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72" r:id="rId3"/>
    <p:sldId id="268" r:id="rId4"/>
    <p:sldId id="259" r:id="rId5"/>
    <p:sldId id="260" r:id="rId6"/>
    <p:sldId id="267" r:id="rId7"/>
    <p:sldId id="270" r:id="rId8"/>
    <p:sldId id="274" r:id="rId9"/>
    <p:sldId id="275" r:id="rId10"/>
    <p:sldId id="276" r:id="rId11"/>
    <p:sldId id="278" r:id="rId12"/>
    <p:sldId id="277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D6012A1-D1FF-4D2B-B8A5-45EC2D5F6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44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F80D3-AC63-4F6A-892A-36BB89029D7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DA18C56-CAEB-4AA1-9CC1-917CE6A287DC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811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11990-227D-466D-9814-3C6080BAA7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79AA2F3-A8F8-4A83-A6E7-2C777FA34934}" type="slidenum">
              <a:rPr lang="en-US" sz="1200">
                <a:latin typeface="Arial" charset="0"/>
              </a:rPr>
              <a:pPr algn="r" eaLnBrk="1" hangingPunct="1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Topics include: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Computer literacy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Computers and careers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Technology challenges</a:t>
            </a:r>
          </a:p>
        </p:txBody>
      </p:sp>
    </p:spTree>
    <p:extLst>
      <p:ext uri="{BB962C8B-B14F-4D97-AF65-F5344CB8AC3E}">
        <p14:creationId xmlns:p14="http://schemas.microsoft.com/office/powerpoint/2010/main" val="80797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7C8F3-9460-49F1-A634-1A58FD3AEAD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64FC8A4-B542-4EDD-8945-298FCE45B0DB}" type="slidenum">
              <a:rPr lang="en-US" sz="1200">
                <a:latin typeface="Arial" charset="0"/>
              </a:rPr>
              <a:pPr algn="r" eaLnBrk="1" hangingPunct="1"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Topics include: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Computer literacy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Computers and careers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Technology challenges</a:t>
            </a:r>
          </a:p>
        </p:txBody>
      </p:sp>
    </p:spTree>
    <p:extLst>
      <p:ext uri="{BB962C8B-B14F-4D97-AF65-F5344CB8AC3E}">
        <p14:creationId xmlns:p14="http://schemas.microsoft.com/office/powerpoint/2010/main" val="288318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75C673E-DB89-4B49-9905-B41870E967A7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CDF8C9-70FF-40D2-9B9A-D730B5103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7807-D091-4F0C-A3F3-6A96453F7F35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D439E-5805-4817-AC56-0A0B37F9C5DE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A8806-5674-4D37-9D53-E5C98978AAEF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7D3FD-A767-4699-A092-0FCF05C6F4FE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CAC5B-952B-49FE-AAC6-7C8002707E46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C220F-EE9B-46A8-9F5C-FD9372C697B1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1BE1-C684-4A7A-96BE-362056710C6D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9F9A4-D28E-451C-83A6-6581AD3F7F59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D9E2-1B4D-4C7B-B2FA-E03E5175F5EE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BC19-BF10-40D2-9EAD-AC9077A5F815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FB2EA-30CD-4523-8346-89B9B0ABBA9D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768B-C8AD-4337-A803-D488C6E40118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4D81-4891-4DB9-99CA-A44E25955DFF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7305E-B2B6-495A-8D70-5E872A344AD8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6DCC-628B-4703-9F61-27B30ABE248E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C3A04-80B8-431D-9216-AFBC43B571AA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E4FA-DD39-4198-9B76-59528416BFE8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91DF-65BE-49FE-80E1-DAA4107F13AA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C7C4-2C76-474E-85A6-76754C9AD833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24F0-B3DA-4625-9C87-7269C056FFD8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9580D62F-5FBA-48CE-9B8D-9C572834F9E1}" type="datetime1">
              <a:rPr lang="en-US"/>
              <a:pPr>
                <a:defRPr/>
              </a:pPr>
              <a:t>6/6/2018</a:t>
            </a:fld>
            <a:endParaRPr lang="en-US"/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1E60B4-B33E-4669-8F4B-CF86E9D06A8F}" type="slidenum">
              <a:rPr lang="en-US"/>
              <a:pPr>
                <a:defRPr/>
              </a:pPr>
              <a:t>‹#›</a:t>
            </a:fld>
            <a:r>
              <a:rPr lang="en-US"/>
              <a:t>/30</a:t>
            </a:r>
          </a:p>
        </p:txBody>
      </p:sp>
      <p:pic>
        <p:nvPicPr>
          <p:cNvPr id="1037" name="Picture 14" descr="coug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2954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4"/>
          <p:cNvSpPr txBox="1">
            <a:spLocks noGrp="1"/>
          </p:cNvSpPr>
          <p:nvPr/>
        </p:nvSpPr>
        <p:spPr bwMode="auto">
          <a:xfrm>
            <a:off x="457200" y="64770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>
                <a:latin typeface="Arial" charset="0"/>
              </a:rPr>
              <a:t>Copyright © 2010 Pearson Education, Inc. Publishing as Prentice Hall</a:t>
            </a:r>
            <a:endParaRPr lang="en-US" sz="1000">
              <a:solidFill>
                <a:srgbClr val="FFFBDD"/>
              </a:solidFill>
              <a:latin typeface="Arial" charset="0"/>
            </a:endParaRPr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C57B691-E11A-45B0-94BB-3B0D55E33680}" type="slidenum">
              <a:rPr lang="en-US" sz="1400">
                <a:latin typeface="Arial" charset="0"/>
              </a:rPr>
              <a:pPr algn="r" eaLnBrk="1" hangingPunct="1"/>
              <a:t>1</a:t>
            </a:fld>
            <a:endParaRPr lang="en-US" sz="1400" b="1"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09800" y="27432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Computer </a:t>
            </a:r>
            <a:r>
              <a:rPr lang="en-US" sz="4000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Networks</a:t>
            </a:r>
            <a:endParaRPr kumimoji="0" lang="en-US" sz="40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305800" cy="3011487"/>
          </a:xfrm>
        </p:spPr>
        <p:txBody>
          <a:bodyPr/>
          <a:lstStyle/>
          <a:p>
            <a:r>
              <a:rPr lang="en-US" dirty="0" err="1" smtClean="0"/>
              <a:t>Wireshark</a:t>
            </a:r>
            <a:r>
              <a:rPr lang="en-US" dirty="0" smtClean="0"/>
              <a:t> and other tools</a:t>
            </a:r>
          </a:p>
          <a:p>
            <a:r>
              <a:rPr lang="en-US" dirty="0" smtClean="0"/>
              <a:t>Remote server</a:t>
            </a:r>
          </a:p>
          <a:p>
            <a:r>
              <a:rPr lang="en-US" dirty="0" smtClean="0"/>
              <a:t>How to do the labs</a:t>
            </a:r>
          </a:p>
          <a:p>
            <a:pPr lvl="1"/>
            <a:r>
              <a:rPr lang="en-US" dirty="0" smtClean="0"/>
              <a:t>Following the instructions to finish the labs</a:t>
            </a:r>
          </a:p>
          <a:p>
            <a:pPr lvl="1"/>
            <a:r>
              <a:rPr lang="en-US" dirty="0" smtClean="0"/>
              <a:t>Capture the packets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305800" cy="2554287"/>
          </a:xfrm>
        </p:spPr>
        <p:txBody>
          <a:bodyPr/>
          <a:lstStyle/>
          <a:p>
            <a:r>
              <a:rPr lang="en-US" dirty="0" smtClean="0"/>
              <a:t>TCP socket programming</a:t>
            </a:r>
          </a:p>
          <a:p>
            <a:r>
              <a:rPr lang="en-US" dirty="0" smtClean="0"/>
              <a:t>Client/Server communication</a:t>
            </a:r>
          </a:p>
          <a:p>
            <a:r>
              <a:rPr lang="en-US" dirty="0" smtClean="0"/>
              <a:t>Java language</a:t>
            </a:r>
          </a:p>
          <a:p>
            <a:r>
              <a:rPr lang="en-US" dirty="0" smtClean="0"/>
              <a:t>Preferred Blue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1752600"/>
          </a:xfrm>
        </p:spPr>
        <p:txBody>
          <a:bodyPr/>
          <a:lstStyle/>
          <a:p>
            <a:r>
              <a:rPr lang="en-US" dirty="0" smtClean="0"/>
              <a:t>Go through </a:t>
            </a:r>
            <a:r>
              <a:rPr lang="en-US" dirty="0" err="1" smtClean="0"/>
              <a:t>CougarView</a:t>
            </a:r>
            <a:r>
              <a:rPr lang="en-US" dirty="0" smtClean="0"/>
              <a:t>/D2L</a:t>
            </a:r>
          </a:p>
        </p:txBody>
      </p:sp>
    </p:spTree>
    <p:extLst>
      <p:ext uri="{BB962C8B-B14F-4D97-AF65-F5344CB8AC3E}">
        <p14:creationId xmlns:p14="http://schemas.microsoft.com/office/powerpoint/2010/main" val="339099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95600"/>
            <a:ext cx="7086600" cy="1143000"/>
          </a:xfrm>
        </p:spPr>
        <p:txBody>
          <a:bodyPr/>
          <a:lstStyle/>
          <a:p>
            <a:r>
              <a:rPr lang="en-US" dirty="0" smtClean="0"/>
              <a:t>Thanks, have a good semester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Textbook,</a:t>
            </a: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lab tools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2318266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/>
              <a:t>Textbook:</a:t>
            </a:r>
            <a:r>
              <a:rPr lang="en-US" sz="2400" dirty="0" smtClean="0"/>
              <a:t>	Computer Networking: A Top–Down Approach</a:t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dirty="0" smtClean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r>
              <a:rPr lang="en-US" sz="2400" dirty="0" smtClean="0"/>
              <a:t>Edition</a:t>
            </a:r>
            <a:br>
              <a:rPr lang="en-US" sz="2400" dirty="0" smtClean="0"/>
            </a:br>
            <a:r>
              <a:rPr lang="en-US" sz="2400" dirty="0" smtClean="0"/>
              <a:t>			</a:t>
            </a:r>
            <a:r>
              <a:rPr lang="en-US" sz="2400" dirty="0"/>
              <a:t>James F. Kurose &amp; Keith W. Ross</a:t>
            </a:r>
            <a:br>
              <a:rPr lang="en-US" sz="2400" dirty="0"/>
            </a:br>
            <a:r>
              <a:rPr lang="en-US" sz="2400" dirty="0"/>
              <a:t>			Pearson / Addison–Wesley, © 2017.</a:t>
            </a:r>
            <a:br>
              <a:rPr lang="en-US" sz="2400" dirty="0"/>
            </a:br>
            <a:r>
              <a:rPr lang="en-US" sz="2400" dirty="0"/>
              <a:t>			ISBN–10		0 – 13 – 359414 – 9</a:t>
            </a:r>
            <a:br>
              <a:rPr lang="en-US" sz="2400" dirty="0"/>
            </a:br>
            <a:r>
              <a:rPr lang="en-US" sz="2400" dirty="0"/>
              <a:t>			ISBN–13	978 –	0 – 13 – 359414 – 0</a:t>
            </a:r>
          </a:p>
          <a:p>
            <a:r>
              <a:rPr lang="en-US" sz="2400" b="1" dirty="0" smtClean="0"/>
              <a:t>Other </a:t>
            </a:r>
            <a:r>
              <a:rPr lang="en-US" sz="2400" b="1" dirty="0" smtClean="0"/>
              <a:t>Required Materials:</a:t>
            </a:r>
            <a:r>
              <a:rPr lang="en-US" sz="2400" dirty="0" smtClean="0"/>
              <a:t>	The student will be required to download and use a number of freeware computer tools, such as Ethereal (</a:t>
            </a:r>
            <a:r>
              <a:rPr lang="en-US" sz="2400" b="1" dirty="0" smtClean="0"/>
              <a:t>Wireshark</a:t>
            </a:r>
            <a:r>
              <a:rPr lang="en-US" sz="2400" dirty="0" smtClean="0"/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4"/>
          <p:cNvSpPr txBox="1">
            <a:spLocks noGrp="1"/>
          </p:cNvSpPr>
          <p:nvPr/>
        </p:nvSpPr>
        <p:spPr bwMode="auto">
          <a:xfrm>
            <a:off x="457200" y="64770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>
                <a:latin typeface="Arial" charset="0"/>
              </a:rPr>
              <a:t>Copyright © 2010 Pearson Education, Inc. Publishing as Prentice Hall</a:t>
            </a:r>
            <a:endParaRPr lang="en-US" sz="1000">
              <a:solidFill>
                <a:srgbClr val="FFFBDD"/>
              </a:solidFill>
              <a:latin typeface="Arial" charset="0"/>
            </a:endParaRPr>
          </a:p>
        </p:txBody>
      </p:sp>
      <p:sp>
        <p:nvSpPr>
          <p:cNvPr id="6147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D0FBD64-4F59-46A0-BA55-25D18CCD655C}" type="slidenum">
              <a:rPr lang="en-US" sz="1400">
                <a:latin typeface="Arial" charset="0"/>
              </a:rPr>
              <a:pPr algn="r" eaLnBrk="1" hangingPunct="1"/>
              <a:t>3</a:t>
            </a:fld>
            <a:endParaRPr lang="en-US" sz="1400" b="1">
              <a:latin typeface="Arial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1" y="990600"/>
            <a:ext cx="6400800" cy="762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How to teach this class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133600"/>
            <a:ext cx="8305800" cy="3810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Using </a:t>
            </a:r>
            <a:r>
              <a:rPr lang="en-US" sz="2400" dirty="0" err="1" smtClean="0"/>
              <a:t>CougarView</a:t>
            </a:r>
            <a:r>
              <a:rPr lang="en-US" sz="2400" dirty="0" smtClean="0"/>
              <a:t> (D2L)</a:t>
            </a:r>
          </a:p>
          <a:p>
            <a:pPr eaLnBrk="1" hangingPunct="1"/>
            <a:r>
              <a:rPr lang="en-US" sz="2400" dirty="0" smtClean="0"/>
              <a:t>Online PPT Slides</a:t>
            </a:r>
          </a:p>
          <a:p>
            <a:pPr eaLnBrk="1" hangingPunct="1"/>
            <a:r>
              <a:rPr lang="en-US" sz="2400" dirty="0" smtClean="0"/>
              <a:t>Hands-on Labs</a:t>
            </a:r>
          </a:p>
          <a:p>
            <a:pPr eaLnBrk="1" hangingPunct="1"/>
            <a:r>
              <a:rPr lang="en-US" sz="2400" dirty="0" smtClean="0"/>
              <a:t>Programming project</a:t>
            </a:r>
          </a:p>
          <a:p>
            <a:pPr eaLnBrk="1" hangingPunct="1"/>
            <a:r>
              <a:rPr lang="en-US" sz="2400" dirty="0" smtClean="0"/>
              <a:t>Writing Assignments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Email</a:t>
            </a:r>
          </a:p>
          <a:p>
            <a:pPr eaLnBrk="1" hangingPunct="1"/>
            <a:r>
              <a:rPr lang="en-US" sz="2400" dirty="0" smtClean="0"/>
              <a:t>Online discussion</a:t>
            </a:r>
          </a:p>
          <a:p>
            <a:pPr eaLnBrk="1" hangingPunct="1"/>
            <a:r>
              <a:rPr lang="en-US" sz="2400" dirty="0"/>
              <a:t>Using </a:t>
            </a:r>
            <a:r>
              <a:rPr lang="en-US" sz="2400" dirty="0" err="1"/>
              <a:t>Kahoot</a:t>
            </a:r>
            <a:endParaRPr lang="en-US" sz="2400" dirty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learn this class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686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Come to lecture at each class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Preview and read the related chapters in the textbook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Read the slides posted at </a:t>
            </a:r>
            <a:r>
              <a:rPr lang="en-US" sz="2400" dirty="0" err="1" smtClean="0"/>
              <a:t>CougarView</a:t>
            </a:r>
            <a:r>
              <a:rPr lang="en-US" sz="2400" dirty="0" smtClean="0"/>
              <a:t>/D2L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Post your questions at </a:t>
            </a:r>
            <a:r>
              <a:rPr lang="en-US" sz="2400" dirty="0" err="1" smtClean="0"/>
              <a:t>CougarView</a:t>
            </a:r>
            <a:r>
              <a:rPr lang="en-US" sz="2400" dirty="0" smtClean="0"/>
              <a:t>/D2L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Finish assignments on </a:t>
            </a:r>
            <a:r>
              <a:rPr lang="en-US" sz="2400" dirty="0" smtClean="0"/>
              <a:t>time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Attend the midterm and final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Finish Hands-on labs and answer the questions for each lab 2 labs)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Finish the programming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Participate class discussion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Student class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086600" cy="3200400"/>
          </a:xfrm>
        </p:spPr>
        <p:txBody>
          <a:bodyPr/>
          <a:lstStyle/>
          <a:p>
            <a:r>
              <a:rPr lang="en-US" dirty="0"/>
              <a:t>Assignments		</a:t>
            </a:r>
            <a:r>
              <a:rPr lang="en-US" dirty="0" smtClean="0"/>
              <a:t>	30</a:t>
            </a:r>
            <a:r>
              <a:rPr lang="en-US" dirty="0"/>
              <a:t>%</a:t>
            </a:r>
          </a:p>
          <a:p>
            <a:r>
              <a:rPr lang="en-US" dirty="0"/>
              <a:t>Hands-on labs		10%</a:t>
            </a:r>
          </a:p>
          <a:p>
            <a:r>
              <a:rPr lang="en-US" dirty="0"/>
              <a:t>Programming Project	</a:t>
            </a:r>
            <a:r>
              <a:rPr lang="en-US" dirty="0" smtClean="0"/>
              <a:t>10</a:t>
            </a:r>
            <a:r>
              <a:rPr lang="en-US" dirty="0"/>
              <a:t>%</a:t>
            </a:r>
          </a:p>
          <a:p>
            <a:r>
              <a:rPr lang="en-US" dirty="0" smtClean="0"/>
              <a:t>Midterm Exam</a:t>
            </a:r>
            <a:r>
              <a:rPr lang="en-US" dirty="0"/>
              <a:t>	</a:t>
            </a:r>
            <a:r>
              <a:rPr lang="en-US" dirty="0" smtClean="0"/>
              <a:t>	20</a:t>
            </a:r>
            <a:r>
              <a:rPr lang="en-US" dirty="0"/>
              <a:t>%</a:t>
            </a:r>
          </a:p>
          <a:p>
            <a:r>
              <a:rPr lang="en-US" dirty="0" smtClean="0"/>
              <a:t>Final </a:t>
            </a:r>
            <a:r>
              <a:rPr lang="en-US" dirty="0" smtClean="0"/>
              <a:t>Exam	</a:t>
            </a:r>
            <a:r>
              <a:rPr lang="en-US" dirty="0"/>
              <a:t>	</a:t>
            </a:r>
            <a:r>
              <a:rPr lang="en-US" dirty="0" smtClean="0"/>
              <a:t>	30</a:t>
            </a:r>
            <a:r>
              <a:rPr lang="en-US" dirty="0"/>
              <a:t>%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Important issues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No cheating</a:t>
            </a:r>
          </a:p>
          <a:p>
            <a:pPr eaLnBrk="1" hangingPunct="1"/>
            <a:r>
              <a:rPr lang="en-US" dirty="0" smtClean="0"/>
              <a:t>Due date for each item is strictly enforced</a:t>
            </a:r>
          </a:p>
          <a:p>
            <a:pPr lvl="1" eaLnBrk="1" hangingPunct="1"/>
            <a:r>
              <a:rPr lang="en-US" dirty="0" smtClean="0"/>
              <a:t>Not accept after solution posted/graded</a:t>
            </a:r>
          </a:p>
          <a:p>
            <a:pPr lvl="1" eaLnBrk="1" hangingPunct="1"/>
            <a:r>
              <a:rPr lang="en-US" dirty="0" smtClean="0"/>
              <a:t>10 points penalty for each day late submission</a:t>
            </a:r>
          </a:p>
          <a:p>
            <a:pPr eaLnBrk="1" hangingPunct="1"/>
            <a:r>
              <a:rPr lang="en-US" dirty="0" smtClean="0"/>
              <a:t>No handwriting for any assignments, labs</a:t>
            </a:r>
          </a:p>
          <a:p>
            <a:pPr lvl="1" eaLnBrk="1" hangingPunct="1"/>
            <a:r>
              <a:rPr lang="en-US" dirty="0" smtClean="0"/>
              <a:t>Word file (07, 10)</a:t>
            </a:r>
          </a:p>
          <a:p>
            <a:pPr eaLnBrk="1" hangingPunct="1"/>
            <a:r>
              <a:rPr lang="en-US" dirty="0" smtClean="0"/>
              <a:t>Each submission must follow</a:t>
            </a:r>
          </a:p>
          <a:p>
            <a:pPr lvl="1" eaLnBrk="1" hangingPunct="1"/>
            <a:r>
              <a:rPr lang="en-US" dirty="0" err="1" smtClean="0"/>
              <a:t>Last_First_Assignment</a:t>
            </a:r>
            <a:r>
              <a:rPr lang="en-US" dirty="0" smtClean="0"/>
              <a:t> x</a:t>
            </a:r>
          </a:p>
          <a:p>
            <a:pPr lvl="1" eaLnBrk="1" hangingPunct="1"/>
            <a:r>
              <a:rPr lang="en-US" dirty="0" err="1" smtClean="0"/>
              <a:t>Last_First_Lab</a:t>
            </a:r>
            <a:r>
              <a:rPr lang="en-US" dirty="0" smtClean="0"/>
              <a:t> x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276600"/>
          </a:xfrm>
        </p:spPr>
        <p:txBody>
          <a:bodyPr/>
          <a:lstStyle/>
          <a:p>
            <a:r>
              <a:rPr lang="en-US" dirty="0" smtClean="0"/>
              <a:t>Office hours: </a:t>
            </a:r>
            <a:r>
              <a:rPr lang="en-US" b="1" dirty="0" smtClean="0"/>
              <a:t>MTWR: </a:t>
            </a:r>
            <a:r>
              <a:rPr lang="en-US" b="1" dirty="0" smtClean="0"/>
              <a:t>10</a:t>
            </a:r>
            <a:r>
              <a:rPr lang="en-US" b="1" dirty="0" smtClean="0"/>
              <a:t>:00am-11:00pm</a:t>
            </a:r>
            <a:endParaRPr lang="en-US" dirty="0" smtClean="0"/>
          </a:p>
          <a:p>
            <a:r>
              <a:rPr lang="en-US" dirty="0" err="1" smtClean="0"/>
              <a:t>CougarView</a:t>
            </a:r>
            <a:r>
              <a:rPr lang="en-US" dirty="0" smtClean="0"/>
              <a:t>/CSU email</a:t>
            </a:r>
          </a:p>
          <a:p>
            <a:r>
              <a:rPr lang="en-US" dirty="0" smtClean="0"/>
              <a:t>Office </a:t>
            </a:r>
            <a:r>
              <a:rPr lang="en-US" dirty="0" smtClean="0"/>
              <a:t>phone call</a:t>
            </a:r>
          </a:p>
          <a:p>
            <a:pPr lvl="1"/>
            <a:r>
              <a:rPr lang="en-US" dirty="0" smtClean="0"/>
              <a:t>706-507-8180 </a:t>
            </a:r>
            <a:r>
              <a:rPr lang="en-US" dirty="0"/>
              <a:t>(</a:t>
            </a:r>
            <a:r>
              <a:rPr lang="en-US" dirty="0" smtClean="0"/>
              <a:t>leave message)</a:t>
            </a:r>
          </a:p>
          <a:p>
            <a:r>
              <a:rPr lang="en-US" dirty="0" smtClean="0"/>
              <a:t>Online post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 txBox="1">
            <a:spLocks noGrp="1"/>
          </p:cNvSpPr>
          <p:nvPr/>
        </p:nvSpPr>
        <p:spPr bwMode="auto">
          <a:xfrm>
            <a:off x="457200" y="647700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>
                <a:latin typeface="Arial" charset="0"/>
              </a:rPr>
              <a:t>Copyright © 2010 Pearson Education, Inc. Publishing as Prentice Hall</a:t>
            </a:r>
            <a:endParaRPr lang="en-US" sz="1000">
              <a:solidFill>
                <a:srgbClr val="FFFBDD"/>
              </a:solidFill>
              <a:latin typeface="Arial" charset="0"/>
            </a:endParaRP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E8F46F5-DE1F-4641-B8A1-75FCBD52330E}" type="slidenum">
              <a:rPr lang="en-US" sz="1400">
                <a:latin typeface="Arial" charset="0"/>
              </a:rPr>
              <a:pPr algn="r" eaLnBrk="1" hangingPunct="1"/>
              <a:t>8</a:t>
            </a:fld>
            <a:endParaRPr lang="en-US" sz="1400" b="1">
              <a:latin typeface="Arial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762000"/>
            <a:ext cx="7793037" cy="1081087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Topics in this course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1312" y="2057400"/>
            <a:ext cx="8345488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Computer Network and the Internet</a:t>
            </a:r>
          </a:p>
          <a:p>
            <a:pPr eaLnBrk="1" hangingPunct="1"/>
            <a:r>
              <a:rPr lang="en-US" dirty="0" smtClean="0"/>
              <a:t>Application Layer</a:t>
            </a:r>
          </a:p>
          <a:p>
            <a:pPr eaLnBrk="1" hangingPunct="1"/>
            <a:r>
              <a:rPr lang="en-US" dirty="0" smtClean="0"/>
              <a:t>Transport Layer</a:t>
            </a:r>
          </a:p>
          <a:p>
            <a:pPr eaLnBrk="1" hangingPunct="1"/>
            <a:r>
              <a:rPr lang="en-US" dirty="0" smtClean="0"/>
              <a:t>Network Layer</a:t>
            </a:r>
          </a:p>
          <a:p>
            <a:pPr eaLnBrk="1" hangingPunct="1"/>
            <a:r>
              <a:rPr lang="en-US" dirty="0" smtClean="0"/>
              <a:t>Data Link and Physical </a:t>
            </a:r>
            <a:r>
              <a:rPr lang="en-US" dirty="0" smtClean="0"/>
              <a:t>Layer</a:t>
            </a:r>
          </a:p>
          <a:p>
            <a:pPr eaLnBrk="1" hangingPunct="1"/>
            <a:r>
              <a:rPr lang="en-US" dirty="0" smtClean="0"/>
              <a:t>Wireless and Mobile Networks</a:t>
            </a:r>
            <a:endParaRPr lang="en-US" dirty="0" smtClean="0"/>
          </a:p>
          <a:p>
            <a:pPr eaLnBrk="1" hangingPunct="1"/>
            <a:r>
              <a:rPr lang="en-US" dirty="0" smtClean="0"/>
              <a:t>Network </a:t>
            </a:r>
            <a:r>
              <a:rPr lang="en-US" dirty="0" smtClean="0"/>
              <a:t>Security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7772400" cy="1676399"/>
          </a:xfrm>
        </p:spPr>
        <p:txBody>
          <a:bodyPr/>
          <a:lstStyle/>
          <a:p>
            <a:r>
              <a:rPr lang="en-US" dirty="0" smtClean="0"/>
              <a:t>Lab 1: HTTP/DNS</a:t>
            </a:r>
          </a:p>
          <a:p>
            <a:r>
              <a:rPr lang="en-US" dirty="0" smtClean="0"/>
              <a:t>Lab 2: TCP/IP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656</TotalTime>
  <Words>308</Words>
  <Application>Microsoft Office PowerPoint</Application>
  <PresentationFormat>On-screen Show (4:3)</PresentationFormat>
  <Paragraphs>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Blends</vt:lpstr>
      <vt:lpstr>PowerPoint Presentation</vt:lpstr>
      <vt:lpstr>PowerPoint Presentation</vt:lpstr>
      <vt:lpstr>How to teach this class</vt:lpstr>
      <vt:lpstr>How to learn this class</vt:lpstr>
      <vt:lpstr>Evaluation</vt:lpstr>
      <vt:lpstr>Important issues</vt:lpstr>
      <vt:lpstr>Assistance</vt:lpstr>
      <vt:lpstr>Topics in this course</vt:lpstr>
      <vt:lpstr>Labs</vt:lpstr>
      <vt:lpstr>Hands-on Labs</vt:lpstr>
      <vt:lpstr>Programming Project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yang_jianhua</dc:creator>
  <cp:lastModifiedBy>Dr. Yang</cp:lastModifiedBy>
  <cp:revision>120</cp:revision>
  <cp:lastPrinted>1601-01-01T00:00:00Z</cp:lastPrinted>
  <dcterms:created xsi:type="dcterms:W3CDTF">1601-01-01T00:00:00Z</dcterms:created>
  <dcterms:modified xsi:type="dcterms:W3CDTF">2018-06-06T16:13:02Z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