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318" r:id="rId2"/>
    <p:sldId id="256" r:id="rId3"/>
    <p:sldId id="353" r:id="rId4"/>
    <p:sldId id="257" r:id="rId5"/>
    <p:sldId id="27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352" r:id="rId15"/>
    <p:sldId id="291" r:id="rId16"/>
    <p:sldId id="343" r:id="rId17"/>
    <p:sldId id="360" r:id="rId18"/>
    <p:sldId id="269" r:id="rId19"/>
    <p:sldId id="361" r:id="rId20"/>
    <p:sldId id="270" r:id="rId21"/>
    <p:sldId id="271" r:id="rId22"/>
    <p:sldId id="281" r:id="rId23"/>
    <p:sldId id="282" r:id="rId24"/>
    <p:sldId id="272" r:id="rId25"/>
    <p:sldId id="283" r:id="rId26"/>
    <p:sldId id="273" r:id="rId27"/>
    <p:sldId id="274" r:id="rId28"/>
    <p:sldId id="320" r:id="rId29"/>
    <p:sldId id="354" r:id="rId30"/>
    <p:sldId id="355" r:id="rId31"/>
    <p:sldId id="322" r:id="rId32"/>
    <p:sldId id="275" r:id="rId33"/>
    <p:sldId id="356" r:id="rId34"/>
    <p:sldId id="372" r:id="rId35"/>
    <p:sldId id="357" r:id="rId36"/>
    <p:sldId id="358" r:id="rId37"/>
    <p:sldId id="373" r:id="rId38"/>
    <p:sldId id="374" r:id="rId39"/>
    <p:sldId id="375" r:id="rId40"/>
    <p:sldId id="362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29" r:id="rId49"/>
    <p:sldId id="301" r:id="rId50"/>
    <p:sldId id="383" r:id="rId51"/>
    <p:sldId id="384" r:id="rId52"/>
    <p:sldId id="367" r:id="rId53"/>
    <p:sldId id="365" r:id="rId54"/>
    <p:sldId id="366" r:id="rId55"/>
    <p:sldId id="290" r:id="rId56"/>
    <p:sldId id="363" r:id="rId57"/>
    <p:sldId id="348" r:id="rId58"/>
    <p:sldId id="359" r:id="rId59"/>
    <p:sldId id="364" r:id="rId60"/>
    <p:sldId id="326" r:id="rId61"/>
    <p:sldId id="385" r:id="rId62"/>
    <p:sldId id="368" r:id="rId63"/>
    <p:sldId id="369" r:id="rId64"/>
    <p:sldId id="370" r:id="rId65"/>
    <p:sldId id="351" r:id="rId66"/>
    <p:sldId id="371" r:id="rId67"/>
    <p:sldId id="319" r:id="rId68"/>
  </p:sldIdLst>
  <p:sldSz cx="13716000" cy="9144000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650875" indent="-1936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1303338" indent="-3889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957388" indent="-5857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2609850" indent="-7810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-786" y="-78"/>
      </p:cViewPr>
      <p:guideLst>
        <p:guide orient="horz" pos="1517"/>
        <p:guide pos="19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pitchFamily="-84" charset="0"/>
              </a:defRPr>
            </a:lvl1pPr>
          </a:lstStyle>
          <a:p>
            <a:fld id="{8A1CA137-DAC0-466F-8A7E-83D008E711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16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17" tIns="46509" rIns="93017" bIns="46509" numCol="1" anchor="ctr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17" tIns="46509" rIns="93017" bIns="46509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696913"/>
            <a:ext cx="521970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17" tIns="46509" rIns="93017" bIns="465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17" tIns="46509" rIns="93017" bIns="46509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17" tIns="46509" rIns="93017" bIns="4650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pitchFamily="18" charset="0"/>
              </a:defRPr>
            </a:lvl1pPr>
          </a:lstStyle>
          <a:p>
            <a:fld id="{73F35077-99B9-4CE7-B3B8-F404FA6B66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93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6508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13033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95738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260985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3264898" algn="l" defTabSz="6529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7878" algn="l" defTabSz="6529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0857" algn="l" defTabSz="6529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3836" algn="l" defTabSz="6529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AEC2E74-575F-477D-9B0B-3FAD6AEBB66B}" type="slidenum">
              <a:rPr lang="en-US" sz="1300">
                <a:latin typeface="Times New Roman" pitchFamily="18" charset="0"/>
              </a:rPr>
              <a:pPr/>
              <a:t>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A1E1E7B-6CDF-4F6D-8275-7531ED5B40C0}" type="slidenum">
              <a:rPr lang="en-US" sz="1300">
                <a:latin typeface="Times New Roman" pitchFamily="18" charset="0"/>
              </a:rPr>
              <a:pPr/>
              <a:t>10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1DF25A3-5352-4018-BDBB-034574D0E216}" type="slidenum">
              <a:rPr lang="en-US" sz="1300">
                <a:latin typeface="Times New Roman" pitchFamily="18" charset="0"/>
              </a:rPr>
              <a:pPr/>
              <a:t>11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20879F1-9A7A-4C09-BA0F-008CBA1013E9}" type="slidenum">
              <a:rPr lang="en-US" sz="1300">
                <a:latin typeface="Times New Roman" pitchFamily="18" charset="0"/>
              </a:rPr>
              <a:pPr/>
              <a:t>12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42B3D873-AC61-4700-83DE-A3C256DE6A89}" type="slidenum">
              <a:rPr lang="en-US" sz="1300">
                <a:latin typeface="Times New Roman" pitchFamily="18" charset="0"/>
              </a:rPr>
              <a:pPr/>
              <a:t>13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CC3D73A-4ADB-4203-AAB3-20B24721C2FE}" type="slidenum">
              <a:rPr lang="en-US" sz="1300">
                <a:latin typeface="Times New Roman" pitchFamily="18" charset="0"/>
              </a:rPr>
              <a:pPr/>
              <a:t>14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B8FCFBA-4AC6-4082-80CF-019BE8826B08}" type="slidenum">
              <a:rPr lang="en-US" sz="1300">
                <a:latin typeface="Times New Roman" pitchFamily="18" charset="0"/>
              </a:rPr>
              <a:pPr/>
              <a:t>15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4E12160-9574-44B7-A767-A0AAE254503E}" type="slidenum">
              <a:rPr lang="en-US" sz="1300">
                <a:latin typeface="Times New Roman" pitchFamily="18" charset="0"/>
              </a:rPr>
              <a:pPr/>
              <a:t>16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2C891824-1404-4F0A-B3CC-B13B9110152C}" type="slidenum">
              <a:rPr lang="en-US" sz="1300">
                <a:latin typeface="Times New Roman" pitchFamily="18" charset="0"/>
              </a:rPr>
              <a:pPr/>
              <a:t>17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CFFA47B-548E-4267-9F3B-FBD2EFC21CAD}" type="slidenum">
              <a:rPr lang="en-US" sz="1300">
                <a:latin typeface="Times New Roman" pitchFamily="18" charset="0"/>
              </a:rPr>
              <a:pPr/>
              <a:t>18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684DFF3-1ECB-44F7-BE34-B89BD24A5834}" type="slidenum">
              <a:rPr lang="en-US" sz="1300">
                <a:latin typeface="Times New Roman" pitchFamily="18" charset="0"/>
              </a:rPr>
              <a:pPr/>
              <a:t>19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C4A4470-837E-4F8F-9C09-5812951E9EF6}" type="slidenum">
              <a:rPr lang="en-US" sz="1300">
                <a:latin typeface="Times New Roman" pitchFamily="18" charset="0"/>
              </a:rPr>
              <a:pPr/>
              <a:t>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FE86668-6E07-4D92-B0A4-62D916926559}" type="slidenum">
              <a:rPr lang="en-US" sz="1300">
                <a:latin typeface="Times New Roman" pitchFamily="18" charset="0"/>
              </a:rPr>
              <a:pPr/>
              <a:t>20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0FF90EC-74E0-4D94-A653-6EBB80C16DC2}" type="slidenum">
              <a:rPr lang="en-US" sz="1300">
                <a:latin typeface="Times New Roman" pitchFamily="18" charset="0"/>
              </a:rPr>
              <a:pPr/>
              <a:t>21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16DF08F-DD6E-4351-9ACF-D60958C06243}" type="slidenum">
              <a:rPr lang="en-US" sz="1300">
                <a:latin typeface="Times New Roman" pitchFamily="18" charset="0"/>
              </a:rPr>
              <a:pPr/>
              <a:t>22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770254F-DF05-43CF-8A5C-C548B6A476E3}" type="slidenum">
              <a:rPr lang="en-US" sz="1300">
                <a:latin typeface="Times New Roman" pitchFamily="18" charset="0"/>
              </a:rPr>
              <a:pPr/>
              <a:t>23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5C199B3-9B4B-4B95-9FD7-E9E33876405E}" type="slidenum">
              <a:rPr lang="en-US" sz="1300">
                <a:latin typeface="Times New Roman" pitchFamily="18" charset="0"/>
              </a:rPr>
              <a:pPr/>
              <a:t>24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4B3CDFA-58AE-4095-882E-0494BC461A18}" type="slidenum">
              <a:rPr lang="en-US" sz="1300">
                <a:latin typeface="Times New Roman" pitchFamily="18" charset="0"/>
              </a:rPr>
              <a:pPr/>
              <a:t>25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2B344A2-E97D-4E5E-AF31-AC42D91EE122}" type="slidenum">
              <a:rPr lang="en-US" sz="1300">
                <a:latin typeface="Times New Roman" pitchFamily="18" charset="0"/>
              </a:rPr>
              <a:pPr/>
              <a:t>26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5113845-2937-43B7-9E17-2107FD398B0E}" type="slidenum">
              <a:rPr lang="en-US" sz="1300">
                <a:latin typeface="Times New Roman" pitchFamily="18" charset="0"/>
              </a:rPr>
              <a:pPr/>
              <a:t>27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BB8FC51-A45C-49BE-8681-67F8D4358046}" type="slidenum">
              <a:rPr lang="en-US" sz="1300">
                <a:latin typeface="Times New Roman" pitchFamily="18" charset="0"/>
              </a:rPr>
              <a:pPr/>
              <a:t>28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8B82D78-3E7A-41D0-8124-3A42BA42DFF4}" type="slidenum">
              <a:rPr lang="en-US" sz="1300">
                <a:latin typeface="Times New Roman" pitchFamily="18" charset="0"/>
              </a:rPr>
              <a:pPr/>
              <a:t>29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2F73469-E699-4BC5-8EE7-86004E057A5A}" type="slidenum">
              <a:rPr lang="en-US" sz="1300">
                <a:latin typeface="Times New Roman" pitchFamily="18" charset="0"/>
              </a:rPr>
              <a:pPr/>
              <a:t>30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A0D1397-FD62-47C9-9001-C4B8E769AF8A}" type="slidenum">
              <a:rPr lang="en-US" sz="1300">
                <a:latin typeface="Times New Roman" pitchFamily="18" charset="0"/>
              </a:rPr>
              <a:pPr/>
              <a:t>31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DB8C2B4-7F0A-4111-97C3-6C1ED1D3F591}" type="slidenum">
              <a:rPr lang="en-US" sz="1300">
                <a:latin typeface="Times New Roman" pitchFamily="18" charset="0"/>
              </a:rPr>
              <a:pPr/>
              <a:t>32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2D4B64E5-F2B9-4FE2-A03C-C9772DE17BB1}" type="slidenum">
              <a:rPr lang="en-US" sz="1300">
                <a:latin typeface="Times New Roman" pitchFamily="18" charset="0"/>
              </a:rPr>
              <a:pPr/>
              <a:t>34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43AF59A-E3A8-44C2-A8F5-93CCEBB85845}" type="slidenum">
              <a:rPr lang="en-US" sz="1300">
                <a:latin typeface="Times New Roman" pitchFamily="18" charset="0"/>
              </a:rPr>
              <a:pPr/>
              <a:t>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EA460D1-8911-440F-8566-BDBA0CD49215}" type="slidenum">
              <a:rPr lang="en-US" sz="1300">
                <a:latin typeface="Times New Roman" pitchFamily="18" charset="0"/>
              </a:rPr>
              <a:pPr/>
              <a:t>41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795948B-B0B0-42C1-9C81-CB6F49166F21}" type="slidenum">
              <a:rPr lang="en-US" sz="1300">
                <a:latin typeface="Times New Roman" pitchFamily="18" charset="0"/>
              </a:rPr>
              <a:pPr/>
              <a:t>42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2B46B1D7-FBFD-4310-8F97-4082FF59BFC7}" type="slidenum">
              <a:rPr lang="en-US" sz="1300">
                <a:latin typeface="Times New Roman" pitchFamily="18" charset="0"/>
              </a:rPr>
              <a:pPr/>
              <a:t>43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CC575ED-4DD1-4E3D-820E-E0427054175A}" type="slidenum">
              <a:rPr lang="en-US" sz="1300">
                <a:latin typeface="Times New Roman" pitchFamily="18" charset="0"/>
              </a:rPr>
              <a:pPr/>
              <a:t>44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578F5DD-2695-49B9-8B39-55FBFFC5F2F8}" type="slidenum">
              <a:rPr lang="en-US" sz="1300">
                <a:latin typeface="Times New Roman" pitchFamily="18" charset="0"/>
              </a:rPr>
              <a:pPr/>
              <a:t>45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2FB2FC1-8C45-4442-8BDE-DA18CCB805FF}" type="slidenum">
              <a:rPr lang="en-US" sz="1300">
                <a:latin typeface="Times New Roman" pitchFamily="18" charset="0"/>
              </a:rPr>
              <a:pPr/>
              <a:t>46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2706DB69-DC2D-4ABF-8EF4-B0F07E52F512}" type="slidenum">
              <a:rPr lang="en-US" sz="1300">
                <a:latin typeface="Times New Roman" pitchFamily="18" charset="0"/>
              </a:rPr>
              <a:pPr/>
              <a:t>47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7230406-F17C-462B-A12A-D048A7CB366C}" type="slidenum">
              <a:rPr lang="en-US" sz="1300">
                <a:latin typeface="Times New Roman" pitchFamily="18" charset="0"/>
              </a:rPr>
              <a:pPr/>
              <a:t>48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20D1832D-9E05-44E0-96A3-A1821BE4DD71}" type="slidenum">
              <a:rPr lang="en-US" sz="1300">
                <a:latin typeface="Times New Roman" pitchFamily="18" charset="0"/>
              </a:rPr>
              <a:pPr/>
              <a:t>49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81A20E4-8BBF-4D59-B5C3-AF27EEB2F8AA}" type="slidenum">
              <a:rPr lang="en-US" sz="1300">
                <a:latin typeface="Times New Roman" pitchFamily="18" charset="0"/>
              </a:rPr>
              <a:pPr/>
              <a:t>50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0EB027F-5AE5-4673-8173-192975908BCD}" type="slidenum">
              <a:rPr lang="en-US" sz="1300">
                <a:latin typeface="Times New Roman" pitchFamily="18" charset="0"/>
              </a:rPr>
              <a:pPr/>
              <a:t>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2F9F386-EE1D-487D-989C-D5D1829379A2}" type="slidenum">
              <a:rPr lang="en-US" sz="1300">
                <a:latin typeface="Times New Roman" pitchFamily="18" charset="0"/>
              </a:rPr>
              <a:pPr/>
              <a:t>51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56C3C3D-1546-4599-9701-DF192FF40C4C}" type="slidenum">
              <a:rPr lang="en-US" sz="1300">
                <a:latin typeface="Times New Roman" pitchFamily="18" charset="0"/>
              </a:rPr>
              <a:pPr/>
              <a:t>55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1A629B4-B112-4458-ACA9-8BD83C7C9DAF}" type="slidenum">
              <a:rPr lang="en-US" sz="1300">
                <a:latin typeface="Times New Roman" pitchFamily="18" charset="0"/>
              </a:rPr>
              <a:pPr/>
              <a:t>57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49A522D-0E9D-4F37-AC65-88F49200C1E8}" type="slidenum">
              <a:rPr lang="en-US" sz="1300">
                <a:latin typeface="Times New Roman" pitchFamily="18" charset="0"/>
              </a:rPr>
              <a:pPr/>
              <a:t>60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B48BB5A-94A2-44C2-9BC6-82D4B53EB6A0}" type="slidenum">
              <a:rPr lang="en-US" sz="1300">
                <a:latin typeface="Times New Roman" pitchFamily="18" charset="0"/>
              </a:rPr>
              <a:pPr/>
              <a:t>61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F3D46D3-8D37-4CC3-ABC9-4F6EC1DE587E}" type="slidenum">
              <a:rPr lang="en-US" sz="1300">
                <a:latin typeface="Times New Roman" pitchFamily="18" charset="0"/>
              </a:rPr>
              <a:pPr/>
              <a:t>65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A95A0EF-598A-403A-99C3-C36C88ACCAB8}" type="slidenum">
              <a:rPr lang="en-US" sz="1300">
                <a:latin typeface="Times New Roman" pitchFamily="18" charset="0"/>
              </a:rPr>
              <a:pPr/>
              <a:t>67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7B9A84B-554A-421D-AEC7-05A4E27C3785}" type="slidenum">
              <a:rPr lang="en-US" sz="1300">
                <a:latin typeface="Times New Roman" pitchFamily="18" charset="0"/>
              </a:rPr>
              <a:pPr/>
              <a:t>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5331166-6473-4257-8039-063540324B79}" type="slidenum">
              <a:rPr lang="en-US" sz="1300">
                <a:latin typeface="Times New Roman" pitchFamily="18" charset="0"/>
              </a:rPr>
              <a:pPr/>
              <a:t>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DA7798C-A02D-4D2F-A8B1-D7E8876A1B35}" type="slidenum">
              <a:rPr lang="en-US" sz="1300">
                <a:latin typeface="Times New Roman" pitchFamily="18" charset="0"/>
              </a:rPr>
              <a:pPr/>
              <a:t>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AE899A7-E14A-4FB9-930F-B4FC4F7EC882}" type="slidenum">
              <a:rPr lang="en-US" sz="1300">
                <a:latin typeface="Times New Roman" pitchFamily="18" charset="0"/>
              </a:rPr>
              <a:pPr/>
              <a:t>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8450" y="3948113"/>
            <a:ext cx="12915900" cy="268287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95" tIns="65298" rIns="130595" bIns="65298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3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275" y="8818563"/>
            <a:ext cx="37893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595" tIns="65298" rIns="130595" bIns="65298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336699"/>
                </a:solidFill>
                <a:latin typeface="Helvetica" pitchFamily="-84" charset="0"/>
              </a:rPr>
              <a:t>Operating System Concepts  – 9</a:t>
            </a:r>
            <a:r>
              <a:rPr lang="en-US" sz="1400" b="1" baseline="3000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sz="1400" b="1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5543550"/>
            <a:ext cx="3092450" cy="2125663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37113" y="5354638"/>
            <a:ext cx="3505200" cy="2517775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595" tIns="65298" rIns="130595" bIns="65298" anchor="ctr"/>
          <a:lstStyle/>
          <a:p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333"/>
          </a:xfrm>
        </p:spPr>
        <p:txBody>
          <a:bodyPr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7007" y="370417"/>
            <a:ext cx="3217068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70417"/>
            <a:ext cx="9422607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5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4"/>
            <a:ext cx="11658600" cy="2000249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979" indent="0">
              <a:buNone/>
              <a:defRPr sz="2600"/>
            </a:lvl2pPr>
            <a:lvl3pPr marL="1305960" indent="0">
              <a:buNone/>
              <a:defRPr sz="2300"/>
            </a:lvl3pPr>
            <a:lvl4pPr marL="1958941" indent="0">
              <a:buNone/>
              <a:defRPr sz="2000"/>
            </a:lvl4pPr>
            <a:lvl5pPr marL="2611921" indent="0">
              <a:buNone/>
              <a:defRPr sz="2000"/>
            </a:lvl5pPr>
            <a:lvl6pPr marL="3264898" indent="0">
              <a:buNone/>
              <a:defRPr sz="2000"/>
            </a:lvl6pPr>
            <a:lvl7pPr marL="3917878" indent="0">
              <a:buNone/>
              <a:defRPr sz="2000"/>
            </a:lvl7pPr>
            <a:lvl8pPr marL="4570857" indent="0">
              <a:buNone/>
              <a:defRPr sz="2000"/>
            </a:lvl8pPr>
            <a:lvl9pPr marL="5223836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55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9675" y="1644657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6175" y="1644657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3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9" indent="0">
              <a:buNone/>
              <a:defRPr sz="2900" b="1"/>
            </a:lvl2pPr>
            <a:lvl3pPr marL="1305960" indent="0">
              <a:buNone/>
              <a:defRPr sz="2600" b="1"/>
            </a:lvl3pPr>
            <a:lvl4pPr marL="1958941" indent="0">
              <a:buNone/>
              <a:defRPr sz="2300" b="1"/>
            </a:lvl4pPr>
            <a:lvl5pPr marL="2611921" indent="0">
              <a:buNone/>
              <a:defRPr sz="2300" b="1"/>
            </a:lvl5pPr>
            <a:lvl6pPr marL="3264898" indent="0">
              <a:buNone/>
              <a:defRPr sz="2300" b="1"/>
            </a:lvl6pPr>
            <a:lvl7pPr marL="3917878" indent="0">
              <a:buNone/>
              <a:defRPr sz="2300" b="1"/>
            </a:lvl7pPr>
            <a:lvl8pPr marL="4570857" indent="0">
              <a:buNone/>
              <a:defRPr sz="2300" b="1"/>
            </a:lvl8pPr>
            <a:lvl9pPr marL="5223836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4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9" indent="0">
              <a:buNone/>
              <a:defRPr sz="2900" b="1"/>
            </a:lvl2pPr>
            <a:lvl3pPr marL="1305960" indent="0">
              <a:buNone/>
              <a:defRPr sz="2600" b="1"/>
            </a:lvl3pPr>
            <a:lvl4pPr marL="1958941" indent="0">
              <a:buNone/>
              <a:defRPr sz="2300" b="1"/>
            </a:lvl4pPr>
            <a:lvl5pPr marL="2611921" indent="0">
              <a:buNone/>
              <a:defRPr sz="2300" b="1"/>
            </a:lvl5pPr>
            <a:lvl6pPr marL="3264898" indent="0">
              <a:buNone/>
              <a:defRPr sz="2300" b="1"/>
            </a:lvl6pPr>
            <a:lvl7pPr marL="3917878" indent="0">
              <a:buNone/>
              <a:defRPr sz="2300" b="1"/>
            </a:lvl7pPr>
            <a:lvl8pPr marL="4570857" indent="0">
              <a:buNone/>
              <a:defRPr sz="2300" b="1"/>
            </a:lvl8pPr>
            <a:lvl9pPr marL="5223836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4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8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2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364067"/>
            <a:ext cx="4512470" cy="1549400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64073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7" y="1913473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2979" indent="0">
              <a:buNone/>
              <a:defRPr sz="1700"/>
            </a:lvl2pPr>
            <a:lvl3pPr marL="1305960" indent="0">
              <a:buNone/>
              <a:defRPr sz="1400"/>
            </a:lvl3pPr>
            <a:lvl4pPr marL="1958941" indent="0">
              <a:buNone/>
              <a:defRPr sz="1300"/>
            </a:lvl4pPr>
            <a:lvl5pPr marL="2611921" indent="0">
              <a:buNone/>
              <a:defRPr sz="1300"/>
            </a:lvl5pPr>
            <a:lvl6pPr marL="3264898" indent="0">
              <a:buNone/>
              <a:defRPr sz="1300"/>
            </a:lvl6pPr>
            <a:lvl7pPr marL="3917878" indent="0">
              <a:buNone/>
              <a:defRPr sz="1300"/>
            </a:lvl7pPr>
            <a:lvl8pPr marL="4570857" indent="0">
              <a:buNone/>
              <a:defRPr sz="1300"/>
            </a:lvl8pPr>
            <a:lvl9pPr marL="522383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86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1"/>
            <a:ext cx="8229600" cy="755651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2979" indent="0">
              <a:buNone/>
              <a:defRPr sz="4000"/>
            </a:lvl2pPr>
            <a:lvl3pPr marL="1305960" indent="0">
              <a:buNone/>
              <a:defRPr sz="3400"/>
            </a:lvl3pPr>
            <a:lvl4pPr marL="1958941" indent="0">
              <a:buNone/>
              <a:defRPr sz="2900"/>
            </a:lvl4pPr>
            <a:lvl5pPr marL="2611921" indent="0">
              <a:buNone/>
              <a:defRPr sz="2900"/>
            </a:lvl5pPr>
            <a:lvl6pPr marL="3264898" indent="0">
              <a:buNone/>
              <a:defRPr sz="2900"/>
            </a:lvl6pPr>
            <a:lvl7pPr marL="3917878" indent="0">
              <a:buNone/>
              <a:defRPr sz="2900"/>
            </a:lvl7pPr>
            <a:lvl8pPr marL="4570857" indent="0">
              <a:buNone/>
              <a:defRPr sz="2900"/>
            </a:lvl8pPr>
            <a:lvl9pPr marL="5223836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2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2979" indent="0">
              <a:buNone/>
              <a:defRPr sz="1700"/>
            </a:lvl2pPr>
            <a:lvl3pPr marL="1305960" indent="0">
              <a:buNone/>
              <a:defRPr sz="1400"/>
            </a:lvl3pPr>
            <a:lvl4pPr marL="1958941" indent="0">
              <a:buNone/>
              <a:defRPr sz="1300"/>
            </a:lvl4pPr>
            <a:lvl5pPr marL="2611921" indent="0">
              <a:buNone/>
              <a:defRPr sz="1300"/>
            </a:lvl5pPr>
            <a:lvl6pPr marL="3264898" indent="0">
              <a:buNone/>
              <a:defRPr sz="1300"/>
            </a:lvl6pPr>
            <a:lvl7pPr marL="3917878" indent="0">
              <a:buNone/>
              <a:defRPr sz="1300"/>
            </a:lvl7pPr>
            <a:lvl8pPr marL="4570857" indent="0">
              <a:buNone/>
              <a:defRPr sz="1300"/>
            </a:lvl8pPr>
            <a:lvl9pPr marL="522383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16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7938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888"/>
            <a:ext cx="12344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595" tIns="65298" rIns="130595" bIns="6529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675" y="1644650"/>
            <a:ext cx="123444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595" tIns="65298" rIns="130595" bIns="652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342900" cy="3048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595" tIns="65298" rIns="130595" bIns="65298" anchor="ctr"/>
          <a:lstStyle/>
          <a:p>
            <a:pPr algn="ctr" eaLnBrk="1" hangingPunct="1"/>
            <a:endParaRPr lang="en-US" sz="3400">
              <a:latin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1147763"/>
            <a:ext cx="121158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595" tIns="65298" rIns="130595" bIns="65298"/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3048000"/>
            <a:ext cx="342900" cy="3048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595" tIns="65298" rIns="130595" bIns="65298" anchor="ctr"/>
          <a:lstStyle/>
          <a:p>
            <a:pPr algn="ctr" eaLnBrk="1" hangingPunct="1"/>
            <a:endParaRPr lang="en-US" sz="3400"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342900" cy="3048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595" tIns="65298" rIns="130595" bIns="65298" anchor="ctr"/>
          <a:lstStyle/>
          <a:p>
            <a:pPr algn="ctr" eaLnBrk="1" hangingPunct="1"/>
            <a:endParaRPr lang="en-US" sz="3400">
              <a:latin typeface="Times New Roman" pitchFamily="18" charset="0"/>
            </a:endParaRP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6403975" y="8818563"/>
            <a:ext cx="6318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595" tIns="65298" rIns="130595" bIns="65298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99"/>
                </a:solidFill>
                <a:latin typeface="Helvetica" pitchFamily="-84" charset="0"/>
              </a:rPr>
              <a:t>6.</a:t>
            </a:r>
            <a:fld id="{0D377607-A00A-4047-A18A-AA8AD42E5723}" type="slidenum">
              <a:rPr lang="en-US" sz="1400" b="1">
                <a:solidFill>
                  <a:srgbClr val="006699"/>
                </a:solidFill>
                <a:latin typeface="Helvetica" pitchFamily="-8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1400" b="1">
              <a:solidFill>
                <a:srgbClr val="006699"/>
              </a:solidFill>
              <a:latin typeface="Helvetica" pitchFamily="-84" charset="0"/>
            </a:endParaRPr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95" tIns="65298" rIns="130595" bIns="65298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279400" y="8828088"/>
            <a:ext cx="37385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595" tIns="65298" rIns="130595" bIns="65298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6699"/>
                </a:solidFill>
                <a:latin typeface="Helvetica" pitchFamily="-84" charset="0"/>
              </a:rPr>
              <a:t>Operating System Concepts – 9</a:t>
            </a:r>
            <a:r>
              <a:rPr lang="en-US" sz="1400" b="1" baseline="3000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sz="1400" b="1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775" y="7799388"/>
            <a:ext cx="19256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652979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6pPr>
      <a:lvl7pPr marL="130596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7pPr>
      <a:lvl8pPr marL="195894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8pPr>
      <a:lvl9pPr marL="261192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9pPr>
    </p:titleStyle>
    <p:bodyStyle>
      <a:lvl1pPr marL="487363" indent="-487363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1058863" indent="-40640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549400" indent="-32385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2038350" indent="-32385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2528888" indent="-32385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3183272" indent="-3264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3836255" indent="-3264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4489236" indent="-3264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5142214" indent="-3264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297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79" algn="l" defTabSz="65297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60" algn="l" defTabSz="65297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41" algn="l" defTabSz="65297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921" algn="l" defTabSz="65297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98" algn="l" defTabSz="65297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78" algn="l" defTabSz="65297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algn="l" defTabSz="65297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836" algn="l" defTabSz="65297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Chapter 6:  CPU Scheduling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533400"/>
            <a:ext cx="12006263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FCFS Scheduling - case1</a:t>
            </a:r>
            <a:endParaRPr lang="en-US" sz="4000" dirty="0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6650" y="1311215"/>
            <a:ext cx="11349038" cy="6029385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4329113" algn="ctr"/>
                <a:tab pos="6619875" algn="ctr"/>
              </a:tabLst>
            </a:pPr>
            <a:r>
              <a:rPr lang="en-US" sz="2300" dirty="0" smtClean="0"/>
              <a:t>		</a:t>
            </a:r>
            <a:r>
              <a:rPr lang="en-US" u="sng" dirty="0" smtClean="0"/>
              <a:t>Process</a:t>
            </a:r>
            <a:r>
              <a:rPr lang="en-US" dirty="0" smtClean="0"/>
              <a:t>	</a:t>
            </a:r>
            <a:r>
              <a:rPr lang="en-US" u="sng" dirty="0" smtClean="0"/>
              <a:t>Burst Time	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4329113" algn="ctr"/>
                <a:tab pos="6619875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	24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4329113" algn="ctr"/>
                <a:tab pos="6619875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2</a:t>
            </a:r>
            <a:r>
              <a:rPr lang="en-US" dirty="0" smtClean="0"/>
              <a:t> 	3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4329113" algn="ctr"/>
                <a:tab pos="6619875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3	 </a:t>
            </a:r>
            <a:r>
              <a:rPr lang="en-US" dirty="0" smtClean="0"/>
              <a:t>3</a:t>
            </a:r>
            <a:r>
              <a:rPr lang="en-US" i="1" baseline="-25000" dirty="0" smtClean="0"/>
              <a:t> </a:t>
            </a:r>
            <a:endParaRPr lang="en-US" i="1" baseline="-25000" dirty="0" smtClean="0"/>
          </a:p>
          <a:p>
            <a:pPr>
              <a:lnSpc>
                <a:spcPct val="90000"/>
              </a:lnSpc>
              <a:tabLst>
                <a:tab pos="4329113" algn="ctr"/>
                <a:tab pos="6619875" algn="ctr"/>
              </a:tabLst>
            </a:pPr>
            <a:endParaRPr lang="en-US" i="1" baseline="-25000" dirty="0"/>
          </a:p>
          <a:p>
            <a:pPr>
              <a:lnSpc>
                <a:spcPct val="90000"/>
              </a:lnSpc>
              <a:tabLst>
                <a:tab pos="4329113" algn="ctr"/>
                <a:tab pos="6619875" algn="ctr"/>
              </a:tabLst>
            </a:pPr>
            <a:endParaRPr lang="en-US" i="1" baseline="-25000" dirty="0" smtClean="0"/>
          </a:p>
          <a:p>
            <a:pPr>
              <a:lnSpc>
                <a:spcPct val="90000"/>
              </a:lnSpc>
              <a:tabLst>
                <a:tab pos="4329113" algn="ctr"/>
                <a:tab pos="6619875" algn="ctr"/>
              </a:tabLst>
            </a:pPr>
            <a:r>
              <a:rPr lang="en-US" sz="2400" dirty="0" smtClean="0"/>
              <a:t>Suppose the arriving order</a:t>
            </a:r>
            <a:r>
              <a:rPr lang="en-US" sz="2400" dirty="0" smtClean="0"/>
              <a:t>: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 ,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 ,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3  </a:t>
            </a:r>
            <a:br>
              <a:rPr lang="en-US" sz="2400" i="1" baseline="-25000" dirty="0" smtClean="0"/>
            </a:br>
            <a:r>
              <a:rPr lang="en-US" sz="2400" dirty="0" smtClean="0"/>
              <a:t>The Gantt Chart for the schedule is:</a:t>
            </a:r>
            <a:br>
              <a:rPr lang="en-US" sz="24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 smtClean="0"/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4329113" algn="ctr"/>
                <a:tab pos="6619875" algn="ctr"/>
              </a:tabLst>
            </a:pPr>
            <a:endParaRPr lang="en-US" sz="2300" dirty="0" smtClean="0"/>
          </a:p>
          <a:p>
            <a:pPr>
              <a:lnSpc>
                <a:spcPct val="90000"/>
              </a:lnSpc>
              <a:tabLst>
                <a:tab pos="4329113" algn="ctr"/>
                <a:tab pos="6619875" algn="ctr"/>
              </a:tabLst>
            </a:pPr>
            <a:r>
              <a:rPr lang="en-US" sz="2400" dirty="0" smtClean="0"/>
              <a:t>Waiting time for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  = 0;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  = 24;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3 </a:t>
            </a:r>
            <a:r>
              <a:rPr lang="en-US" sz="2400" dirty="0" smtClean="0"/>
              <a:t>= 27</a:t>
            </a:r>
          </a:p>
          <a:p>
            <a:pPr>
              <a:lnSpc>
                <a:spcPct val="90000"/>
              </a:lnSpc>
              <a:tabLst>
                <a:tab pos="4329113" algn="ctr"/>
                <a:tab pos="6619875" algn="ctr"/>
              </a:tabLst>
            </a:pPr>
            <a:r>
              <a:rPr lang="en-US" sz="2400" dirty="0" smtClean="0"/>
              <a:t>Average waiting time:  (0 + 24 + 27)/3 = 17</a:t>
            </a:r>
          </a:p>
        </p:txBody>
      </p:sp>
      <p:grpSp>
        <p:nvGrpSpPr>
          <p:cNvPr id="23555" name="Group 18"/>
          <p:cNvGrpSpPr>
            <a:grpSpLocks/>
          </p:cNvGrpSpPr>
          <p:nvPr/>
        </p:nvGrpSpPr>
        <p:grpSpPr bwMode="auto">
          <a:xfrm>
            <a:off x="1717675" y="4276725"/>
            <a:ext cx="8161338" cy="1452563"/>
            <a:chOff x="886" y="2688"/>
            <a:chExt cx="3427" cy="686"/>
          </a:xfrm>
        </p:grpSpPr>
        <p:sp>
          <p:nvSpPr>
            <p:cNvPr id="23556" name="Rectangle 4"/>
            <p:cNvSpPr>
              <a:spLocks noChangeArrowheads="1"/>
            </p:cNvSpPr>
            <p:nvPr/>
          </p:nvSpPr>
          <p:spPr bwMode="auto">
            <a:xfrm>
              <a:off x="960" y="2688"/>
              <a:ext cx="331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1816" y="2760"/>
              <a:ext cx="1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P</a:t>
              </a:r>
              <a:r>
                <a:rPr lang="en-US" sz="1900" baseline="-25000">
                  <a:latin typeface="Helvetica" pitchFamily="-84" charset="0"/>
                </a:rPr>
                <a:t>1</a:t>
              </a:r>
              <a:endParaRPr lang="en-US" sz="1900">
                <a:latin typeface="Helvetica" pitchFamily="-84" charset="0"/>
              </a:endParaRPr>
            </a:p>
          </p:txBody>
        </p:sp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3304" y="2760"/>
              <a:ext cx="1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P</a:t>
              </a:r>
              <a:r>
                <a:rPr lang="en-US" sz="1900" baseline="-25000">
                  <a:latin typeface="Helvetica" pitchFamily="-84" charset="0"/>
                </a:rPr>
                <a:t>2</a:t>
              </a:r>
              <a:endParaRPr lang="en-US" sz="1900">
                <a:latin typeface="Helvetica" pitchFamily="-84" charset="0"/>
              </a:endParaRPr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3880" y="2760"/>
              <a:ext cx="1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P</a:t>
              </a:r>
              <a:r>
                <a:rPr lang="en-US" sz="1900" baseline="-25000">
                  <a:latin typeface="Helvetica" pitchFamily="-84" charset="0"/>
                </a:rPr>
                <a:t>3</a:t>
              </a:r>
              <a:endParaRPr lang="en-US" sz="1900">
                <a:latin typeface="Helvetica" pitchFamily="-84" charset="0"/>
              </a:endParaRPr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960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42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3072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3648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30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3648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2970" y="3192"/>
              <a:ext cx="1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24</a:t>
              </a:r>
            </a:p>
          </p:txBody>
        </p:sp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3546" y="3192"/>
              <a:ext cx="1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27</a:t>
              </a:r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4122" y="3192"/>
              <a:ext cx="1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30</a:t>
              </a:r>
            </a:p>
          </p:txBody>
        </p: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886" y="3192"/>
              <a:ext cx="13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4788" y="369888"/>
            <a:ext cx="11555412" cy="768350"/>
          </a:xfrm>
        </p:spPr>
        <p:txBody>
          <a:bodyPr/>
          <a:lstStyle/>
          <a:p>
            <a:pPr eaLnBrk="1" hangingPunct="1"/>
            <a:r>
              <a:rPr lang="en-US" dirty="0" smtClean="0"/>
              <a:t>FCFS </a:t>
            </a:r>
            <a:r>
              <a:rPr lang="en-US" dirty="0" smtClean="0"/>
              <a:t>Scheduling – case 2</a:t>
            </a:r>
            <a:endParaRPr lang="en-US" dirty="0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332" y="1265438"/>
            <a:ext cx="12344400" cy="7084931"/>
          </a:xfrm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5213350" algn="ctr"/>
              </a:tabLst>
            </a:pPr>
            <a:r>
              <a:rPr lang="en-US" sz="3200" dirty="0" smtClean="0"/>
              <a:t>Suppose </a:t>
            </a:r>
            <a:r>
              <a:rPr lang="en-US" sz="3200" dirty="0" smtClean="0"/>
              <a:t>the arriving order:</a:t>
            </a:r>
            <a:endParaRPr lang="en-US" sz="3200" dirty="0" smtClean="0"/>
          </a:p>
          <a:p>
            <a:pPr>
              <a:buFont typeface="Monotype Sorts" pitchFamily="-84" charset="2"/>
              <a:buNone/>
              <a:tabLst>
                <a:tab pos="5213350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2</a:t>
            </a:r>
            <a:r>
              <a:rPr lang="en-US" dirty="0" smtClean="0"/>
              <a:t> , </a:t>
            </a:r>
            <a:r>
              <a:rPr lang="en-US" i="1" dirty="0" smtClean="0"/>
              <a:t>P</a:t>
            </a:r>
            <a:r>
              <a:rPr lang="en-US" i="1" baseline="-25000" dirty="0" smtClean="0"/>
              <a:t>3</a:t>
            </a:r>
            <a:r>
              <a:rPr lang="en-US" dirty="0" smtClean="0"/>
              <a:t> , </a:t>
            </a: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</a:p>
          <a:p>
            <a:pPr>
              <a:tabLst>
                <a:tab pos="5213350" algn="ctr"/>
              </a:tabLst>
            </a:pPr>
            <a:r>
              <a:rPr lang="en-US" sz="3200" dirty="0" smtClean="0"/>
              <a:t>The Gantt chart for the schedule is: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tabLst>
                <a:tab pos="5213350" algn="ctr"/>
              </a:tabLst>
            </a:pPr>
            <a:endParaRPr lang="en-US" dirty="0" smtClean="0"/>
          </a:p>
          <a:p>
            <a:pPr>
              <a:tabLst>
                <a:tab pos="5213350" algn="ctr"/>
              </a:tabLst>
            </a:pPr>
            <a:endParaRPr lang="en-US" dirty="0" smtClean="0"/>
          </a:p>
          <a:p>
            <a:pPr>
              <a:tabLst>
                <a:tab pos="5213350" algn="ctr"/>
              </a:tabLst>
            </a:pPr>
            <a:endParaRPr lang="en-US" dirty="0" smtClean="0"/>
          </a:p>
          <a:p>
            <a:pPr>
              <a:tabLst>
                <a:tab pos="5213350" algn="ctr"/>
              </a:tabLst>
            </a:pPr>
            <a:endParaRPr lang="en-US" dirty="0" smtClean="0"/>
          </a:p>
          <a:p>
            <a:pPr>
              <a:tabLst>
                <a:tab pos="5213350" algn="ctr"/>
              </a:tabLst>
            </a:pPr>
            <a:endParaRPr lang="en-US" dirty="0" smtClean="0"/>
          </a:p>
          <a:p>
            <a:pPr>
              <a:tabLst>
                <a:tab pos="5213350" algn="ctr"/>
              </a:tabLst>
            </a:pPr>
            <a:endParaRPr lang="en-US" dirty="0" smtClean="0"/>
          </a:p>
          <a:p>
            <a:pPr>
              <a:tabLst>
                <a:tab pos="5213350" algn="ctr"/>
              </a:tabLst>
            </a:pPr>
            <a:r>
              <a:rPr lang="en-US" sz="3200" dirty="0" smtClean="0"/>
              <a:t>Waiting time for </a:t>
            </a:r>
            <a:r>
              <a:rPr lang="en-US" sz="3200" i="1" dirty="0" smtClean="0"/>
              <a:t>P</a:t>
            </a:r>
            <a:r>
              <a:rPr lang="en-US" sz="3200" i="1" baseline="-25000" dirty="0" smtClean="0"/>
              <a:t>1 </a:t>
            </a:r>
            <a:r>
              <a:rPr lang="en-US" sz="3200" i="1" dirty="0" smtClean="0"/>
              <a:t>=</a:t>
            </a:r>
            <a:r>
              <a:rPr lang="en-US" sz="3200" dirty="0" smtClean="0"/>
              <a:t> 6</a:t>
            </a:r>
            <a:r>
              <a:rPr lang="en-US" sz="3200" i="1" dirty="0" smtClean="0"/>
              <a:t>;</a:t>
            </a:r>
            <a:r>
              <a:rPr lang="en-US" sz="3200" i="1" baseline="-25000" dirty="0" smtClean="0"/>
              <a:t> </a:t>
            </a:r>
            <a:r>
              <a:rPr lang="en-US" sz="3200" i="1" dirty="0" smtClean="0"/>
              <a:t>P</a:t>
            </a:r>
            <a:r>
              <a:rPr lang="en-US" sz="3200" i="1" baseline="-25000" dirty="0" smtClean="0"/>
              <a:t>2</a:t>
            </a:r>
            <a:r>
              <a:rPr lang="en-US" sz="3200" dirty="0" smtClean="0"/>
              <a:t> = 0</a:t>
            </a:r>
            <a:r>
              <a:rPr lang="en-US" sz="3200" i="1" baseline="-25000" dirty="0" smtClean="0"/>
              <a:t>; </a:t>
            </a:r>
            <a:r>
              <a:rPr lang="en-US" sz="3200" i="1" dirty="0" smtClean="0"/>
              <a:t>P</a:t>
            </a:r>
            <a:r>
              <a:rPr lang="en-US" sz="3200" i="1" baseline="-25000" dirty="0" smtClean="0"/>
              <a:t>3 </a:t>
            </a:r>
            <a:r>
              <a:rPr lang="en-US" sz="3200" i="1" dirty="0" smtClean="0"/>
              <a:t>= </a:t>
            </a:r>
            <a:r>
              <a:rPr lang="en-US" sz="3200" dirty="0" smtClean="0"/>
              <a:t>3</a:t>
            </a:r>
            <a:endParaRPr lang="en-US" sz="3200" i="1" dirty="0" smtClean="0"/>
          </a:p>
          <a:p>
            <a:pPr>
              <a:tabLst>
                <a:tab pos="5213350" algn="ctr"/>
              </a:tabLst>
            </a:pPr>
            <a:r>
              <a:rPr lang="en-US" sz="3200" dirty="0" smtClean="0"/>
              <a:t>Average waiting time:   (6 + 0 + 3)/3 = 3</a:t>
            </a:r>
          </a:p>
          <a:p>
            <a:pPr>
              <a:tabLst>
                <a:tab pos="5213350" algn="ctr"/>
              </a:tabLst>
            </a:pPr>
            <a:r>
              <a:rPr lang="en-US" sz="3200" dirty="0" smtClean="0"/>
              <a:t>Much better than </a:t>
            </a:r>
            <a:r>
              <a:rPr lang="en-US" sz="3200" dirty="0" smtClean="0"/>
              <a:t>case1</a:t>
            </a:r>
            <a:endParaRPr lang="en-US" sz="3200" dirty="0" smtClean="0"/>
          </a:p>
          <a:p>
            <a:pPr lvl="1">
              <a:tabLst>
                <a:tab pos="5213350" algn="ctr"/>
              </a:tabLst>
            </a:pPr>
            <a:r>
              <a:rPr lang="en-US" sz="2400" b="1" dirty="0" smtClean="0">
                <a:solidFill>
                  <a:srgbClr val="3366FF"/>
                </a:solidFill>
              </a:rPr>
              <a:t>Short process first</a:t>
            </a:r>
            <a:endParaRPr lang="en-US" sz="2400" dirty="0" smtClean="0"/>
          </a:p>
        </p:txBody>
      </p:sp>
      <p:grpSp>
        <p:nvGrpSpPr>
          <p:cNvPr id="25603" name="Group 20"/>
          <p:cNvGrpSpPr>
            <a:grpSpLocks/>
          </p:cNvGrpSpPr>
          <p:nvPr/>
        </p:nvGrpSpPr>
        <p:grpSpPr bwMode="auto">
          <a:xfrm>
            <a:off x="2905125" y="3473450"/>
            <a:ext cx="8189913" cy="1450975"/>
            <a:chOff x="882" y="1650"/>
            <a:chExt cx="3439" cy="686"/>
          </a:xfrm>
        </p:grpSpPr>
        <p:sp>
          <p:nvSpPr>
            <p:cNvPr id="25604" name="Rectangle 6"/>
            <p:cNvSpPr>
              <a:spLocks noChangeArrowheads="1"/>
            </p:cNvSpPr>
            <p:nvPr/>
          </p:nvSpPr>
          <p:spPr bwMode="auto">
            <a:xfrm flipH="1">
              <a:off x="948" y="1650"/>
              <a:ext cx="331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" name="Text Box 7"/>
            <p:cNvSpPr txBox="1">
              <a:spLocks noChangeArrowheads="1"/>
            </p:cNvSpPr>
            <p:nvPr/>
          </p:nvSpPr>
          <p:spPr bwMode="auto">
            <a:xfrm flipH="1">
              <a:off x="3219" y="1722"/>
              <a:ext cx="1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P</a:t>
              </a:r>
              <a:r>
                <a:rPr lang="en-US" sz="1900" baseline="-25000">
                  <a:latin typeface="Helvetica" pitchFamily="-84" charset="0"/>
                </a:rPr>
                <a:t>1</a:t>
              </a:r>
              <a:endParaRPr lang="en-US" sz="1900">
                <a:latin typeface="Helvetica" pitchFamily="-84" charset="0"/>
              </a:endParaRPr>
            </a:p>
          </p:txBody>
        </p:sp>
        <p:sp>
          <p:nvSpPr>
            <p:cNvPr id="25606" name="Text Box 8"/>
            <p:cNvSpPr txBox="1">
              <a:spLocks noChangeArrowheads="1"/>
            </p:cNvSpPr>
            <p:nvPr/>
          </p:nvSpPr>
          <p:spPr bwMode="auto">
            <a:xfrm flipH="1">
              <a:off x="1731" y="1722"/>
              <a:ext cx="1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P</a:t>
              </a:r>
              <a:r>
                <a:rPr lang="en-US" sz="1900" baseline="-25000">
                  <a:latin typeface="Helvetica" pitchFamily="-84" charset="0"/>
                </a:rPr>
                <a:t>3</a:t>
              </a:r>
              <a:endParaRPr lang="en-US" sz="1900">
                <a:latin typeface="Helvetica" pitchFamily="-84" charset="0"/>
              </a:endParaRPr>
            </a:p>
          </p:txBody>
        </p:sp>
        <p:sp>
          <p:nvSpPr>
            <p:cNvPr id="25607" name="Text Box 9"/>
            <p:cNvSpPr txBox="1">
              <a:spLocks noChangeArrowheads="1"/>
            </p:cNvSpPr>
            <p:nvPr/>
          </p:nvSpPr>
          <p:spPr bwMode="auto">
            <a:xfrm flipH="1">
              <a:off x="1155" y="1722"/>
              <a:ext cx="1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P</a:t>
              </a:r>
              <a:r>
                <a:rPr lang="en-US" sz="1900" baseline="-25000">
                  <a:latin typeface="Helvetica" pitchFamily="-84" charset="0"/>
                </a:rPr>
                <a:t>2</a:t>
              </a:r>
              <a:endParaRPr lang="en-US" sz="1900">
                <a:latin typeface="Helvetica" pitchFamily="-84" charset="0"/>
              </a:endParaRPr>
            </a:p>
          </p:txBody>
        </p:sp>
        <p:sp>
          <p:nvSpPr>
            <p:cNvPr id="25608" name="Line 10"/>
            <p:cNvSpPr>
              <a:spLocks noChangeShapeType="1"/>
            </p:cNvSpPr>
            <p:nvPr/>
          </p:nvSpPr>
          <p:spPr bwMode="auto">
            <a:xfrm flipH="1">
              <a:off x="4260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Line 11"/>
            <p:cNvSpPr>
              <a:spLocks noChangeShapeType="1"/>
            </p:cNvSpPr>
            <p:nvPr/>
          </p:nvSpPr>
          <p:spPr bwMode="auto">
            <a:xfrm flipH="1">
              <a:off x="948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Line 12"/>
            <p:cNvSpPr>
              <a:spLocks noChangeShapeType="1"/>
            </p:cNvSpPr>
            <p:nvPr/>
          </p:nvSpPr>
          <p:spPr bwMode="auto">
            <a:xfrm flipH="1">
              <a:off x="2148" y="165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Line 13"/>
            <p:cNvSpPr>
              <a:spLocks noChangeShapeType="1"/>
            </p:cNvSpPr>
            <p:nvPr/>
          </p:nvSpPr>
          <p:spPr bwMode="auto">
            <a:xfrm flipH="1">
              <a:off x="1572" y="165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Line 14"/>
            <p:cNvSpPr>
              <a:spLocks noChangeShapeType="1"/>
            </p:cNvSpPr>
            <p:nvPr/>
          </p:nvSpPr>
          <p:spPr bwMode="auto">
            <a:xfrm flipH="1">
              <a:off x="2148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Line 15"/>
            <p:cNvSpPr>
              <a:spLocks noChangeShapeType="1"/>
            </p:cNvSpPr>
            <p:nvPr/>
          </p:nvSpPr>
          <p:spPr bwMode="auto">
            <a:xfrm flipH="1">
              <a:off x="1572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Text Box 16"/>
            <p:cNvSpPr txBox="1">
              <a:spLocks noChangeArrowheads="1"/>
            </p:cNvSpPr>
            <p:nvPr/>
          </p:nvSpPr>
          <p:spPr bwMode="auto">
            <a:xfrm flipH="1">
              <a:off x="2086" y="2154"/>
              <a:ext cx="13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6</a:t>
              </a:r>
            </a:p>
          </p:txBody>
        </p:sp>
        <p:sp>
          <p:nvSpPr>
            <p:cNvPr id="25615" name="Text Box 17"/>
            <p:cNvSpPr txBox="1">
              <a:spLocks noChangeArrowheads="1"/>
            </p:cNvSpPr>
            <p:nvPr/>
          </p:nvSpPr>
          <p:spPr bwMode="auto">
            <a:xfrm flipH="1">
              <a:off x="1510" y="2154"/>
              <a:ext cx="13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3</a:t>
              </a:r>
            </a:p>
          </p:txBody>
        </p:sp>
        <p:sp>
          <p:nvSpPr>
            <p:cNvPr id="25616" name="Text Box 18"/>
            <p:cNvSpPr txBox="1">
              <a:spLocks noChangeArrowheads="1"/>
            </p:cNvSpPr>
            <p:nvPr/>
          </p:nvSpPr>
          <p:spPr bwMode="auto">
            <a:xfrm flipH="1">
              <a:off x="4130" y="2154"/>
              <a:ext cx="1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30</a:t>
              </a:r>
            </a:p>
          </p:txBody>
        </p:sp>
        <p:sp>
          <p:nvSpPr>
            <p:cNvPr id="25617" name="Text Box 19"/>
            <p:cNvSpPr txBox="1">
              <a:spLocks noChangeArrowheads="1"/>
            </p:cNvSpPr>
            <p:nvPr/>
          </p:nvSpPr>
          <p:spPr bwMode="auto">
            <a:xfrm flipH="1">
              <a:off x="882" y="2154"/>
              <a:ext cx="13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288" y="369888"/>
            <a:ext cx="11745912" cy="768350"/>
          </a:xfrm>
        </p:spPr>
        <p:txBody>
          <a:bodyPr/>
          <a:lstStyle/>
          <a:p>
            <a:pPr eaLnBrk="1" hangingPunct="1"/>
            <a:r>
              <a:rPr lang="en-US" dirty="0" smtClean="0"/>
              <a:t>Shortest-Job-First </a:t>
            </a:r>
            <a:r>
              <a:rPr lang="en-US" dirty="0" smtClean="0"/>
              <a:t>Scheduling</a:t>
            </a:r>
            <a:endParaRPr lang="en-US" dirty="0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135" y="1368605"/>
            <a:ext cx="11352213" cy="6040438"/>
          </a:xfrm>
        </p:spPr>
        <p:txBody>
          <a:bodyPr/>
          <a:lstStyle/>
          <a:p>
            <a:r>
              <a:rPr lang="en-US" sz="3600" dirty="0" smtClean="0"/>
              <a:t>SJF</a:t>
            </a:r>
            <a:endParaRPr lang="en-US" sz="3600" dirty="0" smtClean="0"/>
          </a:p>
          <a:p>
            <a:pPr lvl="1"/>
            <a:r>
              <a:rPr lang="en-US" sz="2400" dirty="0" smtClean="0"/>
              <a:t>Associate </a:t>
            </a:r>
            <a:r>
              <a:rPr lang="en-US" sz="2400" dirty="0" smtClean="0"/>
              <a:t>with each process the length of its next CPU burst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dirty="0" smtClean="0"/>
              <a:t>these lengths to schedule the process with the shortest </a:t>
            </a:r>
            <a:r>
              <a:rPr lang="en-US" sz="2400" dirty="0" smtClean="0"/>
              <a:t>time</a:t>
            </a:r>
            <a:endParaRPr lang="en-US" dirty="0" smtClean="0"/>
          </a:p>
          <a:p>
            <a:r>
              <a:rPr lang="en-US" sz="3600" dirty="0" smtClean="0"/>
              <a:t>SJF is </a:t>
            </a:r>
            <a:r>
              <a:rPr lang="en-US" sz="3600" dirty="0" smtClean="0"/>
              <a:t>optimal</a:t>
            </a:r>
          </a:p>
          <a:p>
            <a:pPr lvl="1"/>
            <a:r>
              <a:rPr lang="en-US" sz="2400" dirty="0" smtClean="0"/>
              <a:t>G</a:t>
            </a:r>
            <a:r>
              <a:rPr lang="en-US" sz="2400" dirty="0" smtClean="0"/>
              <a:t>ives </a:t>
            </a:r>
            <a:r>
              <a:rPr lang="en-US" sz="2400" dirty="0" smtClean="0"/>
              <a:t>minimum average waiting time for a given set of processes</a:t>
            </a:r>
          </a:p>
          <a:p>
            <a:pPr lvl="1"/>
            <a:r>
              <a:rPr lang="en-US" sz="2400" dirty="0" smtClean="0"/>
              <a:t>The difficulty is knowing the length of the next CPU request</a:t>
            </a:r>
          </a:p>
          <a:p>
            <a:pPr lvl="1"/>
            <a:r>
              <a:rPr lang="en-US" sz="2400" dirty="0" smtClean="0"/>
              <a:t>Could ask the 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SJF</a:t>
            </a:r>
          </a:p>
        </p:txBody>
      </p:sp>
      <p:sp>
        <p:nvSpPr>
          <p:cNvPr id="29698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2287588" algn="ctr"/>
                <a:tab pos="4646613" algn="ctr"/>
                <a:tab pos="7345363" algn="ctr"/>
              </a:tabLst>
            </a:pPr>
            <a:r>
              <a:rPr lang="en-US" dirty="0" smtClean="0"/>
              <a:t>	      	</a:t>
            </a:r>
            <a:r>
              <a:rPr lang="en-US" sz="2400" dirty="0" smtClean="0"/>
              <a:t>                </a:t>
            </a:r>
            <a:r>
              <a:rPr lang="en-US" sz="2400" u="sng" dirty="0" err="1" smtClean="0"/>
              <a:t>Process</a:t>
            </a:r>
            <a:r>
              <a:rPr lang="en-US" sz="2400" u="sng" dirty="0" err="1" smtClean="0">
                <a:solidFill>
                  <a:schemeClr val="bg1"/>
                </a:solidFill>
              </a:rPr>
              <a:t>Arriva</a:t>
            </a:r>
            <a:r>
              <a:rPr lang="en-US" u="sng" dirty="0" smtClean="0">
                <a:solidFill>
                  <a:schemeClr val="bg1"/>
                </a:solidFill>
              </a:rPr>
              <a:t>	l Time</a:t>
            </a:r>
            <a:r>
              <a:rPr lang="en-US" dirty="0" smtClean="0"/>
              <a:t>	</a:t>
            </a:r>
            <a:r>
              <a:rPr lang="en-US" sz="2400" u="sng" dirty="0" smtClean="0"/>
              <a:t>Burst Time</a:t>
            </a:r>
            <a:endParaRPr lang="en-US" sz="2400" dirty="0" smtClean="0"/>
          </a:p>
          <a:p>
            <a:pPr>
              <a:buFont typeface="Monotype Sorts" pitchFamily="-84" charset="2"/>
              <a:buNone/>
              <a:tabLst>
                <a:tab pos="2287588" algn="ctr"/>
                <a:tab pos="4646613" algn="ctr"/>
                <a:tab pos="7345363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bg1"/>
                </a:solidFill>
              </a:rPr>
              <a:t>0.0</a:t>
            </a:r>
            <a:r>
              <a:rPr lang="en-US" dirty="0" smtClean="0"/>
              <a:t>	6</a:t>
            </a:r>
          </a:p>
          <a:p>
            <a:pPr>
              <a:buFont typeface="Monotype Sorts" pitchFamily="-84" charset="2"/>
              <a:buNone/>
              <a:tabLst>
                <a:tab pos="2287588" algn="ctr"/>
                <a:tab pos="4646613" algn="ctr"/>
                <a:tab pos="7345363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2 	</a:t>
            </a:r>
            <a:r>
              <a:rPr lang="en-US" dirty="0" smtClean="0">
                <a:solidFill>
                  <a:schemeClr val="bg1"/>
                </a:solidFill>
              </a:rPr>
              <a:t>2.0</a:t>
            </a:r>
            <a:r>
              <a:rPr lang="en-US" dirty="0" smtClean="0"/>
              <a:t>	8</a:t>
            </a:r>
          </a:p>
          <a:p>
            <a:pPr>
              <a:buFont typeface="Monotype Sorts" pitchFamily="-84" charset="2"/>
              <a:buNone/>
              <a:tabLst>
                <a:tab pos="2287588" algn="ctr"/>
                <a:tab pos="4646613" algn="ctr"/>
                <a:tab pos="7345363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3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bg1"/>
                </a:solidFill>
              </a:rPr>
              <a:t>4.0</a:t>
            </a:r>
            <a:r>
              <a:rPr lang="en-US" dirty="0" smtClean="0"/>
              <a:t>	7</a:t>
            </a:r>
          </a:p>
          <a:p>
            <a:pPr>
              <a:buFont typeface="Monotype Sorts" pitchFamily="-84" charset="2"/>
              <a:buNone/>
              <a:tabLst>
                <a:tab pos="2287588" algn="ctr"/>
                <a:tab pos="4646613" algn="ctr"/>
                <a:tab pos="7345363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4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bg1"/>
                </a:solidFill>
              </a:rPr>
              <a:t>5.0</a:t>
            </a:r>
            <a:r>
              <a:rPr lang="en-US" dirty="0" smtClean="0"/>
              <a:t>	3</a:t>
            </a:r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r>
              <a:rPr lang="en-US" sz="3200" dirty="0" smtClean="0"/>
              <a:t>SJF scheduling chart</a:t>
            </a:r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endParaRPr lang="en-US" dirty="0" smtClean="0"/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endParaRPr lang="en-US" dirty="0" smtClean="0"/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endParaRPr lang="en-US" dirty="0" smtClean="0"/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endParaRPr lang="en-US" dirty="0" smtClean="0"/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endParaRPr lang="en-US" dirty="0" smtClean="0"/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r>
              <a:rPr lang="en-US" sz="3200" dirty="0" smtClean="0"/>
              <a:t>Average waiting time = (3 + 16 + 9 + 0) / 4 = 7</a:t>
            </a:r>
            <a:endParaRPr lang="en-US" sz="3200" i="1" baseline="-25000" dirty="0" smtClean="0"/>
          </a:p>
        </p:txBody>
      </p:sp>
      <p:grpSp>
        <p:nvGrpSpPr>
          <p:cNvPr id="29699" name="Group 74"/>
          <p:cNvGrpSpPr>
            <a:grpSpLocks/>
          </p:cNvGrpSpPr>
          <p:nvPr/>
        </p:nvGrpSpPr>
        <p:grpSpPr bwMode="auto">
          <a:xfrm>
            <a:off x="1770063" y="4337335"/>
            <a:ext cx="8716962" cy="1495425"/>
            <a:chOff x="894" y="2352"/>
            <a:chExt cx="3660" cy="707"/>
          </a:xfrm>
        </p:grpSpPr>
        <p:sp>
          <p:nvSpPr>
            <p:cNvPr id="29700" name="Rectangle 37"/>
            <p:cNvSpPr>
              <a:spLocks noChangeArrowheads="1"/>
            </p:cNvSpPr>
            <p:nvPr/>
          </p:nvSpPr>
          <p:spPr bwMode="auto">
            <a:xfrm flipH="1">
              <a:off x="960" y="2373"/>
              <a:ext cx="35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Text Box 38"/>
            <p:cNvSpPr txBox="1">
              <a:spLocks noChangeArrowheads="1"/>
            </p:cNvSpPr>
            <p:nvPr/>
          </p:nvSpPr>
          <p:spPr bwMode="auto">
            <a:xfrm flipH="1">
              <a:off x="1049" y="2437"/>
              <a:ext cx="1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P</a:t>
              </a:r>
              <a:r>
                <a:rPr lang="en-US" sz="1900" baseline="-25000">
                  <a:latin typeface="Helvetica" pitchFamily="-84" charset="0"/>
                </a:rPr>
                <a:t>4</a:t>
              </a:r>
              <a:endParaRPr lang="en-US" sz="1900">
                <a:latin typeface="Helvetica" pitchFamily="-84" charset="0"/>
              </a:endParaRPr>
            </a:p>
          </p:txBody>
        </p:sp>
        <p:sp>
          <p:nvSpPr>
            <p:cNvPr id="29702" name="Text Box 39"/>
            <p:cNvSpPr txBox="1">
              <a:spLocks noChangeArrowheads="1"/>
            </p:cNvSpPr>
            <p:nvPr/>
          </p:nvSpPr>
          <p:spPr bwMode="auto">
            <a:xfrm flipH="1">
              <a:off x="3016" y="2424"/>
              <a:ext cx="1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P</a:t>
              </a:r>
              <a:r>
                <a:rPr lang="en-US" sz="1900" baseline="-25000">
                  <a:latin typeface="Helvetica" pitchFamily="-84" charset="0"/>
                </a:rPr>
                <a:t>3</a:t>
              </a:r>
              <a:endParaRPr lang="en-US" sz="1900">
                <a:latin typeface="Helvetica" pitchFamily="-84" charset="0"/>
              </a:endParaRPr>
            </a:p>
          </p:txBody>
        </p:sp>
        <p:sp>
          <p:nvSpPr>
            <p:cNvPr id="29703" name="Text Box 40"/>
            <p:cNvSpPr txBox="1">
              <a:spLocks noChangeArrowheads="1"/>
            </p:cNvSpPr>
            <p:nvPr/>
          </p:nvSpPr>
          <p:spPr bwMode="auto">
            <a:xfrm flipH="1">
              <a:off x="2009" y="2473"/>
              <a:ext cx="1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P</a:t>
              </a:r>
              <a:r>
                <a:rPr lang="en-US" sz="1900" baseline="-25000">
                  <a:latin typeface="Helvetica" pitchFamily="-84" charset="0"/>
                </a:rPr>
                <a:t>1</a:t>
              </a:r>
              <a:endParaRPr lang="en-US" sz="1900">
                <a:latin typeface="Helvetica" pitchFamily="-84" charset="0"/>
              </a:endParaRPr>
            </a:p>
          </p:txBody>
        </p:sp>
        <p:sp>
          <p:nvSpPr>
            <p:cNvPr id="29704" name="Line 41"/>
            <p:cNvSpPr>
              <a:spLocks noChangeShapeType="1"/>
            </p:cNvSpPr>
            <p:nvPr/>
          </p:nvSpPr>
          <p:spPr bwMode="auto">
            <a:xfrm flipH="1">
              <a:off x="4452" y="27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Line 42"/>
            <p:cNvSpPr>
              <a:spLocks noChangeShapeType="1"/>
            </p:cNvSpPr>
            <p:nvPr/>
          </p:nvSpPr>
          <p:spPr bwMode="auto">
            <a:xfrm flipH="1">
              <a:off x="960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Line 43"/>
            <p:cNvSpPr>
              <a:spLocks noChangeShapeType="1"/>
            </p:cNvSpPr>
            <p:nvPr/>
          </p:nvSpPr>
          <p:spPr bwMode="auto">
            <a:xfrm flipH="1">
              <a:off x="2688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Text Box 48"/>
            <p:cNvSpPr txBox="1">
              <a:spLocks noChangeArrowheads="1"/>
            </p:cNvSpPr>
            <p:nvPr/>
          </p:nvSpPr>
          <p:spPr bwMode="auto">
            <a:xfrm flipH="1">
              <a:off x="1567" y="2857"/>
              <a:ext cx="13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3</a:t>
              </a:r>
            </a:p>
          </p:txBody>
        </p:sp>
        <p:sp>
          <p:nvSpPr>
            <p:cNvPr id="29708" name="Text Box 49"/>
            <p:cNvSpPr txBox="1">
              <a:spLocks noChangeArrowheads="1"/>
            </p:cNvSpPr>
            <p:nvPr/>
          </p:nvSpPr>
          <p:spPr bwMode="auto">
            <a:xfrm flipH="1">
              <a:off x="3355" y="2869"/>
              <a:ext cx="1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16</a:t>
              </a:r>
            </a:p>
          </p:txBody>
        </p:sp>
        <p:sp>
          <p:nvSpPr>
            <p:cNvPr id="29709" name="Text Box 50"/>
            <p:cNvSpPr txBox="1">
              <a:spLocks noChangeArrowheads="1"/>
            </p:cNvSpPr>
            <p:nvPr/>
          </p:nvSpPr>
          <p:spPr bwMode="auto">
            <a:xfrm flipH="1">
              <a:off x="894" y="2877"/>
              <a:ext cx="13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0</a:t>
              </a:r>
            </a:p>
          </p:txBody>
        </p:sp>
        <p:sp>
          <p:nvSpPr>
            <p:cNvPr id="29710" name="Line 52"/>
            <p:cNvSpPr>
              <a:spLocks noChangeShapeType="1"/>
            </p:cNvSpPr>
            <p:nvPr/>
          </p:nvSpPr>
          <p:spPr bwMode="auto">
            <a:xfrm flipH="1">
              <a:off x="3456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Line 54"/>
            <p:cNvSpPr>
              <a:spLocks noChangeShapeType="1"/>
            </p:cNvSpPr>
            <p:nvPr/>
          </p:nvSpPr>
          <p:spPr bwMode="auto">
            <a:xfrm flipH="1">
              <a:off x="1632" y="2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Line 58"/>
            <p:cNvSpPr>
              <a:spLocks noChangeShapeType="1"/>
            </p:cNvSpPr>
            <p:nvPr/>
          </p:nvSpPr>
          <p:spPr bwMode="auto">
            <a:xfrm flipH="1">
              <a:off x="2688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Line 63"/>
            <p:cNvSpPr>
              <a:spLocks noChangeShapeType="1"/>
            </p:cNvSpPr>
            <p:nvPr/>
          </p:nvSpPr>
          <p:spPr bwMode="auto">
            <a:xfrm flipH="1">
              <a:off x="3456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Text Box 64"/>
            <p:cNvSpPr txBox="1">
              <a:spLocks noChangeArrowheads="1"/>
            </p:cNvSpPr>
            <p:nvPr/>
          </p:nvSpPr>
          <p:spPr bwMode="auto">
            <a:xfrm flipH="1">
              <a:off x="2623" y="2857"/>
              <a:ext cx="13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9</a:t>
              </a:r>
            </a:p>
          </p:txBody>
        </p:sp>
        <p:sp>
          <p:nvSpPr>
            <p:cNvPr id="29715" name="Line 69"/>
            <p:cNvSpPr>
              <a:spLocks noChangeShapeType="1"/>
            </p:cNvSpPr>
            <p:nvPr/>
          </p:nvSpPr>
          <p:spPr bwMode="auto">
            <a:xfrm flipH="1">
              <a:off x="1632" y="23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Text Box 70"/>
            <p:cNvSpPr txBox="1">
              <a:spLocks noChangeArrowheads="1"/>
            </p:cNvSpPr>
            <p:nvPr/>
          </p:nvSpPr>
          <p:spPr bwMode="auto">
            <a:xfrm flipH="1">
              <a:off x="3784" y="2424"/>
              <a:ext cx="1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P</a:t>
              </a:r>
              <a:r>
                <a:rPr lang="en-US" sz="1900" baseline="-25000">
                  <a:latin typeface="Helvetica" pitchFamily="-84" charset="0"/>
                </a:rPr>
                <a:t>2</a:t>
              </a:r>
              <a:endParaRPr lang="en-US" sz="1900">
                <a:latin typeface="Helvetica" pitchFamily="-84" charset="0"/>
              </a:endParaRPr>
            </a:p>
          </p:txBody>
        </p:sp>
        <p:sp>
          <p:nvSpPr>
            <p:cNvPr id="29717" name="Text Box 73"/>
            <p:cNvSpPr txBox="1">
              <a:spLocks noChangeArrowheads="1"/>
            </p:cNvSpPr>
            <p:nvPr/>
          </p:nvSpPr>
          <p:spPr bwMode="auto">
            <a:xfrm flipH="1">
              <a:off x="4363" y="2869"/>
              <a:ext cx="1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24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614488" y="323850"/>
            <a:ext cx="11658600" cy="814388"/>
          </a:xfrm>
        </p:spPr>
        <p:txBody>
          <a:bodyPr/>
          <a:lstStyle/>
          <a:p>
            <a:pPr eaLnBrk="1" hangingPunct="1"/>
            <a:r>
              <a:rPr lang="en-US" smtClean="0"/>
              <a:t>Determining Length of Next CPU Burst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86" y="1265087"/>
            <a:ext cx="12611818" cy="6580188"/>
          </a:xfrm>
        </p:spPr>
        <p:txBody>
          <a:bodyPr/>
          <a:lstStyle/>
          <a:p>
            <a:r>
              <a:rPr lang="en-US" sz="3200" dirty="0" smtClean="0"/>
              <a:t>Estimate the next CPU burst</a:t>
            </a:r>
            <a:endParaRPr lang="en-US" sz="3200" dirty="0"/>
          </a:p>
          <a:p>
            <a:r>
              <a:rPr lang="en-US" sz="3200" dirty="0" smtClean="0"/>
              <a:t>Then </a:t>
            </a:r>
            <a:r>
              <a:rPr lang="en-US" sz="3200" dirty="0" smtClean="0"/>
              <a:t>pick process with shortest predicted next CPU </a:t>
            </a:r>
            <a:r>
              <a:rPr lang="en-US" sz="3200" dirty="0" smtClean="0"/>
              <a:t>burst</a:t>
            </a:r>
            <a:endParaRPr lang="en-US" dirty="0" smtClean="0"/>
          </a:p>
          <a:p>
            <a:r>
              <a:rPr lang="en-US" sz="3200" dirty="0"/>
              <a:t>U</a:t>
            </a:r>
            <a:r>
              <a:rPr lang="en-US" sz="3200" dirty="0" smtClean="0"/>
              <a:t>sing </a:t>
            </a:r>
            <a:r>
              <a:rPr lang="en-US" sz="3200" dirty="0" smtClean="0"/>
              <a:t>the length of previous CPU </a:t>
            </a:r>
            <a:r>
              <a:rPr lang="en-US" sz="3200" dirty="0" smtClean="0"/>
              <a:t>bursts, and</a:t>
            </a:r>
          </a:p>
          <a:p>
            <a:r>
              <a:rPr lang="en-US" sz="3200" dirty="0"/>
              <a:t>U</a:t>
            </a:r>
            <a:r>
              <a:rPr lang="en-US" sz="3200" dirty="0" smtClean="0"/>
              <a:t>sing </a:t>
            </a:r>
            <a:r>
              <a:rPr lang="en-US" sz="3200" dirty="0" smtClean="0"/>
              <a:t>exponential averaging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Commonly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Lucida Grande" pitchFamily="-84" charset="0"/>
              </a:rPr>
              <a:t>α </a:t>
            </a:r>
            <a:r>
              <a:rPr lang="en-US" sz="2400" dirty="0" smtClean="0"/>
              <a:t>set to ½</a:t>
            </a:r>
          </a:p>
          <a:p>
            <a:pPr lvl="1"/>
            <a:r>
              <a:rPr lang="en-US" sz="2400" dirty="0" smtClean="0"/>
              <a:t>Preemptive version called </a:t>
            </a:r>
            <a:r>
              <a:rPr lang="en-US" sz="2400" b="1" dirty="0" smtClean="0">
                <a:solidFill>
                  <a:srgbClr val="3366FF"/>
                </a:solidFill>
              </a:rPr>
              <a:t>shortest-remaining-time-first</a:t>
            </a:r>
          </a:p>
          <a:p>
            <a:pPr lvl="1">
              <a:buFont typeface="Monotype Sorts" pitchFamily="-84" charset="2"/>
              <a:buNone/>
            </a:pPr>
            <a:endParaRPr lang="en-US" dirty="0" smtClean="0"/>
          </a:p>
          <a:p>
            <a:pPr lvl="1">
              <a:buFont typeface="Monotype Sorts" pitchFamily="-84" charset="2"/>
              <a:buNone/>
            </a:pPr>
            <a:endParaRPr lang="en-US" dirty="0" smtClean="0"/>
          </a:p>
        </p:txBody>
      </p:sp>
      <p:graphicFrame>
        <p:nvGraphicFramePr>
          <p:cNvPr id="317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757563"/>
              </p:ext>
            </p:extLst>
          </p:nvPr>
        </p:nvGraphicFramePr>
        <p:xfrm>
          <a:off x="1791988" y="3883476"/>
          <a:ext cx="7836906" cy="2258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7" name="Equation" r:id="rId4" imgW="6400800" imgH="1778000" progId="Equation.3">
                  <p:embed/>
                </p:oleObj>
              </mc:Choice>
              <mc:Fallback>
                <p:oleObj name="Equation" r:id="rId4" imgW="6400800" imgH="177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1988" y="3883476"/>
                        <a:ext cx="7836906" cy="2258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301165"/>
              </p:ext>
            </p:extLst>
          </p:nvPr>
        </p:nvGraphicFramePr>
        <p:xfrm>
          <a:off x="4334534" y="5503653"/>
          <a:ext cx="3545233" cy="724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8" name="Equation" r:id="rId6" imgW="1320480" imgH="228600" progId="Equation.3">
                  <p:embed/>
                </p:oleObj>
              </mc:Choice>
              <mc:Fallback>
                <p:oleObj name="Equation" r:id="rId6" imgW="13204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534" y="5503653"/>
                        <a:ext cx="3545233" cy="724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322263"/>
            <a:ext cx="12334875" cy="904875"/>
          </a:xfrm>
        </p:spPr>
        <p:txBody>
          <a:bodyPr/>
          <a:lstStyle/>
          <a:p>
            <a:pPr eaLnBrk="1" hangingPunct="1"/>
            <a:r>
              <a:rPr lang="en-US" sz="4000" smtClean="0"/>
              <a:t>Prediction of the Length of the </a:t>
            </a:r>
            <a:br>
              <a:rPr lang="en-US" sz="4000" smtClean="0"/>
            </a:br>
            <a:r>
              <a:rPr lang="en-US" sz="4000" smtClean="0"/>
              <a:t>Next CPU Burst</a:t>
            </a:r>
          </a:p>
        </p:txBody>
      </p:sp>
      <p:pic>
        <p:nvPicPr>
          <p:cNvPr id="33794" name="Picture 1" descr="6_0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1422400"/>
            <a:ext cx="9090025" cy="657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613" y="369888"/>
            <a:ext cx="11177587" cy="768350"/>
          </a:xfrm>
        </p:spPr>
        <p:txBody>
          <a:bodyPr/>
          <a:lstStyle/>
          <a:p>
            <a:pPr eaLnBrk="1" hangingPunct="1"/>
            <a:r>
              <a:rPr lang="en-US" smtClean="0"/>
              <a:t>Examples of Exponential Averaging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7917" y="1316846"/>
            <a:ext cx="11514138" cy="604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sym typeface="Symbol" pitchFamily="18" charset="2"/>
              </a:rPr>
              <a:t> =0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>
                <a:sym typeface="Symbol" pitchFamily="18" charset="2"/>
              </a:rPr>
              <a:t></a:t>
            </a:r>
            <a:r>
              <a:rPr lang="en-US" sz="3200" baseline="-25000" dirty="0" smtClean="0">
                <a:sym typeface="Symbol" pitchFamily="18" charset="2"/>
              </a:rPr>
              <a:t>n+1</a:t>
            </a:r>
            <a:r>
              <a:rPr lang="en-US" sz="3200" dirty="0" smtClean="0">
                <a:sym typeface="Symbol" pitchFamily="18" charset="2"/>
              </a:rPr>
              <a:t> = </a:t>
            </a:r>
            <a:r>
              <a:rPr lang="en-US" sz="3200" baseline="-25000" dirty="0" smtClean="0">
                <a:sym typeface="Symbol" pitchFamily="18" charset="2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Recent history does not count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ym typeface="Symbol" pitchFamily="18" charset="2"/>
              </a:rPr>
              <a:t> =1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>
                <a:sym typeface="Symbol" pitchFamily="18" charset="2"/>
              </a:rPr>
              <a:t> </a:t>
            </a:r>
            <a:r>
              <a:rPr lang="en-US" sz="3200" baseline="-25000" dirty="0" smtClean="0">
                <a:sym typeface="Symbol" pitchFamily="18" charset="2"/>
              </a:rPr>
              <a:t>n+1</a:t>
            </a:r>
            <a:r>
              <a:rPr lang="en-US" sz="3200" dirty="0" smtClean="0">
                <a:sym typeface="Symbol" pitchFamily="18" charset="2"/>
              </a:rPr>
              <a:t> =  </a:t>
            </a:r>
            <a:r>
              <a:rPr lang="en-US" sz="3200" i="1" dirty="0" err="1" smtClean="0">
                <a:sym typeface="Symbol" pitchFamily="18" charset="2"/>
              </a:rPr>
              <a:t>t</a:t>
            </a:r>
            <a:r>
              <a:rPr lang="en-US" sz="3200" baseline="-25000" dirty="0" err="1" smtClean="0">
                <a:sym typeface="Symbol" pitchFamily="18" charset="2"/>
              </a:rPr>
              <a:t>n</a:t>
            </a:r>
            <a:endParaRPr lang="en-US" sz="3200" baseline="-25000" dirty="0" smtClean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Only the actual last CPU burst counts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ym typeface="Symbol" pitchFamily="18" charset="2"/>
              </a:rPr>
              <a:t>If we expand the formula, we get:</a:t>
            </a:r>
          </a:p>
          <a:p>
            <a:pPr lvl="2">
              <a:lnSpc>
                <a:spcPct val="90000"/>
              </a:lnSpc>
              <a:buFont typeface="Webdings" pitchFamily="18" charset="2"/>
              <a:buNone/>
            </a:pPr>
            <a:r>
              <a:rPr lang="en-US" sz="3200" dirty="0" smtClean="0">
                <a:sym typeface="Symbol" pitchFamily="18" charset="2"/>
              </a:rPr>
              <a:t></a:t>
            </a:r>
            <a:r>
              <a:rPr lang="en-US" sz="3200" i="1" baseline="-25000" dirty="0" smtClean="0">
                <a:sym typeface="Symbol" pitchFamily="18" charset="2"/>
              </a:rPr>
              <a:t>n</a:t>
            </a:r>
            <a:r>
              <a:rPr lang="en-US" sz="3200" baseline="-25000" dirty="0" smtClean="0">
                <a:sym typeface="Symbol" pitchFamily="18" charset="2"/>
              </a:rPr>
              <a:t>+1</a:t>
            </a:r>
            <a:r>
              <a:rPr lang="en-US" sz="3200" dirty="0" smtClean="0">
                <a:sym typeface="Symbol" pitchFamily="18" charset="2"/>
              </a:rPr>
              <a:t> =  </a:t>
            </a:r>
            <a:r>
              <a:rPr lang="en-US" sz="3200" dirty="0" err="1" smtClean="0">
                <a:sym typeface="Symbol" pitchFamily="18" charset="2"/>
              </a:rPr>
              <a:t>t</a:t>
            </a:r>
            <a:r>
              <a:rPr lang="en-US" sz="3200" i="1" baseline="-25000" dirty="0" err="1" smtClean="0">
                <a:sym typeface="Symbol" pitchFamily="18" charset="2"/>
              </a:rPr>
              <a:t>n</a:t>
            </a:r>
            <a:r>
              <a:rPr lang="en-US" sz="3200" dirty="0" smtClean="0">
                <a:sym typeface="Symbol" pitchFamily="18" charset="2"/>
              </a:rPr>
              <a:t>+(1</a:t>
            </a:r>
            <a:r>
              <a:rPr lang="en-US" sz="3200" i="1" dirty="0" smtClean="0">
                <a:sym typeface="Symbol" pitchFamily="18" charset="2"/>
              </a:rPr>
              <a:t> - </a:t>
            </a:r>
            <a:r>
              <a:rPr lang="en-US" sz="3200" dirty="0" smtClean="0">
                <a:sym typeface="Symbol" pitchFamily="18" charset="2"/>
              </a:rPr>
              <a:t></a:t>
            </a:r>
            <a:r>
              <a:rPr lang="en-US" sz="3200" i="1" dirty="0" smtClean="0">
                <a:sym typeface="Symbol" pitchFamily="18" charset="2"/>
              </a:rPr>
              <a:t>)</a:t>
            </a:r>
            <a:r>
              <a:rPr lang="en-US" sz="3200" dirty="0" smtClean="0">
                <a:sym typeface="Symbol" pitchFamily="18" charset="2"/>
              </a:rPr>
              <a:t> </a:t>
            </a:r>
            <a:r>
              <a:rPr lang="en-US" sz="3200" i="1" dirty="0" err="1" smtClean="0">
                <a:sym typeface="Symbol" pitchFamily="18" charset="2"/>
              </a:rPr>
              <a:t>t</a:t>
            </a:r>
            <a:r>
              <a:rPr lang="en-US" sz="3200" i="1" baseline="-25000" dirty="0" err="1" smtClean="0">
                <a:sym typeface="Symbol" pitchFamily="18" charset="2"/>
              </a:rPr>
              <a:t>n</a:t>
            </a:r>
            <a:r>
              <a:rPr lang="en-US" sz="3200" i="1" dirty="0" smtClean="0">
                <a:sym typeface="Symbol" pitchFamily="18" charset="2"/>
              </a:rPr>
              <a:t> </a:t>
            </a:r>
            <a:r>
              <a:rPr lang="en-US" sz="3200" dirty="0" smtClean="0">
                <a:sym typeface="Symbol" pitchFamily="18" charset="2"/>
              </a:rPr>
              <a:t>-1</a:t>
            </a:r>
            <a:r>
              <a:rPr lang="en-US" sz="3200" i="1" dirty="0" smtClean="0">
                <a:sym typeface="Symbol" pitchFamily="18" charset="2"/>
              </a:rPr>
              <a:t> </a:t>
            </a:r>
            <a:r>
              <a:rPr lang="en-US" sz="3200" dirty="0" smtClean="0">
                <a:sym typeface="Symbol" pitchFamily="18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pitchFamily="18" charset="2"/>
              <a:buNone/>
            </a:pPr>
            <a:r>
              <a:rPr lang="en-US" sz="3200" dirty="0" smtClean="0">
                <a:sym typeface="Symbol" pitchFamily="18" charset="2"/>
              </a:rPr>
              <a:t>            </a:t>
            </a:r>
            <a:r>
              <a:rPr lang="en-US" sz="3200" i="1" dirty="0" smtClean="0">
                <a:sym typeface="Symbol" pitchFamily="18" charset="2"/>
              </a:rPr>
              <a:t>+(</a:t>
            </a:r>
            <a:r>
              <a:rPr lang="en-US" sz="3200" dirty="0" smtClean="0">
                <a:sym typeface="Symbol" pitchFamily="18" charset="2"/>
              </a:rPr>
              <a:t>1 -  </a:t>
            </a:r>
            <a:r>
              <a:rPr lang="en-US" sz="3200" i="1" dirty="0" smtClean="0">
                <a:sym typeface="Symbol" pitchFamily="18" charset="2"/>
              </a:rPr>
              <a:t>)</a:t>
            </a:r>
            <a:r>
              <a:rPr lang="en-US" sz="3200" i="1" baseline="30000" dirty="0" smtClean="0">
                <a:sym typeface="Symbol" pitchFamily="18" charset="2"/>
              </a:rPr>
              <a:t>j</a:t>
            </a:r>
            <a:r>
              <a:rPr lang="en-US" sz="3200" baseline="30000" dirty="0" smtClean="0">
                <a:sym typeface="Symbol" pitchFamily="18" charset="2"/>
              </a:rPr>
              <a:t> </a:t>
            </a:r>
            <a:r>
              <a:rPr lang="en-US" sz="3200" dirty="0" smtClean="0">
                <a:sym typeface="Symbol" pitchFamily="18" charset="2"/>
              </a:rPr>
              <a:t> </a:t>
            </a:r>
            <a:r>
              <a:rPr lang="en-US" sz="3200" i="1" dirty="0" err="1" smtClean="0">
                <a:sym typeface="Symbol" pitchFamily="18" charset="2"/>
              </a:rPr>
              <a:t>t</a:t>
            </a:r>
            <a:r>
              <a:rPr lang="en-US" sz="3200" i="1" baseline="-25000" dirty="0" err="1" smtClean="0">
                <a:sym typeface="Symbol" pitchFamily="18" charset="2"/>
              </a:rPr>
              <a:t>n</a:t>
            </a:r>
            <a:r>
              <a:rPr lang="en-US" sz="3200" dirty="0" smtClean="0">
                <a:sym typeface="Symbol" pitchFamily="18" charset="2"/>
              </a:rPr>
              <a:t> </a:t>
            </a:r>
            <a:r>
              <a:rPr lang="en-US" sz="3200" baseline="-25000" dirty="0" smtClean="0">
                <a:sym typeface="Symbol" pitchFamily="18" charset="2"/>
              </a:rPr>
              <a:t>-</a:t>
            </a:r>
            <a:r>
              <a:rPr lang="en-US" sz="3200" i="1" baseline="-25000" dirty="0" smtClean="0">
                <a:sym typeface="Symbol" pitchFamily="18" charset="2"/>
              </a:rPr>
              <a:t>j</a:t>
            </a:r>
            <a:r>
              <a:rPr lang="en-US" sz="3200" i="1" dirty="0" smtClean="0">
                <a:sym typeface="Symbol" pitchFamily="18" charset="2"/>
              </a:rPr>
              <a:t> </a:t>
            </a:r>
            <a:r>
              <a:rPr lang="en-US" sz="3200" dirty="0" smtClean="0">
                <a:sym typeface="Symbol" pitchFamily="18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pitchFamily="18" charset="2"/>
              <a:buNone/>
            </a:pPr>
            <a:r>
              <a:rPr lang="en-US" sz="3200" dirty="0" smtClean="0">
                <a:sym typeface="Symbol" pitchFamily="18" charset="2"/>
              </a:rPr>
              <a:t>            </a:t>
            </a:r>
            <a:r>
              <a:rPr lang="en-US" sz="3200" i="1" dirty="0" smtClean="0">
                <a:sym typeface="Symbol" pitchFamily="18" charset="2"/>
              </a:rPr>
              <a:t>+(</a:t>
            </a:r>
            <a:r>
              <a:rPr lang="en-US" sz="3200" dirty="0" smtClean="0">
                <a:sym typeface="Symbol" pitchFamily="18" charset="2"/>
              </a:rPr>
              <a:t>1 -  </a:t>
            </a:r>
            <a:r>
              <a:rPr lang="en-US" sz="3200" i="1" dirty="0" smtClean="0">
                <a:sym typeface="Symbol" pitchFamily="18" charset="2"/>
              </a:rPr>
              <a:t>)</a:t>
            </a:r>
            <a:r>
              <a:rPr lang="en-US" sz="3200" i="1" baseline="30000" dirty="0" smtClean="0">
                <a:sym typeface="Symbol" pitchFamily="18" charset="2"/>
              </a:rPr>
              <a:t>n</a:t>
            </a:r>
            <a:r>
              <a:rPr lang="en-US" sz="3200" baseline="30000" dirty="0" smtClean="0">
                <a:sym typeface="Symbol" pitchFamily="18" charset="2"/>
              </a:rPr>
              <a:t> +1 </a:t>
            </a:r>
            <a:r>
              <a:rPr lang="en-US" sz="3200" dirty="0" smtClean="0">
                <a:sym typeface="Symbol" pitchFamily="18" charset="2"/>
              </a:rPr>
              <a:t></a:t>
            </a:r>
            <a:r>
              <a:rPr lang="en-US" sz="3200" baseline="-25000" dirty="0" smtClean="0">
                <a:sym typeface="Symbol" pitchFamily="18" charset="2"/>
              </a:rPr>
              <a:t>0</a:t>
            </a:r>
            <a:br>
              <a:rPr lang="en-US" sz="3200" baseline="-25000" dirty="0" smtClean="0">
                <a:sym typeface="Symbol" pitchFamily="18" charset="2"/>
              </a:rPr>
            </a:br>
            <a:endParaRPr lang="en-US" sz="3200" baseline="-250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09788" y="369888"/>
            <a:ext cx="10920412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Example of Shortest-remaining-time-first</a:t>
            </a:r>
          </a:p>
        </p:txBody>
      </p:sp>
      <p:sp>
        <p:nvSpPr>
          <p:cNvPr id="37890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847366" y="1385858"/>
            <a:ext cx="12344400" cy="6809236"/>
          </a:xfrm>
          <a:noFill/>
        </p:spPr>
        <p:txBody>
          <a:bodyPr/>
          <a:lstStyle/>
          <a:p>
            <a:pPr>
              <a:tabLst>
                <a:tab pos="2287588" algn="ctr"/>
                <a:tab pos="4646613" algn="ctr"/>
                <a:tab pos="7345363" algn="ctr"/>
              </a:tabLst>
            </a:pPr>
            <a:r>
              <a:rPr lang="en-US" sz="3200" dirty="0" smtClean="0"/>
              <a:t>Consider varying </a:t>
            </a:r>
            <a:r>
              <a:rPr lang="en-US" sz="3200" dirty="0" smtClean="0"/>
              <a:t>arrival times and preemption to the analysis</a:t>
            </a:r>
          </a:p>
          <a:p>
            <a:pPr>
              <a:buFont typeface="Monotype Sorts" pitchFamily="-84" charset="2"/>
              <a:buNone/>
              <a:tabLst>
                <a:tab pos="2287588" algn="ctr"/>
                <a:tab pos="4646613" algn="ctr"/>
                <a:tab pos="7345363" algn="ctr"/>
              </a:tabLst>
            </a:pPr>
            <a:endParaRPr lang="en-US" dirty="0" smtClean="0"/>
          </a:p>
          <a:p>
            <a:pPr>
              <a:buFont typeface="Monotype Sorts" pitchFamily="-84" charset="2"/>
              <a:buNone/>
              <a:tabLst>
                <a:tab pos="2287588" algn="ctr"/>
                <a:tab pos="4646613" algn="ctr"/>
                <a:tab pos="7345363" algn="ctr"/>
              </a:tabLst>
            </a:pPr>
            <a:r>
              <a:rPr lang="en-US" dirty="0" smtClean="0"/>
              <a:t>		         </a:t>
            </a:r>
            <a:r>
              <a:rPr lang="en-US" sz="2400" u="sng" dirty="0" err="1" smtClean="0"/>
              <a:t>Process</a:t>
            </a:r>
            <a:r>
              <a:rPr lang="en-US" sz="2400" u="sng" dirty="0" err="1" smtClean="0">
                <a:solidFill>
                  <a:schemeClr val="bg1"/>
                </a:solidFill>
              </a:rPr>
              <a:t>A</a:t>
            </a:r>
            <a:r>
              <a:rPr lang="en-US" u="sng" dirty="0" smtClean="0">
                <a:solidFill>
                  <a:schemeClr val="bg1"/>
                </a:solidFill>
              </a:rPr>
              <a:t>	</a:t>
            </a:r>
            <a:r>
              <a:rPr lang="en-US" sz="2400" u="sng" dirty="0" err="1" smtClean="0">
                <a:solidFill>
                  <a:schemeClr val="bg1"/>
                </a:solidFill>
              </a:rPr>
              <a:t>arri</a:t>
            </a:r>
            <a:r>
              <a:rPr lang="en-US" sz="2400" u="sng" dirty="0" smtClean="0">
                <a:solidFill>
                  <a:schemeClr val="bg1"/>
                </a:solidFill>
              </a:rPr>
              <a:t> </a:t>
            </a:r>
            <a:r>
              <a:rPr lang="en-US" sz="2400" i="1" u="sng" dirty="0" smtClean="0"/>
              <a:t>Arrival </a:t>
            </a:r>
            <a:r>
              <a:rPr lang="en-US" sz="2400" u="sng" dirty="0" err="1" smtClean="0"/>
              <a:t>Time</a:t>
            </a:r>
            <a:r>
              <a:rPr lang="en-US" sz="2400" u="sng" dirty="0" err="1" smtClean="0">
                <a:solidFill>
                  <a:schemeClr val="bg1"/>
                </a:solidFill>
              </a:rPr>
              <a:t>T</a:t>
            </a:r>
            <a:r>
              <a:rPr lang="en-US" dirty="0" smtClean="0"/>
              <a:t>	</a:t>
            </a:r>
            <a:r>
              <a:rPr lang="en-US" sz="2400" u="sng" dirty="0" smtClean="0"/>
              <a:t>Burst Time</a:t>
            </a:r>
            <a:endParaRPr lang="en-US" sz="2400" dirty="0" smtClean="0"/>
          </a:p>
          <a:p>
            <a:pPr>
              <a:buFont typeface="Monotype Sorts" pitchFamily="-84" charset="2"/>
              <a:buNone/>
              <a:tabLst>
                <a:tab pos="2287588" algn="ctr"/>
                <a:tab pos="4646613" algn="ctr"/>
                <a:tab pos="7345363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0000"/>
                </a:solidFill>
              </a:rPr>
              <a:t>0</a:t>
            </a:r>
            <a:r>
              <a:rPr lang="en-US" dirty="0" smtClean="0"/>
              <a:t>	8</a:t>
            </a:r>
          </a:p>
          <a:p>
            <a:pPr>
              <a:buFont typeface="Monotype Sorts" pitchFamily="-84" charset="2"/>
              <a:buNone/>
              <a:tabLst>
                <a:tab pos="2287588" algn="ctr"/>
                <a:tab pos="4646613" algn="ctr"/>
                <a:tab pos="7345363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2 	</a:t>
            </a:r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dirty="0" smtClean="0"/>
              <a:t>	4</a:t>
            </a:r>
          </a:p>
          <a:p>
            <a:pPr>
              <a:buFont typeface="Monotype Sorts" pitchFamily="-84" charset="2"/>
              <a:buNone/>
              <a:tabLst>
                <a:tab pos="2287588" algn="ctr"/>
                <a:tab pos="4646613" algn="ctr"/>
                <a:tab pos="7345363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3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en-US" dirty="0" smtClean="0"/>
              <a:t>	9</a:t>
            </a:r>
          </a:p>
          <a:p>
            <a:pPr>
              <a:buFont typeface="Monotype Sorts" pitchFamily="-84" charset="2"/>
              <a:buNone/>
              <a:tabLst>
                <a:tab pos="2287588" algn="ctr"/>
                <a:tab pos="4646613" algn="ctr"/>
                <a:tab pos="7345363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4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0000"/>
                </a:solidFill>
              </a:rPr>
              <a:t>3</a:t>
            </a:r>
            <a:r>
              <a:rPr lang="en-US" dirty="0" smtClean="0"/>
              <a:t>	5</a:t>
            </a:r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r>
              <a:rPr lang="en-US" sz="3200" i="1" dirty="0" smtClean="0"/>
              <a:t>Preemptive </a:t>
            </a:r>
            <a:r>
              <a:rPr lang="en-US" sz="3200" dirty="0" smtClean="0"/>
              <a:t>SJF Gantt Chart</a:t>
            </a:r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endParaRPr lang="en-US" dirty="0" smtClean="0"/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endParaRPr lang="en-US" dirty="0" smtClean="0"/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endParaRPr lang="en-US" dirty="0" smtClean="0"/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endParaRPr lang="en-US" dirty="0" smtClean="0"/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endParaRPr lang="en-US" dirty="0" smtClean="0"/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r>
              <a:rPr lang="en-US" sz="3200" dirty="0" smtClean="0"/>
              <a:t>Average waiting time </a:t>
            </a:r>
            <a:endParaRPr lang="en-US" sz="3200" dirty="0"/>
          </a:p>
          <a:p>
            <a:pPr lvl="1">
              <a:tabLst>
                <a:tab pos="2287588" algn="ctr"/>
                <a:tab pos="4646613" algn="ctr"/>
                <a:tab pos="7345363" algn="ctr"/>
              </a:tabLst>
            </a:pPr>
            <a:r>
              <a:rPr lang="en-US" sz="2400" dirty="0" smtClean="0"/>
              <a:t>[(</a:t>
            </a:r>
            <a:r>
              <a:rPr lang="en-US" sz="2400" dirty="0" smtClean="0"/>
              <a:t>10-1)+(1-1)+(17-2)+5-3)]/4 = 26/4 = 6.5 </a:t>
            </a:r>
            <a:r>
              <a:rPr lang="en-US" sz="2400" i="1" dirty="0" err="1" smtClean="0"/>
              <a:t>msec</a:t>
            </a:r>
            <a:endParaRPr lang="en-US" sz="2400" i="1" dirty="0" smtClean="0"/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endParaRPr lang="en-US" i="1" baseline="-25000" dirty="0" smtClean="0"/>
          </a:p>
          <a:p>
            <a:pPr>
              <a:buFont typeface="Monotype Sorts" pitchFamily="-84" charset="2"/>
              <a:buNone/>
              <a:tabLst>
                <a:tab pos="2287588" algn="ctr"/>
                <a:tab pos="4646613" algn="ctr"/>
                <a:tab pos="7345363" algn="ctr"/>
              </a:tabLst>
            </a:pPr>
            <a:endParaRPr lang="en-US" i="1" baseline="-25000" dirty="0" smtClean="0"/>
          </a:p>
        </p:txBody>
      </p:sp>
      <p:grpSp>
        <p:nvGrpSpPr>
          <p:cNvPr id="37891" name="Group 74"/>
          <p:cNvGrpSpPr>
            <a:grpSpLocks/>
          </p:cNvGrpSpPr>
          <p:nvPr/>
        </p:nvGrpSpPr>
        <p:grpSpPr bwMode="auto">
          <a:xfrm>
            <a:off x="1409700" y="5102456"/>
            <a:ext cx="8715375" cy="1392237"/>
            <a:chOff x="899" y="2366"/>
            <a:chExt cx="3660" cy="658"/>
          </a:xfrm>
        </p:grpSpPr>
        <p:sp>
          <p:nvSpPr>
            <p:cNvPr id="37892" name="Rectangle 37"/>
            <p:cNvSpPr>
              <a:spLocks noChangeArrowheads="1"/>
            </p:cNvSpPr>
            <p:nvPr/>
          </p:nvSpPr>
          <p:spPr bwMode="auto">
            <a:xfrm flipH="1">
              <a:off x="960" y="2373"/>
              <a:ext cx="35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3" name="Text Box 38"/>
            <p:cNvSpPr txBox="1">
              <a:spLocks noChangeArrowheads="1"/>
            </p:cNvSpPr>
            <p:nvPr/>
          </p:nvSpPr>
          <p:spPr bwMode="auto">
            <a:xfrm flipH="1">
              <a:off x="1049" y="2437"/>
              <a:ext cx="1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P</a:t>
              </a:r>
              <a:r>
                <a:rPr lang="en-US" sz="1900" baseline="-25000">
                  <a:latin typeface="Helvetica" pitchFamily="-84" charset="0"/>
                </a:rPr>
                <a:t>1</a:t>
              </a:r>
              <a:endParaRPr lang="en-US" sz="1900">
                <a:latin typeface="Helvetica" pitchFamily="-84" charset="0"/>
              </a:endParaRPr>
            </a:p>
          </p:txBody>
        </p:sp>
        <p:sp>
          <p:nvSpPr>
            <p:cNvPr id="37894" name="Text Box 39"/>
            <p:cNvSpPr txBox="1">
              <a:spLocks noChangeArrowheads="1"/>
            </p:cNvSpPr>
            <p:nvPr/>
          </p:nvSpPr>
          <p:spPr bwMode="auto">
            <a:xfrm flipH="1">
              <a:off x="3016" y="2424"/>
              <a:ext cx="1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P</a:t>
              </a:r>
              <a:r>
                <a:rPr lang="en-US" sz="1900" baseline="-25000">
                  <a:latin typeface="Helvetica" pitchFamily="-84" charset="0"/>
                </a:rPr>
                <a:t>1</a:t>
              </a:r>
              <a:endParaRPr lang="en-US" sz="1900">
                <a:latin typeface="Helvetica" pitchFamily="-84" charset="0"/>
              </a:endParaRPr>
            </a:p>
          </p:txBody>
        </p:sp>
        <p:sp>
          <p:nvSpPr>
            <p:cNvPr id="37895" name="Text Box 40"/>
            <p:cNvSpPr txBox="1">
              <a:spLocks noChangeArrowheads="1"/>
            </p:cNvSpPr>
            <p:nvPr/>
          </p:nvSpPr>
          <p:spPr bwMode="auto">
            <a:xfrm flipH="1">
              <a:off x="1495" y="2435"/>
              <a:ext cx="1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P</a:t>
              </a:r>
              <a:r>
                <a:rPr lang="en-US" sz="1900" baseline="-25000">
                  <a:latin typeface="Helvetica" pitchFamily="-84" charset="0"/>
                </a:rPr>
                <a:t>2</a:t>
              </a:r>
              <a:endParaRPr lang="en-US" sz="1900">
                <a:latin typeface="Helvetica" pitchFamily="-84" charset="0"/>
              </a:endParaRPr>
            </a:p>
          </p:txBody>
        </p:sp>
        <p:sp>
          <p:nvSpPr>
            <p:cNvPr id="37896" name="Line 43"/>
            <p:cNvSpPr>
              <a:spLocks noChangeShapeType="1"/>
            </p:cNvSpPr>
            <p:nvPr/>
          </p:nvSpPr>
          <p:spPr bwMode="auto">
            <a:xfrm flipH="1">
              <a:off x="2688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Text Box 48"/>
            <p:cNvSpPr txBox="1">
              <a:spLocks noChangeArrowheads="1"/>
            </p:cNvSpPr>
            <p:nvPr/>
          </p:nvSpPr>
          <p:spPr bwMode="auto">
            <a:xfrm flipH="1">
              <a:off x="1242" y="2841"/>
              <a:ext cx="13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1</a:t>
              </a:r>
            </a:p>
          </p:txBody>
        </p:sp>
        <p:sp>
          <p:nvSpPr>
            <p:cNvPr id="37898" name="Text Box 49"/>
            <p:cNvSpPr txBox="1">
              <a:spLocks noChangeArrowheads="1"/>
            </p:cNvSpPr>
            <p:nvPr/>
          </p:nvSpPr>
          <p:spPr bwMode="auto">
            <a:xfrm flipH="1">
              <a:off x="3350" y="2842"/>
              <a:ext cx="1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17</a:t>
              </a:r>
            </a:p>
          </p:txBody>
        </p:sp>
        <p:sp>
          <p:nvSpPr>
            <p:cNvPr id="37899" name="Text Box 50"/>
            <p:cNvSpPr txBox="1">
              <a:spLocks noChangeArrowheads="1"/>
            </p:cNvSpPr>
            <p:nvPr/>
          </p:nvSpPr>
          <p:spPr bwMode="auto">
            <a:xfrm flipH="1">
              <a:off x="899" y="2839"/>
              <a:ext cx="13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0</a:t>
              </a:r>
            </a:p>
          </p:txBody>
        </p:sp>
        <p:sp>
          <p:nvSpPr>
            <p:cNvPr id="37900" name="Line 52"/>
            <p:cNvSpPr>
              <a:spLocks noChangeShapeType="1"/>
            </p:cNvSpPr>
            <p:nvPr/>
          </p:nvSpPr>
          <p:spPr bwMode="auto">
            <a:xfrm flipH="1">
              <a:off x="3456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Text Box 64"/>
            <p:cNvSpPr txBox="1">
              <a:spLocks noChangeArrowheads="1"/>
            </p:cNvSpPr>
            <p:nvPr/>
          </p:nvSpPr>
          <p:spPr bwMode="auto">
            <a:xfrm flipH="1">
              <a:off x="2594" y="2841"/>
              <a:ext cx="1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10</a:t>
              </a:r>
            </a:p>
          </p:txBody>
        </p:sp>
        <p:sp>
          <p:nvSpPr>
            <p:cNvPr id="37902" name="Line 69"/>
            <p:cNvSpPr>
              <a:spLocks noChangeShapeType="1"/>
            </p:cNvSpPr>
            <p:nvPr/>
          </p:nvSpPr>
          <p:spPr bwMode="auto">
            <a:xfrm flipH="1">
              <a:off x="1313" y="2374"/>
              <a:ext cx="5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Text Box 70"/>
            <p:cNvSpPr txBox="1">
              <a:spLocks noChangeArrowheads="1"/>
            </p:cNvSpPr>
            <p:nvPr/>
          </p:nvSpPr>
          <p:spPr bwMode="auto">
            <a:xfrm flipH="1">
              <a:off x="3784" y="2424"/>
              <a:ext cx="1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P</a:t>
              </a:r>
              <a:r>
                <a:rPr lang="en-US" sz="1900" baseline="-25000">
                  <a:latin typeface="Helvetica" pitchFamily="-84" charset="0"/>
                </a:rPr>
                <a:t>3</a:t>
              </a:r>
              <a:endParaRPr lang="en-US" sz="1900">
                <a:latin typeface="Helvetica" pitchFamily="-84" charset="0"/>
              </a:endParaRPr>
            </a:p>
          </p:txBody>
        </p:sp>
        <p:sp>
          <p:nvSpPr>
            <p:cNvPr id="37904" name="Text Box 73"/>
            <p:cNvSpPr txBox="1">
              <a:spLocks noChangeArrowheads="1"/>
            </p:cNvSpPr>
            <p:nvPr/>
          </p:nvSpPr>
          <p:spPr bwMode="auto">
            <a:xfrm flipH="1">
              <a:off x="4368" y="2842"/>
              <a:ext cx="1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26</a:t>
              </a:r>
            </a:p>
          </p:txBody>
        </p:sp>
        <p:sp>
          <p:nvSpPr>
            <p:cNvPr id="37905" name="Line 43"/>
            <p:cNvSpPr>
              <a:spLocks noChangeShapeType="1"/>
            </p:cNvSpPr>
            <p:nvPr/>
          </p:nvSpPr>
          <p:spPr bwMode="auto">
            <a:xfrm flipH="1">
              <a:off x="1925" y="236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Text Box 64"/>
            <p:cNvSpPr txBox="1">
              <a:spLocks noChangeArrowheads="1"/>
            </p:cNvSpPr>
            <p:nvPr/>
          </p:nvSpPr>
          <p:spPr bwMode="auto">
            <a:xfrm flipH="1">
              <a:off x="1859" y="2839"/>
              <a:ext cx="13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5</a:t>
              </a:r>
            </a:p>
          </p:txBody>
        </p:sp>
        <p:sp>
          <p:nvSpPr>
            <p:cNvPr id="37907" name="Text Box 39"/>
            <p:cNvSpPr txBox="1">
              <a:spLocks noChangeArrowheads="1"/>
            </p:cNvSpPr>
            <p:nvPr/>
          </p:nvSpPr>
          <p:spPr bwMode="auto">
            <a:xfrm flipH="1">
              <a:off x="2182" y="2434"/>
              <a:ext cx="1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P</a:t>
              </a:r>
              <a:r>
                <a:rPr lang="en-US" sz="1900" baseline="-25000">
                  <a:latin typeface="Helvetica" pitchFamily="-84" charset="0"/>
                </a:rPr>
                <a:t>4</a:t>
              </a:r>
              <a:endParaRPr lang="en-US" sz="1900">
                <a:latin typeface="Helvetica" pitchFamily="-8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213" y="369888"/>
            <a:ext cx="11583987" cy="768350"/>
          </a:xfrm>
        </p:spPr>
        <p:txBody>
          <a:bodyPr/>
          <a:lstStyle/>
          <a:p>
            <a:pPr eaLnBrk="1" hangingPunct="1"/>
            <a:r>
              <a:rPr lang="en-US" smtClean="0"/>
              <a:t>Priority Scheduling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113" y="1334098"/>
            <a:ext cx="11987333" cy="6757479"/>
          </a:xfrm>
        </p:spPr>
        <p:txBody>
          <a:bodyPr/>
          <a:lstStyle/>
          <a:p>
            <a:r>
              <a:rPr lang="en-US" sz="3200" dirty="0" smtClean="0"/>
              <a:t>A priority number (integer) is associated with each </a:t>
            </a:r>
            <a:r>
              <a:rPr lang="en-US" sz="3200" dirty="0" smtClean="0"/>
              <a:t>process</a:t>
            </a:r>
          </a:p>
          <a:p>
            <a:pPr lvl="1"/>
            <a:r>
              <a:rPr lang="en-US" sz="2400" dirty="0" smtClean="0"/>
              <a:t>Smallest integer = highest priority</a:t>
            </a:r>
            <a:endParaRPr lang="en-US" sz="2400" dirty="0" smtClean="0"/>
          </a:p>
          <a:p>
            <a:endParaRPr lang="en-US" sz="1100" dirty="0" smtClean="0"/>
          </a:p>
          <a:p>
            <a:r>
              <a:rPr lang="en-US" sz="3200" dirty="0" smtClean="0"/>
              <a:t>The </a:t>
            </a:r>
            <a:r>
              <a:rPr lang="en-US" sz="3200" dirty="0" smtClean="0"/>
              <a:t>CPU is allocated to the process with the highest priority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sz="2400" dirty="0" smtClean="0"/>
              <a:t>Preemptive</a:t>
            </a:r>
          </a:p>
          <a:p>
            <a:pPr lvl="1"/>
            <a:r>
              <a:rPr lang="en-US" sz="2400" dirty="0" err="1" smtClean="0"/>
              <a:t>Nonpreemptive</a:t>
            </a:r>
            <a:endParaRPr lang="en-US" sz="2400" dirty="0" smtClean="0"/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3200" dirty="0" smtClean="0"/>
              <a:t>Problem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sz="2400" b="1" dirty="0" smtClean="0">
                <a:solidFill>
                  <a:srgbClr val="3366FF"/>
                </a:solidFill>
                <a:sym typeface="Symbol" pitchFamily="18" charset="2"/>
              </a:rPr>
              <a:t>Starvation</a:t>
            </a:r>
            <a:r>
              <a:rPr lang="en-US" sz="2400" b="1" dirty="0" smtClean="0">
                <a:sym typeface="Symbol" pitchFamily="18" charset="2"/>
              </a:rPr>
              <a:t> </a:t>
            </a:r>
            <a:endParaRPr lang="en-US" sz="2400" dirty="0">
              <a:sym typeface="Symbol" pitchFamily="18" charset="2"/>
            </a:endParaRPr>
          </a:p>
          <a:p>
            <a:pPr lvl="2"/>
            <a:r>
              <a:rPr lang="en-US" dirty="0" smtClean="0">
                <a:sym typeface="Symbol" pitchFamily="18" charset="2"/>
              </a:rPr>
              <a:t>low </a:t>
            </a:r>
            <a:r>
              <a:rPr lang="en-US" dirty="0" smtClean="0">
                <a:sym typeface="Symbol" pitchFamily="18" charset="2"/>
              </a:rPr>
              <a:t>priority processes may never execute</a:t>
            </a:r>
          </a:p>
          <a:p>
            <a:endParaRPr lang="en-US" sz="1100" dirty="0" smtClean="0">
              <a:sym typeface="Symbol" pitchFamily="18" charset="2"/>
            </a:endParaRPr>
          </a:p>
          <a:p>
            <a:pPr lvl="1"/>
            <a:r>
              <a:rPr lang="en-US" sz="2400" dirty="0" smtClean="0">
                <a:sym typeface="Symbol" pitchFamily="18" charset="2"/>
              </a:rPr>
              <a:t>Solution: </a:t>
            </a:r>
            <a:r>
              <a:rPr lang="en-US" sz="2400" b="1" dirty="0" smtClean="0">
                <a:solidFill>
                  <a:srgbClr val="3366FF"/>
                </a:solidFill>
                <a:sym typeface="Symbol" pitchFamily="18" charset="2"/>
              </a:rPr>
              <a:t>Aging</a:t>
            </a:r>
            <a:endParaRPr lang="en-US" sz="2400" b="1" dirty="0">
              <a:sym typeface="Symbol" pitchFamily="18" charset="2"/>
            </a:endParaRPr>
          </a:p>
          <a:p>
            <a:pPr lvl="2"/>
            <a:r>
              <a:rPr lang="en-US" dirty="0" smtClean="0">
                <a:sym typeface="Symbol" pitchFamily="18" charset="2"/>
              </a:rPr>
              <a:t>increase </a:t>
            </a:r>
            <a:r>
              <a:rPr lang="en-US" dirty="0" smtClean="0">
                <a:sym typeface="Symbol" pitchFamily="18" charset="2"/>
              </a:rPr>
              <a:t>the priority of the </a:t>
            </a:r>
            <a:r>
              <a:rPr lang="en-US" dirty="0" smtClean="0">
                <a:sym typeface="Symbol" pitchFamily="18" charset="2"/>
              </a:rPr>
              <a:t>process as time progresses</a:t>
            </a:r>
            <a:endParaRPr lang="en-US" dirty="0" smtClean="0">
              <a:sym typeface="Symbol" pitchFamily="18" charset="2"/>
            </a:endParaRPr>
          </a:p>
          <a:p>
            <a:pPr>
              <a:buFont typeface="Monotype Sorts" pitchFamily="-84" charset="2"/>
              <a:buNone/>
            </a:pPr>
            <a:endParaRPr lang="en-US" b="1" dirty="0" smtClean="0">
              <a:solidFill>
                <a:srgbClr val="3366FF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2109788" y="369888"/>
            <a:ext cx="10920412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Example of Priority Scheduling</a:t>
            </a:r>
          </a:p>
        </p:txBody>
      </p:sp>
      <p:sp>
        <p:nvSpPr>
          <p:cNvPr id="4198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998290" y="1420363"/>
            <a:ext cx="12344400" cy="6040438"/>
          </a:xfrm>
          <a:noFill/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2287588" algn="ctr"/>
                <a:tab pos="4646613" algn="ctr"/>
                <a:tab pos="7345363" algn="ctr"/>
              </a:tabLst>
            </a:pPr>
            <a:r>
              <a:rPr lang="en-US" dirty="0" smtClean="0"/>
              <a:t>		         </a:t>
            </a:r>
            <a:r>
              <a:rPr lang="en-US" sz="2800" u="sng" dirty="0" err="1" smtClean="0"/>
              <a:t>Process</a:t>
            </a:r>
            <a:r>
              <a:rPr lang="en-US" u="sng" dirty="0" err="1" smtClean="0">
                <a:solidFill>
                  <a:schemeClr val="bg1"/>
                </a:solidFill>
              </a:rPr>
              <a:t>A</a:t>
            </a:r>
            <a:r>
              <a:rPr lang="en-US" u="sng" dirty="0" smtClean="0">
                <a:solidFill>
                  <a:schemeClr val="bg1"/>
                </a:solidFill>
              </a:rPr>
              <a:t>	</a:t>
            </a:r>
            <a:r>
              <a:rPr lang="en-US" u="sng" dirty="0" err="1" smtClean="0">
                <a:solidFill>
                  <a:schemeClr val="bg1"/>
                </a:solidFill>
              </a:rPr>
              <a:t>arri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sz="2400" u="sng" dirty="0" smtClean="0"/>
              <a:t>Burst </a:t>
            </a:r>
            <a:r>
              <a:rPr lang="en-US" sz="2400" u="sng" dirty="0" err="1" smtClean="0"/>
              <a:t>Time</a:t>
            </a:r>
            <a:r>
              <a:rPr lang="en-US" sz="2400" u="sng" dirty="0" err="1" smtClean="0">
                <a:solidFill>
                  <a:schemeClr val="bg1"/>
                </a:solidFill>
              </a:rPr>
              <a:t>T</a:t>
            </a:r>
            <a:r>
              <a:rPr lang="en-US" dirty="0" smtClean="0"/>
              <a:t>	</a:t>
            </a:r>
            <a:r>
              <a:rPr lang="en-US" sz="2400" u="sng" dirty="0" smtClean="0"/>
              <a:t>Priority</a:t>
            </a:r>
            <a:endParaRPr lang="en-US" sz="2400" dirty="0" smtClean="0"/>
          </a:p>
          <a:p>
            <a:pPr>
              <a:buFont typeface="Monotype Sorts" pitchFamily="-84" charset="2"/>
              <a:buNone/>
              <a:tabLst>
                <a:tab pos="2287588" algn="ctr"/>
                <a:tab pos="4646613" algn="ctr"/>
                <a:tab pos="7345363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	1</a:t>
            </a:r>
            <a:r>
              <a:rPr lang="en-US" dirty="0" smtClean="0">
                <a:solidFill>
                  <a:srgbClr val="000000"/>
                </a:solidFill>
              </a:rPr>
              <a:t>0</a:t>
            </a:r>
            <a:r>
              <a:rPr lang="en-US" dirty="0" smtClean="0"/>
              <a:t>	3</a:t>
            </a:r>
          </a:p>
          <a:p>
            <a:pPr>
              <a:buFont typeface="Monotype Sorts" pitchFamily="-84" charset="2"/>
              <a:buNone/>
              <a:tabLst>
                <a:tab pos="2287588" algn="ctr"/>
                <a:tab pos="4646613" algn="ctr"/>
                <a:tab pos="7345363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2 	</a:t>
            </a:r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dirty="0" smtClean="0"/>
              <a:t>	1</a:t>
            </a:r>
          </a:p>
          <a:p>
            <a:pPr>
              <a:buFont typeface="Monotype Sorts" pitchFamily="-84" charset="2"/>
              <a:buNone/>
              <a:tabLst>
                <a:tab pos="2287588" algn="ctr"/>
                <a:tab pos="4646613" algn="ctr"/>
                <a:tab pos="7345363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3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en-US" dirty="0" smtClean="0"/>
              <a:t>	4</a:t>
            </a:r>
          </a:p>
          <a:p>
            <a:pPr>
              <a:buFont typeface="Monotype Sorts" pitchFamily="-84" charset="2"/>
              <a:buNone/>
              <a:tabLst>
                <a:tab pos="2287588" algn="ctr"/>
                <a:tab pos="4646613" algn="ctr"/>
                <a:tab pos="7345363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4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dirty="0" smtClean="0"/>
              <a:t>	5</a:t>
            </a:r>
          </a:p>
          <a:p>
            <a:pPr>
              <a:buFont typeface="Monotype Sorts" pitchFamily="-84" charset="2"/>
              <a:buNone/>
              <a:tabLst>
                <a:tab pos="2287588" algn="ctr"/>
                <a:tab pos="4646613" algn="ctr"/>
                <a:tab pos="7345363" algn="ctr"/>
              </a:tabLst>
            </a:pPr>
            <a:r>
              <a:rPr lang="en-US" dirty="0" smtClean="0"/>
              <a:t>		</a:t>
            </a:r>
            <a:r>
              <a:rPr lang="en-US" i="1" dirty="0" smtClean="0"/>
              <a:t>P</a:t>
            </a:r>
            <a:r>
              <a:rPr lang="en-US" i="1" baseline="-25000" dirty="0" smtClean="0"/>
              <a:t>5	</a:t>
            </a:r>
            <a:r>
              <a:rPr lang="en-US" dirty="0" smtClean="0"/>
              <a:t>5	2</a:t>
            </a:r>
            <a:endParaRPr lang="en-US" baseline="-25000" dirty="0" smtClean="0"/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r>
              <a:rPr lang="en-US" sz="2800" dirty="0" smtClean="0"/>
              <a:t>Priority scheduling Gantt Chart</a:t>
            </a:r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endParaRPr lang="en-US" dirty="0" smtClean="0"/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endParaRPr lang="en-US" dirty="0" smtClean="0"/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endParaRPr lang="en-US" dirty="0" smtClean="0"/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endParaRPr lang="en-US" dirty="0" smtClean="0"/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endParaRPr lang="en-US" dirty="0" smtClean="0"/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endParaRPr lang="en-US" dirty="0" smtClean="0"/>
          </a:p>
          <a:p>
            <a:pPr>
              <a:tabLst>
                <a:tab pos="2287588" algn="ctr"/>
                <a:tab pos="4646613" algn="ctr"/>
                <a:tab pos="7345363" algn="ctr"/>
              </a:tabLst>
            </a:pPr>
            <a:r>
              <a:rPr lang="en-US" sz="2800" dirty="0" smtClean="0"/>
              <a:t>Average </a:t>
            </a:r>
            <a:r>
              <a:rPr lang="en-US" sz="2800" dirty="0" smtClean="0"/>
              <a:t>waiting time = 8.2 </a:t>
            </a:r>
            <a:r>
              <a:rPr lang="en-US" sz="2800" i="1" dirty="0" err="1" smtClean="0"/>
              <a:t>msec</a:t>
            </a:r>
            <a:endParaRPr lang="en-US" sz="2800" i="1" baseline="-25000" dirty="0" smtClean="0"/>
          </a:p>
        </p:txBody>
      </p:sp>
      <p:grpSp>
        <p:nvGrpSpPr>
          <p:cNvPr id="41987" name="Group 74"/>
          <p:cNvGrpSpPr>
            <a:grpSpLocks/>
          </p:cNvGrpSpPr>
          <p:nvPr/>
        </p:nvGrpSpPr>
        <p:grpSpPr bwMode="auto">
          <a:xfrm>
            <a:off x="1962150" y="5088731"/>
            <a:ext cx="7570788" cy="1392237"/>
            <a:chOff x="899" y="2366"/>
            <a:chExt cx="3179" cy="658"/>
          </a:xfrm>
        </p:grpSpPr>
        <p:sp>
          <p:nvSpPr>
            <p:cNvPr id="41988" name="Rectangle 37"/>
            <p:cNvSpPr>
              <a:spLocks noChangeArrowheads="1"/>
            </p:cNvSpPr>
            <p:nvPr/>
          </p:nvSpPr>
          <p:spPr bwMode="auto">
            <a:xfrm flipH="1">
              <a:off x="960" y="2373"/>
              <a:ext cx="302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9" name="Text Box 38"/>
            <p:cNvSpPr txBox="1">
              <a:spLocks noChangeArrowheads="1"/>
            </p:cNvSpPr>
            <p:nvPr/>
          </p:nvSpPr>
          <p:spPr bwMode="auto">
            <a:xfrm flipH="1">
              <a:off x="1049" y="2437"/>
              <a:ext cx="1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P</a:t>
              </a:r>
              <a:r>
                <a:rPr lang="en-US" sz="1900" baseline="-25000">
                  <a:latin typeface="Helvetica" pitchFamily="-84" charset="0"/>
                </a:rPr>
                <a:t>2</a:t>
              </a:r>
              <a:endParaRPr lang="en-US" sz="1900">
                <a:latin typeface="Helvetica" pitchFamily="-84" charset="0"/>
              </a:endParaRPr>
            </a:p>
          </p:txBody>
        </p:sp>
        <p:sp>
          <p:nvSpPr>
            <p:cNvPr id="41990" name="Text Box 39"/>
            <p:cNvSpPr txBox="1">
              <a:spLocks noChangeArrowheads="1"/>
            </p:cNvSpPr>
            <p:nvPr/>
          </p:nvSpPr>
          <p:spPr bwMode="auto">
            <a:xfrm flipH="1">
              <a:off x="3232" y="2435"/>
              <a:ext cx="1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P</a:t>
              </a:r>
              <a:r>
                <a:rPr lang="en-US" sz="1900" baseline="-25000">
                  <a:latin typeface="Helvetica" pitchFamily="-84" charset="0"/>
                </a:rPr>
                <a:t>3</a:t>
              </a:r>
              <a:endParaRPr lang="en-US" sz="1900">
                <a:latin typeface="Helvetica" pitchFamily="-84" charset="0"/>
              </a:endParaRPr>
            </a:p>
          </p:txBody>
        </p:sp>
        <p:sp>
          <p:nvSpPr>
            <p:cNvPr id="41991" name="Text Box 40"/>
            <p:cNvSpPr txBox="1">
              <a:spLocks noChangeArrowheads="1"/>
            </p:cNvSpPr>
            <p:nvPr/>
          </p:nvSpPr>
          <p:spPr bwMode="auto">
            <a:xfrm flipH="1">
              <a:off x="1495" y="2435"/>
              <a:ext cx="1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P</a:t>
              </a:r>
              <a:r>
                <a:rPr lang="en-US" sz="1900" baseline="-25000">
                  <a:latin typeface="Helvetica" pitchFamily="-84" charset="0"/>
                </a:rPr>
                <a:t>5</a:t>
              </a:r>
              <a:endParaRPr lang="en-US" sz="1900">
                <a:latin typeface="Helvetica" pitchFamily="-84" charset="0"/>
              </a:endParaRPr>
            </a:p>
          </p:txBody>
        </p:sp>
        <p:sp>
          <p:nvSpPr>
            <p:cNvPr id="41992" name="Line 43"/>
            <p:cNvSpPr>
              <a:spLocks noChangeShapeType="1"/>
            </p:cNvSpPr>
            <p:nvPr/>
          </p:nvSpPr>
          <p:spPr bwMode="auto">
            <a:xfrm flipH="1">
              <a:off x="3174" y="237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Text Box 48"/>
            <p:cNvSpPr txBox="1">
              <a:spLocks noChangeArrowheads="1"/>
            </p:cNvSpPr>
            <p:nvPr/>
          </p:nvSpPr>
          <p:spPr bwMode="auto">
            <a:xfrm flipH="1">
              <a:off x="1242" y="2841"/>
              <a:ext cx="13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1</a:t>
              </a:r>
            </a:p>
          </p:txBody>
        </p:sp>
        <p:sp>
          <p:nvSpPr>
            <p:cNvPr id="41994" name="Text Box 49"/>
            <p:cNvSpPr txBox="1">
              <a:spLocks noChangeArrowheads="1"/>
            </p:cNvSpPr>
            <p:nvPr/>
          </p:nvSpPr>
          <p:spPr bwMode="auto">
            <a:xfrm flipH="1">
              <a:off x="3577" y="2842"/>
              <a:ext cx="1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18</a:t>
              </a:r>
            </a:p>
          </p:txBody>
        </p:sp>
        <p:sp>
          <p:nvSpPr>
            <p:cNvPr id="41995" name="Text Box 50"/>
            <p:cNvSpPr txBox="1">
              <a:spLocks noChangeArrowheads="1"/>
            </p:cNvSpPr>
            <p:nvPr/>
          </p:nvSpPr>
          <p:spPr bwMode="auto">
            <a:xfrm flipH="1">
              <a:off x="899" y="2839"/>
              <a:ext cx="13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0</a:t>
              </a:r>
            </a:p>
          </p:txBody>
        </p:sp>
        <p:sp>
          <p:nvSpPr>
            <p:cNvPr id="41996" name="Line 52"/>
            <p:cNvSpPr>
              <a:spLocks noChangeShapeType="1"/>
            </p:cNvSpPr>
            <p:nvPr/>
          </p:nvSpPr>
          <p:spPr bwMode="auto">
            <a:xfrm flipH="1">
              <a:off x="3683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Text Box 64"/>
            <p:cNvSpPr txBox="1">
              <a:spLocks noChangeArrowheads="1"/>
            </p:cNvSpPr>
            <p:nvPr/>
          </p:nvSpPr>
          <p:spPr bwMode="auto">
            <a:xfrm flipH="1">
              <a:off x="3086" y="2841"/>
              <a:ext cx="1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16</a:t>
              </a:r>
            </a:p>
          </p:txBody>
        </p:sp>
        <p:sp>
          <p:nvSpPr>
            <p:cNvPr id="41998" name="Line 69"/>
            <p:cNvSpPr>
              <a:spLocks noChangeShapeType="1"/>
            </p:cNvSpPr>
            <p:nvPr/>
          </p:nvSpPr>
          <p:spPr bwMode="auto">
            <a:xfrm flipH="1">
              <a:off x="1313" y="2374"/>
              <a:ext cx="5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Text Box 70"/>
            <p:cNvSpPr txBox="1">
              <a:spLocks noChangeArrowheads="1"/>
            </p:cNvSpPr>
            <p:nvPr/>
          </p:nvSpPr>
          <p:spPr bwMode="auto">
            <a:xfrm flipH="1">
              <a:off x="3719" y="2435"/>
              <a:ext cx="1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P</a:t>
              </a:r>
              <a:r>
                <a:rPr lang="en-US" sz="1900" baseline="-25000">
                  <a:latin typeface="Helvetica" pitchFamily="-84" charset="0"/>
                </a:rPr>
                <a:t>4</a:t>
              </a:r>
              <a:endParaRPr lang="en-US" sz="1900">
                <a:latin typeface="Helvetica" pitchFamily="-84" charset="0"/>
              </a:endParaRPr>
            </a:p>
          </p:txBody>
        </p:sp>
        <p:sp>
          <p:nvSpPr>
            <p:cNvPr id="42000" name="Text Box 73"/>
            <p:cNvSpPr txBox="1">
              <a:spLocks noChangeArrowheads="1"/>
            </p:cNvSpPr>
            <p:nvPr/>
          </p:nvSpPr>
          <p:spPr bwMode="auto">
            <a:xfrm flipH="1">
              <a:off x="3887" y="2842"/>
              <a:ext cx="1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19</a:t>
              </a:r>
            </a:p>
          </p:txBody>
        </p:sp>
        <p:sp>
          <p:nvSpPr>
            <p:cNvPr id="42001" name="Line 43"/>
            <p:cNvSpPr>
              <a:spLocks noChangeShapeType="1"/>
            </p:cNvSpPr>
            <p:nvPr/>
          </p:nvSpPr>
          <p:spPr bwMode="auto">
            <a:xfrm flipH="1">
              <a:off x="1925" y="236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Text Box 64"/>
            <p:cNvSpPr txBox="1">
              <a:spLocks noChangeArrowheads="1"/>
            </p:cNvSpPr>
            <p:nvPr/>
          </p:nvSpPr>
          <p:spPr bwMode="auto">
            <a:xfrm flipH="1">
              <a:off x="1859" y="2839"/>
              <a:ext cx="13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6</a:t>
              </a:r>
            </a:p>
          </p:txBody>
        </p:sp>
        <p:sp>
          <p:nvSpPr>
            <p:cNvPr id="42003" name="Text Box 39"/>
            <p:cNvSpPr txBox="1">
              <a:spLocks noChangeArrowheads="1"/>
            </p:cNvSpPr>
            <p:nvPr/>
          </p:nvSpPr>
          <p:spPr bwMode="auto">
            <a:xfrm flipH="1">
              <a:off x="2566" y="2434"/>
              <a:ext cx="1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P</a:t>
              </a:r>
              <a:r>
                <a:rPr lang="en-US" sz="1900" baseline="-25000">
                  <a:latin typeface="Helvetica" pitchFamily="-84" charset="0"/>
                </a:rPr>
                <a:t>1</a:t>
              </a:r>
              <a:endParaRPr lang="en-US" sz="1900">
                <a:latin typeface="Helvetica" pitchFamily="-8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9888"/>
            <a:ext cx="11658600" cy="768350"/>
          </a:xfrm>
        </p:spPr>
        <p:txBody>
          <a:bodyPr/>
          <a:lstStyle/>
          <a:p>
            <a:pPr eaLnBrk="1" hangingPunct="1"/>
            <a:r>
              <a:rPr lang="en-US" smtClean="0"/>
              <a:t>Chapter 6:  CPU Scheduling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725" y="1662113"/>
            <a:ext cx="11004550" cy="6084408"/>
          </a:xfrm>
        </p:spPr>
        <p:txBody>
          <a:bodyPr/>
          <a:lstStyle/>
          <a:p>
            <a:r>
              <a:rPr lang="en-US" sz="3600" dirty="0" smtClean="0"/>
              <a:t>Basic Concepts</a:t>
            </a:r>
          </a:p>
          <a:p>
            <a:r>
              <a:rPr lang="en-US" sz="3600" dirty="0" smtClean="0"/>
              <a:t>Scheduling Criteria </a:t>
            </a:r>
          </a:p>
          <a:p>
            <a:r>
              <a:rPr lang="en-US" sz="3600" dirty="0" smtClean="0"/>
              <a:t>Scheduling Algorithms</a:t>
            </a:r>
          </a:p>
          <a:p>
            <a:r>
              <a:rPr lang="en-US" sz="3600" dirty="0" smtClean="0"/>
              <a:t>Thread Scheduling</a:t>
            </a:r>
          </a:p>
          <a:p>
            <a:r>
              <a:rPr lang="en-US" sz="3600" dirty="0" smtClean="0"/>
              <a:t>Multiple-Processor Scheduling</a:t>
            </a:r>
          </a:p>
          <a:p>
            <a:r>
              <a:rPr lang="en-US" sz="3600" dirty="0" smtClean="0"/>
              <a:t>Real-Time CPU Scheduling</a:t>
            </a:r>
          </a:p>
          <a:p>
            <a:r>
              <a:rPr lang="en-US" sz="3600" dirty="0" smtClean="0"/>
              <a:t>Operating Systems Examples</a:t>
            </a:r>
          </a:p>
          <a:p>
            <a:r>
              <a:rPr lang="en-US" sz="3600" dirty="0" smtClean="0"/>
              <a:t>Algorithm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Round Robin (RR)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54" y="1466492"/>
            <a:ext cx="11841372" cy="6374172"/>
          </a:xfrm>
        </p:spPr>
        <p:txBody>
          <a:bodyPr/>
          <a:lstStyle/>
          <a:p>
            <a:r>
              <a:rPr lang="en-US" sz="3200" dirty="0" smtClean="0"/>
              <a:t>Each process gets a small unit of CPU </a:t>
            </a:r>
            <a:r>
              <a:rPr lang="en-US" sz="3200" dirty="0" smtClean="0"/>
              <a:t>time (</a:t>
            </a:r>
            <a:r>
              <a:rPr lang="en-US" sz="3200" i="1" dirty="0" smtClean="0"/>
              <a:t>q</a:t>
            </a:r>
            <a:r>
              <a:rPr lang="en-US" sz="3200" dirty="0" smtClean="0"/>
              <a:t>)</a:t>
            </a:r>
            <a:endParaRPr lang="en-US" sz="3200" dirty="0"/>
          </a:p>
          <a:p>
            <a:r>
              <a:rPr lang="en-US" sz="3200" dirty="0" smtClean="0"/>
              <a:t>After </a:t>
            </a:r>
            <a:r>
              <a:rPr lang="en-US" sz="3200" i="1" dirty="0" smtClean="0"/>
              <a:t>q</a:t>
            </a:r>
            <a:r>
              <a:rPr lang="en-US" sz="3200" dirty="0" smtClean="0"/>
              <a:t> has elapsed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 smtClean="0"/>
              <a:t>process is </a:t>
            </a:r>
            <a:r>
              <a:rPr lang="en-US" sz="2400" dirty="0" smtClean="0"/>
              <a:t>preempted, </a:t>
            </a:r>
            <a:r>
              <a:rPr lang="en-US" sz="2400" dirty="0" smtClean="0"/>
              <a:t>and </a:t>
            </a:r>
            <a:endParaRPr lang="en-US" sz="2400" dirty="0" smtClean="0"/>
          </a:p>
          <a:p>
            <a:pPr lvl="1"/>
            <a:r>
              <a:rPr lang="en-US" sz="2400" dirty="0" smtClean="0"/>
              <a:t>added </a:t>
            </a:r>
            <a:r>
              <a:rPr lang="en-US" sz="2400" dirty="0" smtClean="0"/>
              <a:t>to the end of the ready </a:t>
            </a:r>
            <a:r>
              <a:rPr lang="en-US" sz="2400" dirty="0" smtClean="0"/>
              <a:t>queue</a:t>
            </a:r>
          </a:p>
          <a:p>
            <a:pPr lvl="1"/>
            <a:r>
              <a:rPr lang="en-US" sz="2400" dirty="0" smtClean="0"/>
              <a:t>Timer </a:t>
            </a:r>
            <a:r>
              <a:rPr lang="en-US" sz="2400" dirty="0"/>
              <a:t>interrupts every quantum to schedule next </a:t>
            </a:r>
            <a:r>
              <a:rPr lang="en-US" sz="2400" dirty="0" smtClean="0"/>
              <a:t>process</a:t>
            </a:r>
            <a:endParaRPr lang="en-US" sz="2400" dirty="0" smtClean="0"/>
          </a:p>
          <a:p>
            <a:r>
              <a:rPr lang="en-US" sz="3200" dirty="0"/>
              <a:t>No process waits more than (</a:t>
            </a:r>
            <a:r>
              <a:rPr lang="en-US" sz="3200" i="1" dirty="0"/>
              <a:t>n</a:t>
            </a:r>
            <a:r>
              <a:rPr lang="en-US" sz="3200" dirty="0"/>
              <a:t>-1)</a:t>
            </a:r>
            <a:r>
              <a:rPr lang="en-US" sz="3200" i="1" dirty="0"/>
              <a:t>q </a:t>
            </a:r>
            <a:r>
              <a:rPr lang="en-US" sz="3200" dirty="0"/>
              <a:t>time </a:t>
            </a:r>
            <a:r>
              <a:rPr lang="en-US" sz="3200" dirty="0" smtClean="0"/>
              <a:t>units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dirty="0" smtClean="0"/>
              <a:t>there are </a:t>
            </a:r>
            <a:r>
              <a:rPr lang="en-US" sz="2400" i="1" dirty="0" smtClean="0"/>
              <a:t>n</a:t>
            </a:r>
            <a:r>
              <a:rPr lang="en-US" sz="2400" dirty="0" smtClean="0"/>
              <a:t> processes in the ready queue and the time quantum is </a:t>
            </a:r>
            <a:r>
              <a:rPr lang="en-US" sz="2400" i="1" dirty="0" smtClean="0"/>
              <a:t>q</a:t>
            </a:r>
            <a:endParaRPr lang="en-US" dirty="0" smtClean="0"/>
          </a:p>
          <a:p>
            <a:r>
              <a:rPr lang="en-US" sz="3600" dirty="0" smtClean="0"/>
              <a:t>Performance</a:t>
            </a:r>
            <a:endParaRPr lang="en-US" sz="3600" dirty="0" smtClean="0"/>
          </a:p>
          <a:p>
            <a:pPr lvl="1"/>
            <a:r>
              <a:rPr lang="en-US" sz="2400" i="1" dirty="0" smtClean="0"/>
              <a:t>q</a:t>
            </a:r>
            <a:r>
              <a:rPr lang="en-US" sz="2400" dirty="0" smtClean="0"/>
              <a:t> large </a:t>
            </a:r>
            <a:r>
              <a:rPr lang="en-US" sz="2400" dirty="0" smtClean="0">
                <a:sym typeface="Symbol" pitchFamily="18" charset="2"/>
              </a:rPr>
              <a:t> FIFO</a:t>
            </a:r>
          </a:p>
          <a:p>
            <a:pPr lvl="1"/>
            <a:r>
              <a:rPr lang="en-US" sz="2400" i="1" dirty="0" smtClean="0">
                <a:sym typeface="Symbol" pitchFamily="18" charset="2"/>
              </a:rPr>
              <a:t>q </a:t>
            </a:r>
            <a:r>
              <a:rPr lang="en-US" sz="2400" dirty="0" smtClean="0">
                <a:sym typeface="Symbol" pitchFamily="18" charset="2"/>
              </a:rPr>
              <a:t>small  </a:t>
            </a:r>
            <a:r>
              <a:rPr lang="en-US" sz="2400" i="1" dirty="0" smtClean="0">
                <a:sym typeface="Symbol" pitchFamily="18" charset="2"/>
              </a:rPr>
              <a:t>q </a:t>
            </a:r>
            <a:r>
              <a:rPr lang="en-US" sz="2400" dirty="0" smtClean="0">
                <a:sym typeface="Symbol" pitchFamily="18" charset="2"/>
              </a:rPr>
              <a:t>overhead </a:t>
            </a:r>
            <a:r>
              <a:rPr lang="en-US" sz="2400" dirty="0" smtClean="0">
                <a:sym typeface="Symbol" pitchFamily="18" charset="2"/>
              </a:rPr>
              <a:t>is too </a:t>
            </a:r>
            <a:r>
              <a:rPr lang="en-US" sz="2400" dirty="0" smtClean="0">
                <a:sym typeface="Symbol" pitchFamily="18" charset="2"/>
              </a:rPr>
              <a:t>high</a:t>
            </a:r>
          </a:p>
          <a:p>
            <a:pPr lvl="2"/>
            <a:r>
              <a:rPr lang="en-US" sz="2000" dirty="0" smtClean="0">
                <a:sym typeface="Symbol" pitchFamily="18" charset="2"/>
              </a:rPr>
              <a:t>Incurs too many context </a:t>
            </a:r>
            <a:r>
              <a:rPr lang="en-US" sz="2000" dirty="0">
                <a:sym typeface="Symbol" pitchFamily="18" charset="2"/>
              </a:rPr>
              <a:t>switch</a:t>
            </a:r>
            <a:endParaRPr lang="en-US" sz="2000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5400"/>
            <a:ext cx="12082463" cy="1125538"/>
          </a:xfrm>
        </p:spPr>
        <p:txBody>
          <a:bodyPr/>
          <a:lstStyle/>
          <a:p>
            <a:pPr eaLnBrk="1" hangingPunct="1"/>
            <a:r>
              <a:rPr lang="en-US" smtClean="0"/>
              <a:t>Example of RR with Time Quantum = 4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6647" y="1514206"/>
            <a:ext cx="11544183" cy="6594623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171825" algn="ctr"/>
                <a:tab pos="5707063" algn="ctr"/>
              </a:tabLst>
            </a:pPr>
            <a:r>
              <a:rPr lang="en-US" dirty="0" smtClean="0"/>
              <a:t>		</a:t>
            </a:r>
            <a:r>
              <a:rPr lang="en-US" sz="2400" u="sng" dirty="0" smtClean="0"/>
              <a:t>Process</a:t>
            </a:r>
            <a:r>
              <a:rPr lang="en-US" dirty="0" smtClean="0"/>
              <a:t>	</a:t>
            </a:r>
            <a:r>
              <a:rPr lang="en-US" sz="2400" u="sng" dirty="0" smtClean="0"/>
              <a:t>Burst Time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171825" algn="ctr"/>
                <a:tab pos="5707063" algn="ctr"/>
              </a:tabLst>
            </a:pPr>
            <a:r>
              <a:rPr lang="en-US" i="1" dirty="0" smtClean="0"/>
              <a:t>		P</a:t>
            </a:r>
            <a:r>
              <a:rPr lang="en-US" i="1" baseline="-25000" dirty="0" smtClean="0"/>
              <a:t>1	</a:t>
            </a:r>
            <a:r>
              <a:rPr lang="en-US" dirty="0" smtClean="0"/>
              <a:t>24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171825" algn="ctr"/>
                <a:tab pos="5707063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2	 </a:t>
            </a:r>
            <a:r>
              <a:rPr lang="en-US" dirty="0" smtClean="0"/>
              <a:t>3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171825" algn="ctr"/>
                <a:tab pos="5707063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3	</a:t>
            </a:r>
            <a:r>
              <a:rPr lang="en-US" dirty="0" smtClean="0"/>
              <a:t>3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171825" algn="ctr"/>
                <a:tab pos="5707063" algn="ctr"/>
              </a:tabLst>
            </a:pPr>
            <a:r>
              <a:rPr lang="en-US" dirty="0" smtClean="0"/>
              <a:t>		</a:t>
            </a:r>
          </a:p>
          <a:p>
            <a:pPr>
              <a:lnSpc>
                <a:spcPct val="90000"/>
              </a:lnSpc>
              <a:tabLst>
                <a:tab pos="3171825" algn="ctr"/>
                <a:tab pos="5707063" algn="ctr"/>
              </a:tabLst>
            </a:pPr>
            <a:r>
              <a:rPr lang="en-US" sz="2400" dirty="0" smtClean="0"/>
              <a:t>The Gantt chart is: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  <a:tabLst>
                <a:tab pos="3171825" algn="ctr"/>
                <a:tab pos="5707063" algn="ctr"/>
              </a:tabLst>
            </a:pPr>
            <a:endParaRPr lang="en-US" sz="2400" dirty="0" smtClean="0"/>
          </a:p>
          <a:p>
            <a:pPr>
              <a:lnSpc>
                <a:spcPct val="90000"/>
              </a:lnSpc>
              <a:tabLst>
                <a:tab pos="3171825" algn="ctr"/>
                <a:tab pos="5707063" algn="ctr"/>
              </a:tabLst>
            </a:pPr>
            <a:r>
              <a:rPr lang="en-US" sz="2400" dirty="0" smtClean="0"/>
              <a:t>Typically</a:t>
            </a:r>
            <a:r>
              <a:rPr lang="en-US" sz="2400" dirty="0" smtClean="0"/>
              <a:t>, higher average turnaround than SJF, but better </a:t>
            </a:r>
            <a:r>
              <a:rPr lang="en-US" sz="2400" b="1" i="1" dirty="0" smtClean="0"/>
              <a:t>response</a:t>
            </a:r>
          </a:p>
          <a:p>
            <a:pPr>
              <a:lnSpc>
                <a:spcPct val="90000"/>
              </a:lnSpc>
              <a:tabLst>
                <a:tab pos="3171825" algn="ctr"/>
                <a:tab pos="5707063" algn="ctr"/>
              </a:tabLst>
            </a:pPr>
            <a:r>
              <a:rPr lang="en-US" sz="2400" dirty="0" smtClean="0"/>
              <a:t>q should be large compared to context switch time</a:t>
            </a:r>
          </a:p>
          <a:p>
            <a:pPr lvl="1">
              <a:lnSpc>
                <a:spcPct val="90000"/>
              </a:lnSpc>
              <a:tabLst>
                <a:tab pos="3171825" algn="ctr"/>
                <a:tab pos="5707063" algn="ctr"/>
              </a:tabLst>
            </a:pPr>
            <a:r>
              <a:rPr lang="en-US" sz="2000" dirty="0" smtClean="0"/>
              <a:t>q usually 10ms to 100ms, context switch &lt; 10 </a:t>
            </a:r>
            <a:r>
              <a:rPr lang="en-US" sz="2000" dirty="0" err="1" smtClean="0"/>
              <a:t>usec</a:t>
            </a:r>
            <a:endParaRPr lang="en-US" sz="2000" dirty="0" smtClean="0"/>
          </a:p>
        </p:txBody>
      </p:sp>
      <p:grpSp>
        <p:nvGrpSpPr>
          <p:cNvPr id="46083" name="Group 27"/>
          <p:cNvGrpSpPr>
            <a:grpSpLocks/>
          </p:cNvGrpSpPr>
          <p:nvPr/>
        </p:nvGrpSpPr>
        <p:grpSpPr bwMode="auto">
          <a:xfrm>
            <a:off x="2262188" y="4298950"/>
            <a:ext cx="7040562" cy="1266825"/>
            <a:chOff x="1086" y="2640"/>
            <a:chExt cx="2956" cy="598"/>
          </a:xfrm>
        </p:grpSpPr>
        <p:grpSp>
          <p:nvGrpSpPr>
            <p:cNvPr id="46084" name="Group 14"/>
            <p:cNvGrpSpPr>
              <a:grpSpLocks/>
            </p:cNvGrpSpPr>
            <p:nvPr/>
          </p:nvGrpSpPr>
          <p:grpSpPr bwMode="auto">
            <a:xfrm>
              <a:off x="1152" y="2640"/>
              <a:ext cx="2842" cy="384"/>
              <a:chOff x="1152" y="2736"/>
              <a:chExt cx="2304" cy="288"/>
            </a:xfrm>
          </p:grpSpPr>
          <p:sp>
            <p:nvSpPr>
              <p:cNvPr id="46094" name="Rectangle 4"/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pitchFamily="-84" charset="0"/>
                  </a:rPr>
                  <a:t>P</a:t>
                </a:r>
                <a:r>
                  <a:rPr lang="en-US" baseline="-25000">
                    <a:latin typeface="Helvetica" pitchFamily="-84" charset="0"/>
                  </a:rPr>
                  <a:t>1</a:t>
                </a:r>
                <a:endParaRPr lang="en-US">
                  <a:latin typeface="Helvetica" pitchFamily="-84" charset="0"/>
                </a:endParaRPr>
              </a:p>
            </p:txBody>
          </p:sp>
          <p:sp>
            <p:nvSpPr>
              <p:cNvPr id="46095" name="Rectangle 5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pitchFamily="-84" charset="0"/>
                  </a:rPr>
                  <a:t>P</a:t>
                </a:r>
                <a:r>
                  <a:rPr lang="en-US" baseline="-25000">
                    <a:latin typeface="Helvetica" pitchFamily="-84" charset="0"/>
                  </a:rPr>
                  <a:t>2</a:t>
                </a:r>
              </a:p>
            </p:txBody>
          </p:sp>
          <p:sp>
            <p:nvSpPr>
              <p:cNvPr id="46096" name="Rectangle 6"/>
              <p:cNvSpPr>
                <a:spLocks noChangeArrowheads="1"/>
              </p:cNvSpPr>
              <p:nvPr/>
            </p:nvSpPr>
            <p:spPr bwMode="auto">
              <a:xfrm>
                <a:off x="1728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pitchFamily="-84" charset="0"/>
                  </a:rPr>
                  <a:t>P</a:t>
                </a:r>
                <a:r>
                  <a:rPr lang="en-US" baseline="-25000">
                    <a:latin typeface="Helvetica" pitchFamily="-84" charset="0"/>
                  </a:rPr>
                  <a:t>3</a:t>
                </a:r>
              </a:p>
            </p:txBody>
          </p:sp>
          <p:sp>
            <p:nvSpPr>
              <p:cNvPr id="46097" name="Rectangle 7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pitchFamily="-84" charset="0"/>
                  </a:rPr>
                  <a:t>P</a:t>
                </a:r>
                <a:r>
                  <a:rPr lang="en-US" baseline="-25000">
                    <a:latin typeface="Helvetica" pitchFamily="-84" charset="0"/>
                  </a:rPr>
                  <a:t>1</a:t>
                </a:r>
              </a:p>
            </p:txBody>
          </p:sp>
          <p:sp>
            <p:nvSpPr>
              <p:cNvPr id="46098" name="Rectangle 8"/>
              <p:cNvSpPr>
                <a:spLocks noChangeArrowheads="1"/>
              </p:cNvSpPr>
              <p:nvPr/>
            </p:nvSpPr>
            <p:spPr bwMode="auto">
              <a:xfrm>
                <a:off x="2304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pitchFamily="-84" charset="0"/>
                  </a:rPr>
                  <a:t>P</a:t>
                </a:r>
                <a:r>
                  <a:rPr lang="en-US" baseline="-25000">
                    <a:latin typeface="Helvetica" pitchFamily="-84" charset="0"/>
                  </a:rPr>
                  <a:t>1</a:t>
                </a:r>
              </a:p>
            </p:txBody>
          </p:sp>
          <p:sp>
            <p:nvSpPr>
              <p:cNvPr id="46099" name="Rectangle 9"/>
              <p:cNvSpPr>
                <a:spLocks noChangeArrowheads="1"/>
              </p:cNvSpPr>
              <p:nvPr/>
            </p:nvSpPr>
            <p:spPr bwMode="auto">
              <a:xfrm>
                <a:off x="2592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pitchFamily="-84" charset="0"/>
                  </a:rPr>
                  <a:t>P</a:t>
                </a:r>
                <a:r>
                  <a:rPr lang="en-US" baseline="-25000">
                    <a:latin typeface="Helvetica" pitchFamily="-84" charset="0"/>
                  </a:rPr>
                  <a:t>1</a:t>
                </a:r>
              </a:p>
            </p:txBody>
          </p:sp>
          <p:sp>
            <p:nvSpPr>
              <p:cNvPr id="46100" name="Rectangle 10"/>
              <p:cNvSpPr>
                <a:spLocks noChangeArrowheads="1"/>
              </p:cNvSpPr>
              <p:nvPr/>
            </p:nvSpPr>
            <p:spPr bwMode="auto">
              <a:xfrm>
                <a:off x="2880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pitchFamily="-84" charset="0"/>
                  </a:rPr>
                  <a:t>P</a:t>
                </a:r>
                <a:r>
                  <a:rPr lang="en-US" baseline="-25000">
                    <a:latin typeface="Helvetica" pitchFamily="-84" charset="0"/>
                  </a:rPr>
                  <a:t>1</a:t>
                </a:r>
              </a:p>
            </p:txBody>
          </p:sp>
          <p:sp>
            <p:nvSpPr>
              <p:cNvPr id="46101" name="Rectangle 11"/>
              <p:cNvSpPr>
                <a:spLocks noChangeArrowheads="1"/>
              </p:cNvSpPr>
              <p:nvPr/>
            </p:nvSpPr>
            <p:spPr bwMode="auto">
              <a:xfrm>
                <a:off x="3168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pitchFamily="-84" charset="0"/>
                  </a:rPr>
                  <a:t>P</a:t>
                </a:r>
                <a:r>
                  <a:rPr lang="en-US" baseline="-25000">
                    <a:latin typeface="Helvetica" pitchFamily="-84" charset="0"/>
                  </a:rPr>
                  <a:t>1</a:t>
                </a:r>
              </a:p>
            </p:txBody>
          </p:sp>
        </p:grpSp>
        <p:sp>
          <p:nvSpPr>
            <p:cNvPr id="46085" name="Text Box 15"/>
            <p:cNvSpPr txBox="1">
              <a:spLocks noChangeArrowheads="1"/>
            </p:cNvSpPr>
            <p:nvPr/>
          </p:nvSpPr>
          <p:spPr bwMode="auto">
            <a:xfrm>
              <a:off x="1086" y="3048"/>
              <a:ext cx="13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0</a:t>
              </a:r>
            </a:p>
          </p:txBody>
        </p:sp>
        <p:sp>
          <p:nvSpPr>
            <p:cNvPr id="46086" name="Text Box 16"/>
            <p:cNvSpPr txBox="1">
              <a:spLocks noChangeArrowheads="1"/>
            </p:cNvSpPr>
            <p:nvPr/>
          </p:nvSpPr>
          <p:spPr bwMode="auto">
            <a:xfrm>
              <a:off x="1386" y="3054"/>
              <a:ext cx="19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4</a:t>
              </a:r>
            </a:p>
          </p:txBody>
        </p:sp>
        <p:sp>
          <p:nvSpPr>
            <p:cNvPr id="46087" name="Text Box 17"/>
            <p:cNvSpPr txBox="1">
              <a:spLocks noChangeArrowheads="1"/>
            </p:cNvSpPr>
            <p:nvPr/>
          </p:nvSpPr>
          <p:spPr bwMode="auto">
            <a:xfrm>
              <a:off x="1801" y="3055"/>
              <a:ext cx="13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7</a:t>
              </a:r>
            </a:p>
          </p:txBody>
        </p:sp>
        <p:sp>
          <p:nvSpPr>
            <p:cNvPr id="46088" name="Text Box 18"/>
            <p:cNvSpPr txBox="1">
              <a:spLocks noChangeArrowheads="1"/>
            </p:cNvSpPr>
            <p:nvPr/>
          </p:nvSpPr>
          <p:spPr bwMode="auto">
            <a:xfrm>
              <a:off x="2111" y="3049"/>
              <a:ext cx="1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10</a:t>
              </a:r>
            </a:p>
          </p:txBody>
        </p:sp>
        <p:sp>
          <p:nvSpPr>
            <p:cNvPr id="46089" name="Text Box 19"/>
            <p:cNvSpPr txBox="1">
              <a:spLocks noChangeArrowheads="1"/>
            </p:cNvSpPr>
            <p:nvPr/>
          </p:nvSpPr>
          <p:spPr bwMode="auto">
            <a:xfrm>
              <a:off x="2499" y="3049"/>
              <a:ext cx="1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14</a:t>
              </a:r>
            </a:p>
          </p:txBody>
        </p:sp>
        <p:sp>
          <p:nvSpPr>
            <p:cNvPr id="46090" name="Text Box 20"/>
            <p:cNvSpPr txBox="1">
              <a:spLocks noChangeArrowheads="1"/>
            </p:cNvSpPr>
            <p:nvPr/>
          </p:nvSpPr>
          <p:spPr bwMode="auto">
            <a:xfrm>
              <a:off x="2835" y="3049"/>
              <a:ext cx="1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18</a:t>
              </a:r>
            </a:p>
          </p:txBody>
        </p:sp>
        <p:sp>
          <p:nvSpPr>
            <p:cNvPr id="46091" name="Text Box 21"/>
            <p:cNvSpPr txBox="1">
              <a:spLocks noChangeArrowheads="1"/>
            </p:cNvSpPr>
            <p:nvPr/>
          </p:nvSpPr>
          <p:spPr bwMode="auto">
            <a:xfrm>
              <a:off x="3131" y="3049"/>
              <a:ext cx="1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22</a:t>
              </a:r>
            </a:p>
          </p:txBody>
        </p:sp>
        <p:sp>
          <p:nvSpPr>
            <p:cNvPr id="46092" name="Text Box 22"/>
            <p:cNvSpPr txBox="1">
              <a:spLocks noChangeArrowheads="1"/>
            </p:cNvSpPr>
            <p:nvPr/>
          </p:nvSpPr>
          <p:spPr bwMode="auto">
            <a:xfrm>
              <a:off x="3515" y="3049"/>
              <a:ext cx="1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26</a:t>
              </a:r>
            </a:p>
          </p:txBody>
        </p:sp>
        <p:sp>
          <p:nvSpPr>
            <p:cNvPr id="46093" name="Text Box 24"/>
            <p:cNvSpPr txBox="1">
              <a:spLocks noChangeArrowheads="1"/>
            </p:cNvSpPr>
            <p:nvPr/>
          </p:nvSpPr>
          <p:spPr bwMode="auto">
            <a:xfrm>
              <a:off x="3851" y="3049"/>
              <a:ext cx="1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Helvetica" pitchFamily="-84" charset="0"/>
                </a:rPr>
                <a:t>30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38288" y="514350"/>
            <a:ext cx="11744325" cy="700088"/>
          </a:xfrm>
        </p:spPr>
        <p:txBody>
          <a:bodyPr/>
          <a:lstStyle/>
          <a:p>
            <a:pPr eaLnBrk="1" hangingPunct="1"/>
            <a:r>
              <a:rPr lang="en-US" sz="4400" smtClean="0"/>
              <a:t>Time Quantum and Context Switch Time</a:t>
            </a:r>
          </a:p>
        </p:txBody>
      </p:sp>
      <p:pic>
        <p:nvPicPr>
          <p:cNvPr id="481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6" y="1725283"/>
            <a:ext cx="1247379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636588"/>
            <a:ext cx="12803187" cy="609600"/>
          </a:xfrm>
        </p:spPr>
        <p:txBody>
          <a:bodyPr/>
          <a:lstStyle/>
          <a:p>
            <a:pPr eaLnBrk="1" hangingPunct="1"/>
            <a:r>
              <a:rPr lang="en-US" sz="3700" smtClean="0"/>
              <a:t>Turnaround Time Varies With </a:t>
            </a:r>
            <a:br>
              <a:rPr lang="en-US" sz="3700" smtClean="0"/>
            </a:br>
            <a:r>
              <a:rPr lang="en-US" sz="3700" smtClean="0"/>
              <a:t>The Time Quantum</a:t>
            </a:r>
          </a:p>
        </p:txBody>
      </p:sp>
      <p:pic>
        <p:nvPicPr>
          <p:cNvPr id="501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75" y="1391340"/>
            <a:ext cx="8236520" cy="602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8905875" y="4992688"/>
            <a:ext cx="34702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95" tIns="65298" rIns="130595" bIns="65298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sz="1900" dirty="0"/>
              <a:t>80% of CPU bursts should be shorter than 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407988"/>
            <a:ext cx="11569700" cy="768350"/>
          </a:xfrm>
        </p:spPr>
        <p:txBody>
          <a:bodyPr/>
          <a:lstStyle/>
          <a:p>
            <a:pPr eaLnBrk="1" hangingPunct="1"/>
            <a:r>
              <a:rPr lang="en-US" smtClean="0"/>
              <a:t>Multilevel Queue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54" y="1777042"/>
            <a:ext cx="12370280" cy="4554747"/>
          </a:xfrm>
        </p:spPr>
        <p:txBody>
          <a:bodyPr/>
          <a:lstStyle/>
          <a:p>
            <a:r>
              <a:rPr lang="en-US" sz="3200" dirty="0" smtClean="0"/>
              <a:t>Ready queue is partitioned into separate </a:t>
            </a:r>
            <a:r>
              <a:rPr lang="en-US" sz="3200" dirty="0" smtClean="0"/>
              <a:t>queues</a:t>
            </a:r>
          </a:p>
          <a:p>
            <a:pPr lvl="1"/>
            <a:r>
              <a:rPr lang="en-US" sz="2400" b="1" dirty="0" smtClean="0">
                <a:solidFill>
                  <a:srgbClr val="3366FF"/>
                </a:solidFill>
              </a:rPr>
              <a:t>foreground</a:t>
            </a:r>
            <a:r>
              <a:rPr lang="en-US" sz="2400" dirty="0" smtClean="0"/>
              <a:t> </a:t>
            </a:r>
            <a:r>
              <a:rPr lang="en-US" sz="2400" dirty="0" smtClean="0"/>
              <a:t>(interactive)</a:t>
            </a:r>
          </a:p>
          <a:p>
            <a:pPr lvl="1"/>
            <a:r>
              <a:rPr lang="en-US" sz="2400" b="1" dirty="0" smtClean="0">
                <a:solidFill>
                  <a:srgbClr val="3366FF"/>
                </a:solidFill>
              </a:rPr>
              <a:t>background</a:t>
            </a:r>
            <a:r>
              <a:rPr lang="en-US" sz="2400" dirty="0" smtClean="0"/>
              <a:t> (batch</a:t>
            </a:r>
            <a:r>
              <a:rPr lang="en-US" sz="2400" dirty="0" smtClean="0"/>
              <a:t>)</a:t>
            </a:r>
            <a:endParaRPr lang="en-US" sz="1100" dirty="0" smtClean="0"/>
          </a:p>
          <a:p>
            <a:r>
              <a:rPr lang="en-US" sz="3200" dirty="0" smtClean="0"/>
              <a:t>Each queue has its own scheduling algorithm:</a:t>
            </a:r>
          </a:p>
          <a:p>
            <a:pPr lvl="1"/>
            <a:r>
              <a:rPr lang="en-US" sz="2400" dirty="0" smtClean="0"/>
              <a:t>foreground – RR</a:t>
            </a:r>
          </a:p>
          <a:p>
            <a:pPr lvl="1"/>
            <a:r>
              <a:rPr lang="en-US" sz="2400" dirty="0" smtClean="0"/>
              <a:t>background – </a:t>
            </a:r>
            <a:r>
              <a:rPr lang="en-US" sz="2400" dirty="0" smtClean="0"/>
              <a:t>FCFS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636713" y="369888"/>
            <a:ext cx="11393487" cy="768350"/>
          </a:xfrm>
        </p:spPr>
        <p:txBody>
          <a:bodyPr/>
          <a:lstStyle/>
          <a:p>
            <a:pPr eaLnBrk="1" hangingPunct="1"/>
            <a:r>
              <a:rPr lang="en-US" smtClean="0"/>
              <a:t>Multilevel Queue Scheduling</a:t>
            </a:r>
          </a:p>
        </p:txBody>
      </p:sp>
      <p:pic>
        <p:nvPicPr>
          <p:cNvPr id="54274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566863"/>
            <a:ext cx="10691812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69888"/>
            <a:ext cx="12039600" cy="768350"/>
          </a:xfrm>
        </p:spPr>
        <p:txBody>
          <a:bodyPr/>
          <a:lstStyle/>
          <a:p>
            <a:pPr eaLnBrk="1" hangingPunct="1"/>
            <a:r>
              <a:rPr lang="en-US" dirty="0" smtClean="0"/>
              <a:t>Multilevel Feedback </a:t>
            </a:r>
            <a:r>
              <a:rPr lang="en-US" dirty="0" smtClean="0"/>
              <a:t>Queue (MFQ)</a:t>
            </a:r>
            <a:endParaRPr lang="en-US" dirty="0" smtClean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158" y="1518250"/>
            <a:ext cx="12163245" cy="6417664"/>
          </a:xfrm>
        </p:spPr>
        <p:txBody>
          <a:bodyPr/>
          <a:lstStyle/>
          <a:p>
            <a:r>
              <a:rPr lang="en-US" sz="3200" dirty="0" smtClean="0"/>
              <a:t>A process can move between the various </a:t>
            </a:r>
            <a:r>
              <a:rPr lang="en-US" sz="3200" dirty="0" smtClean="0"/>
              <a:t>queues</a:t>
            </a:r>
            <a:endParaRPr lang="en-US" dirty="0"/>
          </a:p>
          <a:p>
            <a:pPr lvl="1"/>
            <a:r>
              <a:rPr lang="en-US" sz="2400" dirty="0" smtClean="0"/>
              <a:t>Such as aging implementation</a:t>
            </a:r>
            <a:endParaRPr lang="en-US" dirty="0" smtClean="0"/>
          </a:p>
          <a:p>
            <a:r>
              <a:rPr lang="en-US" sz="3200" dirty="0" smtClean="0"/>
              <a:t>MFQ </a:t>
            </a:r>
            <a:r>
              <a:rPr lang="en-US" sz="3200" dirty="0" smtClean="0"/>
              <a:t>scheduler defined by the following parameters:</a:t>
            </a:r>
          </a:p>
          <a:p>
            <a:pPr lvl="1"/>
            <a:r>
              <a:rPr lang="en-US" sz="2400" dirty="0" smtClean="0"/>
              <a:t>number of queues</a:t>
            </a:r>
          </a:p>
          <a:p>
            <a:pPr lvl="1"/>
            <a:r>
              <a:rPr lang="en-US" sz="2400" dirty="0" smtClean="0"/>
              <a:t>scheduling algorithms for each queue</a:t>
            </a:r>
          </a:p>
          <a:p>
            <a:pPr lvl="1"/>
            <a:r>
              <a:rPr lang="en-US" sz="2400" dirty="0" smtClean="0"/>
              <a:t>method used to determine when to upgrade a process</a:t>
            </a:r>
          </a:p>
          <a:p>
            <a:pPr lvl="1"/>
            <a:r>
              <a:rPr lang="en-US" sz="2400" dirty="0" smtClean="0"/>
              <a:t>method used to determine when to demote a process</a:t>
            </a:r>
          </a:p>
          <a:p>
            <a:pPr lvl="1"/>
            <a:r>
              <a:rPr lang="en-US" sz="2000" dirty="0" smtClean="0"/>
              <a:t>method used to determine which queue a process will enter when that process needs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25" y="0"/>
            <a:ext cx="11658600" cy="1125538"/>
          </a:xfrm>
        </p:spPr>
        <p:txBody>
          <a:bodyPr/>
          <a:lstStyle/>
          <a:p>
            <a:pPr eaLnBrk="1" hangingPunct="1"/>
            <a:r>
              <a:rPr lang="en-US" dirty="0" smtClean="0"/>
              <a:t>Example of </a:t>
            </a:r>
            <a:r>
              <a:rPr lang="en-US" dirty="0" smtClean="0"/>
              <a:t>MFQ</a:t>
            </a:r>
            <a:endParaRPr lang="en-US" dirty="0" smtClean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08" y="1644650"/>
            <a:ext cx="10161917" cy="5567034"/>
          </a:xfrm>
        </p:spPr>
        <p:txBody>
          <a:bodyPr/>
          <a:lstStyle/>
          <a:p>
            <a:r>
              <a:rPr lang="en-US" sz="3200" dirty="0" smtClean="0"/>
              <a:t>Three queues: </a:t>
            </a:r>
          </a:p>
          <a:p>
            <a:pPr lvl="1"/>
            <a:r>
              <a:rPr lang="en-US" sz="2400" i="1" dirty="0" smtClean="0"/>
              <a:t>Q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– RR with time quantum 8 </a:t>
            </a:r>
            <a:r>
              <a:rPr lang="en-US" sz="2400" i="1" dirty="0" err="1" smtClean="0"/>
              <a:t>ms</a:t>
            </a:r>
            <a:endParaRPr lang="en-US" sz="2400" i="1" dirty="0" smtClean="0"/>
          </a:p>
          <a:p>
            <a:pPr lvl="1"/>
            <a:r>
              <a:rPr lang="en-US" sz="2400" i="1" dirty="0" smtClean="0"/>
              <a:t>Q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smtClean="0"/>
              <a:t>– RR time quantum 16 </a:t>
            </a:r>
            <a:r>
              <a:rPr lang="en-US" sz="2400" i="1" dirty="0" err="1"/>
              <a:t>ms</a:t>
            </a:r>
            <a:endParaRPr lang="en-US" sz="2400" i="1" dirty="0"/>
          </a:p>
          <a:p>
            <a:pPr lvl="1"/>
            <a:r>
              <a:rPr lang="en-US" sz="2400" i="1" dirty="0" smtClean="0"/>
              <a:t>Q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– </a:t>
            </a:r>
            <a:r>
              <a:rPr lang="en-US" sz="2400" dirty="0" smtClean="0"/>
              <a:t>FCFS</a:t>
            </a:r>
            <a:endParaRPr lang="en-US" dirty="0" smtClean="0"/>
          </a:p>
          <a:p>
            <a:r>
              <a:rPr lang="en-US" sz="3200" dirty="0" smtClean="0"/>
              <a:t>Scheduling</a:t>
            </a:r>
          </a:p>
          <a:p>
            <a:pPr lvl="1"/>
            <a:r>
              <a:rPr lang="en-US" sz="2400" dirty="0" smtClean="0"/>
              <a:t>A new job enters </a:t>
            </a:r>
            <a:r>
              <a:rPr lang="en-US" sz="2400" i="1" dirty="0" smtClean="0"/>
              <a:t>Q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 </a:t>
            </a:r>
            <a:r>
              <a:rPr lang="en-US" sz="2400" dirty="0" smtClean="0"/>
              <a:t>with</a:t>
            </a:r>
            <a:r>
              <a:rPr lang="en-US" sz="2400" i="1" dirty="0" smtClean="0"/>
              <a:t> </a:t>
            </a:r>
            <a:r>
              <a:rPr lang="en-US" sz="2400" dirty="0" smtClean="0"/>
              <a:t>FCFS</a:t>
            </a:r>
          </a:p>
          <a:p>
            <a:pPr lvl="1"/>
            <a:r>
              <a:rPr lang="en-US" sz="2400" dirty="0" smtClean="0"/>
              <a:t>When it gains CPU, job receives 8 </a:t>
            </a:r>
            <a:r>
              <a:rPr lang="en-US" sz="2400" i="1" dirty="0" err="1"/>
              <a:t>ms</a:t>
            </a:r>
            <a:endParaRPr lang="en-US" sz="2400" i="1" dirty="0"/>
          </a:p>
          <a:p>
            <a:pPr lvl="2"/>
            <a:r>
              <a:rPr lang="en-US" dirty="0" smtClean="0"/>
              <a:t>If it does not finish in 8 </a:t>
            </a:r>
            <a:r>
              <a:rPr lang="en-US" sz="2400" i="1" dirty="0" err="1"/>
              <a:t>ms</a:t>
            </a:r>
            <a:r>
              <a:rPr lang="en-US" dirty="0" smtClean="0"/>
              <a:t>, job is moved </a:t>
            </a:r>
            <a:r>
              <a:rPr lang="en-US" dirty="0" smtClean="0"/>
              <a:t>to </a:t>
            </a:r>
            <a:r>
              <a:rPr lang="en-US" i="1" dirty="0" smtClean="0"/>
              <a:t>Q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lvl="1"/>
            <a:r>
              <a:rPr lang="en-US" sz="2400" dirty="0" smtClean="0"/>
              <a:t>At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job is again served FCFS and receives 16 additional </a:t>
            </a:r>
            <a:r>
              <a:rPr lang="en-US" sz="2400" i="1" dirty="0" err="1" smtClean="0"/>
              <a:t>ms</a:t>
            </a:r>
            <a:endParaRPr lang="en-US" sz="2400" i="1" dirty="0" smtClean="0"/>
          </a:p>
          <a:p>
            <a:pPr lvl="2"/>
            <a:r>
              <a:rPr lang="en-US" dirty="0" smtClean="0"/>
              <a:t>If it still does not complete, it is preempted and moved to queue </a:t>
            </a:r>
            <a:r>
              <a:rPr lang="en-US" i="1" dirty="0" smtClean="0"/>
              <a:t>Q</a:t>
            </a:r>
            <a:r>
              <a:rPr lang="en-US" baseline="-25000" dirty="0" smtClean="0"/>
              <a:t>2</a:t>
            </a:r>
            <a:endParaRPr lang="en-US" dirty="0" smtClean="0"/>
          </a:p>
        </p:txBody>
      </p:sp>
      <p:pic>
        <p:nvPicPr>
          <p:cNvPr id="58371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5" y="1558070"/>
            <a:ext cx="5794375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 Scheduling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355" y="1500996"/>
            <a:ext cx="12063233" cy="5814204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Distinction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between user-level and kernel-level threads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Process-Contention Scope (PCS)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User-level threads scheduling to run on LWP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Scheduling competition is within the process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Typically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done via priority set by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programmer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System-Contention Scope (SCS)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Kernel thread scheduling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Competition among all threads in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213" y="369888"/>
            <a:ext cx="11964987" cy="768350"/>
          </a:xfrm>
        </p:spPr>
        <p:txBody>
          <a:bodyPr/>
          <a:lstStyle/>
          <a:p>
            <a:pPr eaLnBrk="1" hangingPunct="1"/>
            <a:r>
              <a:rPr lang="en-US" smtClean="0"/>
              <a:t>Pthread Scheduling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871" y="1414731"/>
            <a:ext cx="11491913" cy="5141823"/>
          </a:xfrm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ither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PCS or SCS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be specified during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thread creation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PTHREAD_SCOPE_PROCESS schedules threads using PCS scheduling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PTHREAD_SCOPE_SYSTEM schedules threads using SCS scheduling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Can be limited by OS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Linux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Mac OS X only allow PTHREAD_SCOPE_SYSTEM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1483743" y="1777042"/>
            <a:ext cx="11317857" cy="5908046"/>
          </a:xfrm>
        </p:spPr>
        <p:txBody>
          <a:bodyPr/>
          <a:lstStyle/>
          <a:p>
            <a:r>
              <a:rPr lang="en-US" sz="3200" dirty="0" smtClean="0"/>
              <a:t>To introduce CPU </a:t>
            </a:r>
            <a:r>
              <a:rPr lang="en-US" sz="3200" dirty="0" smtClean="0"/>
              <a:t>scheduling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 smtClean="0"/>
              <a:t>basis for </a:t>
            </a:r>
            <a:r>
              <a:rPr lang="en-US" sz="2400" dirty="0" err="1" smtClean="0"/>
              <a:t>multiprogrammed</a:t>
            </a:r>
            <a:r>
              <a:rPr lang="en-US" sz="2400" dirty="0" smtClean="0"/>
              <a:t> </a:t>
            </a:r>
            <a:r>
              <a:rPr lang="en-US" sz="2400" dirty="0" smtClean="0"/>
              <a:t>OS</a:t>
            </a:r>
            <a:endParaRPr lang="en-US" sz="3200" dirty="0" smtClean="0"/>
          </a:p>
          <a:p>
            <a:r>
              <a:rPr lang="en-US" sz="3200" dirty="0" smtClean="0"/>
              <a:t>To describe various CPU-scheduling </a:t>
            </a:r>
            <a:r>
              <a:rPr lang="en-US" sz="3200" dirty="0" smtClean="0"/>
              <a:t>algorithms</a:t>
            </a:r>
            <a:endParaRPr lang="en-US" sz="3200" dirty="0" smtClean="0"/>
          </a:p>
          <a:p>
            <a:r>
              <a:rPr lang="en-US" sz="3200" dirty="0" smtClean="0"/>
              <a:t>To discuss </a:t>
            </a:r>
            <a:r>
              <a:rPr lang="en-US" sz="3200" dirty="0" smtClean="0"/>
              <a:t>how to select </a:t>
            </a:r>
            <a:r>
              <a:rPr lang="en-US" sz="3200" dirty="0" smtClean="0"/>
              <a:t>a CPU-scheduling </a:t>
            </a:r>
            <a:r>
              <a:rPr lang="en-US" sz="3200" dirty="0" smtClean="0"/>
              <a:t>algorithm</a:t>
            </a:r>
          </a:p>
          <a:p>
            <a:pPr lvl="1"/>
            <a:r>
              <a:rPr lang="en-US" sz="2400" dirty="0"/>
              <a:t>evaluation </a:t>
            </a:r>
            <a:r>
              <a:rPr lang="en-US" sz="2400" dirty="0"/>
              <a:t>criteria </a:t>
            </a:r>
            <a:endParaRPr lang="en-US" sz="2400" dirty="0"/>
          </a:p>
          <a:p>
            <a:r>
              <a:rPr lang="en-US" sz="3200" dirty="0" smtClean="0"/>
              <a:t>To examine </a:t>
            </a:r>
            <a:r>
              <a:rPr lang="en-US" sz="3200" dirty="0" smtClean="0"/>
              <a:t>the scheduling </a:t>
            </a:r>
            <a:r>
              <a:rPr lang="en-US" sz="3200" dirty="0" smtClean="0"/>
              <a:t>algorithms of </a:t>
            </a:r>
            <a:r>
              <a:rPr lang="en-US" sz="3200" dirty="0" smtClean="0"/>
              <a:t>different OSs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Pthread Scheduling API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180" y="1415809"/>
            <a:ext cx="10226675" cy="7158847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pthread.h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#define NUM THREADS 5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main(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char *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[]) 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scope;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pthread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tid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[NUM THREADS];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pthread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/* get the default attributes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pthread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/* first inquire on the current scope */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if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pthread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getscope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&amp;scope) != 0)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fprintf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stderr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"Unable to get scheduling scope\n");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else 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if (scope == PTHREAD SCOPE PROCESS)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("PTHREAD SCOPE PROCESS");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else if (scope == PTHREAD SCOPE SYSTEM)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("PTHREAD SCOPE SYSTEM");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else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fprintf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stderr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"Illegal scope value.\n");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369888"/>
            <a:ext cx="11672887" cy="768350"/>
          </a:xfrm>
        </p:spPr>
        <p:txBody>
          <a:bodyPr/>
          <a:lstStyle/>
          <a:p>
            <a:pPr eaLnBrk="1" hangingPunct="1"/>
            <a:r>
              <a:rPr lang="en-US" smtClean="0"/>
              <a:t>Pthread Scheduling API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8913" y="1590675"/>
            <a:ext cx="10983912" cy="6354763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   /* set the scheduling algorithm to PCS or SCS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   pthread attr setscope(&amp;attr, PTHREAD SCOPE SYSTEM);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   /* create the threads */</a:t>
            </a:r>
            <a:br>
              <a:rPr lang="en-US" sz="2400" b="1" smtClean="0">
                <a:latin typeface="Courier New" pitchFamily="49" charset="0"/>
                <a:cs typeface="Courier New" pitchFamily="49" charset="0"/>
              </a:rPr>
            </a:b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   for (i = 0; i &lt; NUM THREADS; i++)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      pthread create(&amp;tid[i],&amp;attr,runner,NULL);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   /* now join on each thread */</a:t>
            </a:r>
            <a:br>
              <a:rPr lang="en-US" sz="2400" b="1" smtClean="0">
                <a:latin typeface="Courier New" pitchFamily="49" charset="0"/>
                <a:cs typeface="Courier New" pitchFamily="49" charset="0"/>
              </a:rPr>
            </a:b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   for (i = 0; i &lt; NUM THREADS; i++)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      pthread join(tid[i], NULL);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/* Each thread will begin control in this function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void *runner(void *param)</a:t>
            </a:r>
            <a:br>
              <a:rPr lang="en-US" sz="2400" b="1" smtClean="0">
                <a:latin typeface="Courier New" pitchFamily="49" charset="0"/>
                <a:cs typeface="Courier New" pitchFamily="49" charset="0"/>
              </a:rPr>
            </a:b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   /* do some work ...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   pthread exit(0);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213" y="369888"/>
            <a:ext cx="11583987" cy="768350"/>
          </a:xfrm>
        </p:spPr>
        <p:txBody>
          <a:bodyPr/>
          <a:lstStyle/>
          <a:p>
            <a:pPr eaLnBrk="1" hangingPunct="1"/>
            <a:r>
              <a:rPr lang="en-US" dirty="0" smtClean="0"/>
              <a:t>Multiple-Processor </a:t>
            </a:r>
            <a:r>
              <a:rPr lang="en-US" dirty="0" smtClean="0"/>
              <a:t>Scheduling (MPS)</a:t>
            </a:r>
            <a:endParaRPr lang="en-US" dirty="0" smtClean="0"/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328468"/>
            <a:ext cx="11407775" cy="6964632"/>
          </a:xfrm>
        </p:spPr>
        <p:txBody>
          <a:bodyPr/>
          <a:lstStyle/>
          <a:p>
            <a:pPr marL="0" indent="0">
              <a:buNone/>
            </a:pPr>
            <a:endParaRPr lang="en-US" sz="1100" dirty="0" smtClean="0"/>
          </a:p>
          <a:p>
            <a:r>
              <a:rPr lang="en-US" sz="32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Homogeneous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processors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 a system</a:t>
            </a: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Asymmetric multiprocessing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 processor accesses the system data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structures</a:t>
            </a:r>
          </a:p>
          <a:p>
            <a:pPr lvl="1"/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Symmetric multiprocessing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SMP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processor 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self-scheduling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processes in common ready queue, or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has its own private queue of ready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processes</a:t>
            </a: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Processor </a:t>
            </a:r>
            <a:r>
              <a:rPr lang="en-US" sz="32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affinity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process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has affinity for processor on which it is currently running</a:t>
            </a:r>
          </a:p>
          <a:p>
            <a:pPr lvl="1"/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soft affinity</a:t>
            </a:r>
          </a:p>
          <a:p>
            <a:pPr lvl="1"/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hard affinity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Variations including </a:t>
            </a:r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processor sets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1679575" y="369888"/>
            <a:ext cx="11350625" cy="7683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NUMA</a:t>
            </a:r>
            <a:r>
              <a:rPr lang="en-US" dirty="0" smtClean="0"/>
              <a:t> and CPU Scheduling</a:t>
            </a:r>
          </a:p>
        </p:txBody>
      </p:sp>
      <p:sp>
        <p:nvSpPr>
          <p:cNvPr id="70658" name="TextBox 3"/>
          <p:cNvSpPr txBox="1">
            <a:spLocks noChangeArrowheads="1"/>
          </p:cNvSpPr>
          <p:nvPr/>
        </p:nvSpPr>
        <p:spPr bwMode="auto">
          <a:xfrm>
            <a:off x="2048205" y="7265988"/>
            <a:ext cx="9954883" cy="42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595" tIns="65298" rIns="130595" bIns="65298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sz="1900" dirty="0"/>
              <a:t>Note that memory-placement algorithms can also consider affinity</a:t>
            </a:r>
          </a:p>
        </p:txBody>
      </p:sp>
      <p:pic>
        <p:nvPicPr>
          <p:cNvPr id="70659" name="Picture 1" descr="6_0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417638"/>
            <a:ext cx="101219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213" y="369888"/>
            <a:ext cx="11583987" cy="76835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Load </a:t>
            </a:r>
            <a:r>
              <a:rPr lang="en-US" sz="3600" dirty="0" smtClean="0"/>
              <a:t>Balancing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5389" y="1293962"/>
            <a:ext cx="11803811" cy="5658929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One type of MPS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If use SMP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keep all CPUs loaded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efficiency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Load balancing </a:t>
            </a:r>
            <a:endParaRPr lang="en-US" sz="3200" b="1" dirty="0" smtClean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attempts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keep workload evenly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distributed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Push migration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periodic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task checks load on each processor, and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found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not balanced, pushes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task from overloaded CPU to other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CPUs</a:t>
            </a:r>
            <a:endParaRPr lang="en-US" sz="2000" b="1" dirty="0" smtClean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Pull </a:t>
            </a:r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migration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idle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processors pulls waiting task from busy processor</a:t>
            </a:r>
          </a:p>
          <a:p>
            <a:endParaRPr lang="en-US" sz="11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1298575" y="369888"/>
            <a:ext cx="11731625" cy="768350"/>
          </a:xfrm>
        </p:spPr>
        <p:txBody>
          <a:bodyPr/>
          <a:lstStyle/>
          <a:p>
            <a:pPr eaLnBrk="1" hangingPunct="1"/>
            <a:r>
              <a:rPr lang="en-US" smtClean="0"/>
              <a:t>Multicore Processors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845389" y="1644650"/>
            <a:ext cx="11964149" cy="4411093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Multiple cores are placed on a same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chip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Faster and consumes less power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Multiple threads per core also growing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Takes advantage of memory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stall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ake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progress on another thread while memory retrieve happens</a:t>
            </a:r>
          </a:p>
          <a:p>
            <a:pPr lvl="1">
              <a:buFont typeface="Monotype Sorts" pitchFamily="-84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1795463" y="369888"/>
            <a:ext cx="11234737" cy="768350"/>
          </a:xfrm>
        </p:spPr>
        <p:txBody>
          <a:bodyPr/>
          <a:lstStyle/>
          <a:p>
            <a:pPr eaLnBrk="1" hangingPunct="1"/>
            <a:r>
              <a:rPr lang="en-US" smtClean="0"/>
              <a:t>Multithreaded Multicore System</a:t>
            </a:r>
          </a:p>
        </p:txBody>
      </p:sp>
      <p:pic>
        <p:nvPicPr>
          <p:cNvPr id="76802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868488"/>
            <a:ext cx="101727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4964113"/>
            <a:ext cx="103092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1298575" y="369888"/>
            <a:ext cx="11731625" cy="768350"/>
          </a:xfrm>
        </p:spPr>
        <p:txBody>
          <a:bodyPr/>
          <a:lstStyle/>
          <a:p>
            <a:pPr eaLnBrk="1" hangingPunct="1"/>
            <a:r>
              <a:rPr lang="en-US" smtClean="0"/>
              <a:t>Real-Time CPU Scheduling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552091" y="1243010"/>
            <a:ext cx="6970144" cy="604043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Soft </a:t>
            </a:r>
            <a:r>
              <a:rPr lang="en-US" sz="32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real-time </a:t>
            </a:r>
            <a:r>
              <a:rPr lang="en-US" sz="32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guarantee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get task served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Hard real-time </a:t>
            </a:r>
            <a:r>
              <a:rPr lang="en-US" sz="32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task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must be serviced by its deadline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Performance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Affected by two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latencies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Interrupt latency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from arrival of interrupt to start of routine that services interrupt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Dispatch latency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schedule to take current process off CPU and switch to another</a:t>
            </a:r>
          </a:p>
          <a:p>
            <a:endParaRPr lang="en-US" dirty="0" smtClean="0"/>
          </a:p>
          <a:p>
            <a:pPr lvl="1">
              <a:buFont typeface="Monotype Sorts" pitchFamily="-84" charset="2"/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78851" name="Picture 1" descr="Screen Shot 2012-12-17 at 8.37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58" y="1658158"/>
            <a:ext cx="7219950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298575" y="369888"/>
            <a:ext cx="11731625" cy="768350"/>
          </a:xfrm>
        </p:spPr>
        <p:txBody>
          <a:bodyPr/>
          <a:lstStyle/>
          <a:p>
            <a:pPr eaLnBrk="1" hangingPunct="1"/>
            <a:r>
              <a:rPr lang="en-US" smtClean="0"/>
              <a:t>Real-Time CPU Scheduling (Cont.)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536815" y="1127064"/>
            <a:ext cx="12782370" cy="1719652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Conflict phase of dispatch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latency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Preemption of any process running in kernel mode</a:t>
            </a:r>
          </a:p>
          <a:p>
            <a:pPr lvl="1">
              <a:buFont typeface="Arial" pitchFamily="34" charset="0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Release by low-priority process of resources needed by high-priority processes</a:t>
            </a:r>
          </a:p>
          <a:p>
            <a:endParaRPr lang="en-US" dirty="0" smtClean="0"/>
          </a:p>
          <a:p>
            <a:pPr lvl="1">
              <a:buFont typeface="Monotype Sorts" pitchFamily="-84" charset="2"/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80899" name="Picture 3" descr="6_1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677" y="2782498"/>
            <a:ext cx="8416925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1298575" y="369888"/>
            <a:ext cx="11731625" cy="768350"/>
          </a:xfrm>
        </p:spPr>
        <p:txBody>
          <a:bodyPr/>
          <a:lstStyle/>
          <a:p>
            <a:pPr eaLnBrk="1" hangingPunct="1"/>
            <a:r>
              <a:rPr lang="en-US" smtClean="0"/>
              <a:t>Priority-based Scheduling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1088906" y="1196077"/>
            <a:ext cx="11355388" cy="60404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eal-time scheduling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scheduler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must support preemptive, priority-based scheduling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 only guarantees soft real-time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hard real-time must also provide ability to meet deadlines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Processes have new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characteristics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periodic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ones require CPU at constant intervals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Has processing time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deadline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period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≤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lvl="1"/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Rate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periodic task is 1/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buFont typeface="Monotype Sorts" pitchFamily="-84" charset="2"/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82947" name="Picture 1" descr="Screen Shot 2012-12-17 at 8.41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75" y="5908318"/>
            <a:ext cx="8756650" cy="280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Concepts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574" y="1552815"/>
            <a:ext cx="7047900" cy="3899080"/>
          </a:xfrm>
        </p:spPr>
        <p:txBody>
          <a:bodyPr/>
          <a:lstStyle/>
          <a:p>
            <a:r>
              <a:rPr lang="en-US" sz="3200" dirty="0" smtClean="0"/>
              <a:t>Maximum CPU utilization </a:t>
            </a:r>
            <a:endParaRPr lang="en-US" sz="3200" dirty="0" smtClean="0"/>
          </a:p>
          <a:p>
            <a:pPr lvl="1"/>
            <a:r>
              <a:rPr lang="en-US" sz="2400" dirty="0" smtClean="0"/>
              <a:t>multiprogramming</a:t>
            </a:r>
            <a:endParaRPr lang="en-US" dirty="0" smtClean="0"/>
          </a:p>
          <a:p>
            <a:r>
              <a:rPr lang="en-US" sz="3200" dirty="0" smtClean="0"/>
              <a:t>CPU–I/O Burst </a:t>
            </a:r>
            <a:r>
              <a:rPr lang="en-US" sz="3200" dirty="0" smtClean="0"/>
              <a:t>Cycle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00B0F0"/>
                </a:solidFill>
              </a:rPr>
              <a:t>cycle</a:t>
            </a:r>
            <a:r>
              <a:rPr lang="en-US" sz="2400" dirty="0"/>
              <a:t> of CPU execution and I/O wait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CPU burst </a:t>
            </a:r>
            <a:r>
              <a:rPr lang="en-US" sz="2400" dirty="0"/>
              <a:t>followed by </a:t>
            </a:r>
            <a:r>
              <a:rPr lang="en-US" sz="2400" dirty="0">
                <a:solidFill>
                  <a:srgbClr val="00B0F0"/>
                </a:solidFill>
              </a:rPr>
              <a:t>I/O burst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CPU burst </a:t>
            </a:r>
            <a:r>
              <a:rPr lang="en-US" sz="2400" dirty="0"/>
              <a:t>distribution is of main concern</a:t>
            </a:r>
          </a:p>
          <a:p>
            <a:pPr>
              <a:buFont typeface="Monotype Sorts" pitchFamily="-84" charset="2"/>
              <a:buNone/>
            </a:pPr>
            <a:endParaRPr lang="en-US" dirty="0" smtClean="0"/>
          </a:p>
        </p:txBody>
      </p:sp>
      <p:pic>
        <p:nvPicPr>
          <p:cNvPr id="11267" name="Picture 1" descr="6_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312" y="1311275"/>
            <a:ext cx="4407979" cy="740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Virtualization and Scheduling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1106158" y="1644650"/>
            <a:ext cx="8814219" cy="3893508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Virtualization software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schedules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multiple guests onto CPU(s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guest doing its own scheduling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Not knowing it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does not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own the CPUs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 result in poor response time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affect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time-of-day clocks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guests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369888"/>
            <a:ext cx="11715750" cy="768350"/>
          </a:xfrm>
        </p:spPr>
        <p:txBody>
          <a:bodyPr/>
          <a:lstStyle/>
          <a:p>
            <a:pPr eaLnBrk="1" hangingPunct="1"/>
            <a:r>
              <a:rPr lang="en-US" smtClean="0"/>
              <a:t>Rate Montonic Scheduling</a:t>
            </a:r>
          </a:p>
        </p:txBody>
      </p:sp>
      <p:sp>
        <p:nvSpPr>
          <p:cNvPr id="860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1872" y="1259457"/>
            <a:ext cx="12473795" cy="6449443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priority is assigned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the inverse of its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period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Shorter periods = higher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priority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Longer periods = lower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priority</a:t>
            </a: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assigned a higher priority than 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42" y="5551249"/>
            <a:ext cx="10301287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50" y="361950"/>
            <a:ext cx="12115800" cy="812800"/>
          </a:xfrm>
        </p:spPr>
        <p:txBody>
          <a:bodyPr/>
          <a:lstStyle/>
          <a:p>
            <a:pPr eaLnBrk="1" hangingPunct="1"/>
            <a:r>
              <a:rPr lang="en-US" sz="4000" smtClean="0"/>
              <a:t>Missed Deadlines with </a:t>
            </a:r>
            <a:br>
              <a:rPr lang="en-US" sz="4000" smtClean="0"/>
            </a:br>
            <a:r>
              <a:rPr lang="en-US" sz="4000" smtClean="0"/>
              <a:t>Rate Monotonic Scheduling</a:t>
            </a:r>
          </a:p>
        </p:txBody>
      </p:sp>
      <p:pic>
        <p:nvPicPr>
          <p:cNvPr id="880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t="40077" r="664" b="40047"/>
          <a:stretch>
            <a:fillRect/>
          </a:stretch>
        </p:blipFill>
        <p:spPr bwMode="auto">
          <a:xfrm>
            <a:off x="1209675" y="2889250"/>
            <a:ext cx="11996738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1489075" y="369888"/>
            <a:ext cx="11541125" cy="768350"/>
          </a:xfrm>
        </p:spPr>
        <p:txBody>
          <a:bodyPr/>
          <a:lstStyle/>
          <a:p>
            <a:pPr eaLnBrk="1" hangingPunct="1"/>
            <a:r>
              <a:rPr lang="en-US" dirty="0" smtClean="0"/>
              <a:t>Earliest Deadline First </a:t>
            </a:r>
            <a:r>
              <a:rPr lang="en-US" dirty="0" smtClean="0"/>
              <a:t>Scheduling</a:t>
            </a:r>
            <a:endParaRPr lang="en-US" dirty="0" smtClean="0"/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630" y="1362975"/>
            <a:ext cx="12680829" cy="6345926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EDF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Priorities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assigned according 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deadlines: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earlier the deadline, the higher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priority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later the deadline, the lower the priority</a:t>
            </a:r>
          </a:p>
        </p:txBody>
      </p:sp>
      <p:pic>
        <p:nvPicPr>
          <p:cNvPr id="901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40184" r="711" b="39867"/>
          <a:stretch>
            <a:fillRect/>
          </a:stretch>
        </p:blipFill>
        <p:spPr bwMode="auto">
          <a:xfrm>
            <a:off x="1336675" y="4413520"/>
            <a:ext cx="1124108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69888"/>
            <a:ext cx="11626850" cy="768350"/>
          </a:xfrm>
        </p:spPr>
        <p:txBody>
          <a:bodyPr/>
          <a:lstStyle/>
          <a:p>
            <a:pPr eaLnBrk="1" hangingPunct="1"/>
            <a:r>
              <a:rPr lang="en-US" smtClean="0"/>
              <a:t>Proportional Share Scheduling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378" y="1490423"/>
            <a:ext cx="11831848" cy="3961471"/>
          </a:xfrm>
        </p:spPr>
        <p:txBody>
          <a:bodyPr/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shares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allocated among all processes in the system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 application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receives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shares where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 &lt; T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This ensures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application will receive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/ 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 total processor time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POSIX Real-Time Scheduling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137" y="1731963"/>
            <a:ext cx="11935364" cy="5976937"/>
          </a:xfrm>
        </p:spPr>
        <p:txBody>
          <a:bodyPr/>
          <a:lstStyle/>
          <a:p>
            <a:pPr marL="493713" indent="-493713"/>
            <a:r>
              <a:rPr lang="en-US" sz="3200" dirty="0" smtClean="0"/>
              <a:t>The POSIX.1b </a:t>
            </a:r>
            <a:r>
              <a:rPr lang="en-US" sz="3200" dirty="0" smtClean="0"/>
              <a:t>standard</a:t>
            </a:r>
            <a:endParaRPr lang="en-US" sz="3200" dirty="0" smtClean="0"/>
          </a:p>
          <a:p>
            <a:pPr marL="493713" indent="-493713"/>
            <a:r>
              <a:rPr lang="en-US" sz="3200" dirty="0" smtClean="0"/>
              <a:t>API provides functions for managing real-time </a:t>
            </a:r>
            <a:r>
              <a:rPr lang="en-US" sz="3200" dirty="0" smtClean="0"/>
              <a:t>threads</a:t>
            </a:r>
            <a:endParaRPr lang="en-US" dirty="0" smtClean="0"/>
          </a:p>
          <a:p>
            <a:r>
              <a:rPr lang="en-US" sz="3200" dirty="0" smtClean="0"/>
              <a:t>Two</a:t>
            </a:r>
            <a:r>
              <a:rPr lang="en-US" sz="3200" dirty="0" smtClean="0"/>
              <a:t> </a:t>
            </a:r>
            <a:r>
              <a:rPr lang="en-US" sz="3200" dirty="0" smtClean="0"/>
              <a:t>scheduling classes </a:t>
            </a:r>
            <a:r>
              <a:rPr lang="en-US" sz="3200" dirty="0" smtClean="0"/>
              <a:t>for real-time threads:</a:t>
            </a:r>
            <a:endParaRPr lang="en-US" sz="3200" dirty="0"/>
          </a:p>
          <a:p>
            <a:pPr lvl="1"/>
            <a:r>
              <a:rPr lang="en-US" sz="2400" dirty="0" smtClean="0"/>
              <a:t>SCHED_FIFO </a:t>
            </a:r>
          </a:p>
          <a:p>
            <a:pPr lvl="2"/>
            <a:r>
              <a:rPr lang="en-US" dirty="0" smtClean="0"/>
              <a:t>threads </a:t>
            </a:r>
            <a:r>
              <a:rPr lang="en-US" dirty="0" smtClean="0"/>
              <a:t>are scheduled using a FCFS strategy with a FIFO </a:t>
            </a:r>
            <a:r>
              <a:rPr lang="en-US" dirty="0" smtClean="0"/>
              <a:t>queue</a:t>
            </a:r>
          </a:p>
          <a:p>
            <a:pPr lvl="1"/>
            <a:r>
              <a:rPr lang="en-US" sz="2400" dirty="0" smtClean="0"/>
              <a:t>SCHED_RR</a:t>
            </a:r>
          </a:p>
          <a:p>
            <a:pPr lvl="2"/>
            <a:r>
              <a:rPr lang="en-US" dirty="0" smtClean="0"/>
              <a:t>similar </a:t>
            </a:r>
            <a:r>
              <a:rPr lang="en-US" dirty="0" smtClean="0"/>
              <a:t>to SCHED_FIFO except time-slicing occurs for threads of equal </a:t>
            </a:r>
            <a:r>
              <a:rPr lang="en-US" dirty="0" smtClean="0"/>
              <a:t>priority</a:t>
            </a:r>
            <a:endParaRPr lang="en-US" dirty="0" smtClean="0"/>
          </a:p>
          <a:p>
            <a:pPr marL="493713" indent="-493713"/>
            <a:r>
              <a:rPr lang="en-US" sz="3200" dirty="0"/>
              <a:t>T</a:t>
            </a:r>
            <a:r>
              <a:rPr lang="en-US" sz="3200" dirty="0" smtClean="0"/>
              <a:t>wo </a:t>
            </a:r>
            <a:r>
              <a:rPr lang="en-US" sz="3200" dirty="0" smtClean="0"/>
              <a:t>functions for getting and setting scheduling policy</a:t>
            </a:r>
            <a:r>
              <a:rPr lang="en-US" sz="3200" dirty="0" smtClean="0"/>
              <a:t>:</a:t>
            </a:r>
            <a:endParaRPr lang="en-US" dirty="0" smtClean="0"/>
          </a:p>
          <a:p>
            <a:pPr marL="493713" indent="-493713">
              <a:buFont typeface="Arial" pitchFamily="34" charset="0"/>
              <a:buAutoNum type="arabicPeriod"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pthread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getsched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policy(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pthread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t *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*policy) </a:t>
            </a:r>
          </a:p>
          <a:p>
            <a:pPr marL="493713" indent="-493713">
              <a:buFont typeface="Arial" pitchFamily="34" charset="0"/>
              <a:buAutoNum type="arabicPeriod"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pthread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setsched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policy(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pthread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t *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policy)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POSIX Real-Time Scheduling API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731963"/>
            <a:ext cx="11553825" cy="5976937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#include &lt;pthread.h&gt;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#include &lt;stdio.h&gt;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#define NUM THREADS 5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int main(int argc, char *argv[])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 int i, policy;</a:t>
            </a:r>
            <a:br>
              <a:rPr lang="en-US" b="1" smtClean="0">
                <a:latin typeface="Courier New" pitchFamily="49" charset="0"/>
                <a:cs typeface="Courier New" pitchFamily="49" charset="0"/>
              </a:rPr>
            </a:br>
            <a:r>
              <a:rPr lang="en-US" b="1" smtClean="0">
                <a:latin typeface="Courier New" pitchFamily="49" charset="0"/>
                <a:cs typeface="Courier New" pitchFamily="49" charset="0"/>
              </a:rPr>
              <a:t>   pthread t tid[NUM THREADS];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 pthread attr t attr;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 /* get the default attributes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 pthread attr init(&amp;attr);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 /* get the current scheduling policy */</a:t>
            </a:r>
            <a:br>
              <a:rPr lang="en-US" b="1" smtClean="0">
                <a:latin typeface="Courier New" pitchFamily="49" charset="0"/>
                <a:cs typeface="Courier New" pitchFamily="49" charset="0"/>
              </a:rPr>
            </a:br>
            <a:r>
              <a:rPr lang="en-US" b="1" smtClean="0">
                <a:latin typeface="Courier New" pitchFamily="49" charset="0"/>
                <a:cs typeface="Courier New" pitchFamily="49" charset="0"/>
              </a:rPr>
              <a:t>   if (pthread attr getschedpolicy(&amp;attr, &amp;policy) != 0)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    fprintf(stderr, "Unable to get policy.\n");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 else 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    if (policy == SCHED OTHER) printf("SCHED OTHER\n");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    else if (policy == SCHED RR) printf("SCHED RR\n");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    else if (policy == SCHED FIFO) printf("SCHED FIFO\n");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 }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369888"/>
            <a:ext cx="12344400" cy="768350"/>
          </a:xfrm>
        </p:spPr>
        <p:txBody>
          <a:bodyPr/>
          <a:lstStyle/>
          <a:p>
            <a:pPr eaLnBrk="1" hangingPunct="1"/>
            <a:r>
              <a:rPr lang="en-US" sz="4400" smtClean="0"/>
              <a:t>POSIX Real-Time Scheduling API (Cont.)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731963"/>
            <a:ext cx="11553825" cy="5976937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 /* set the scheduling policy - FIFO, RR, or OTHER */ </a:t>
            </a:r>
            <a:br>
              <a:rPr lang="en-US" b="1" smtClean="0">
                <a:latin typeface="Courier New" pitchFamily="49" charset="0"/>
                <a:cs typeface="Courier New" pitchFamily="49" charset="0"/>
              </a:rPr>
            </a:br>
            <a:r>
              <a:rPr lang="en-US" b="1" smtClean="0">
                <a:latin typeface="Courier New" pitchFamily="49" charset="0"/>
                <a:cs typeface="Courier New" pitchFamily="49" charset="0"/>
              </a:rPr>
              <a:t>   if (pthread attr setschedpolicy(&amp;attr, SCHED FIFO) != 0)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    fprintf(stderr, "Unable to set policy.\n");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 /* create the threads */</a:t>
            </a:r>
            <a:br>
              <a:rPr lang="en-US" b="1" smtClean="0">
                <a:latin typeface="Courier New" pitchFamily="49" charset="0"/>
                <a:cs typeface="Courier New" pitchFamily="49" charset="0"/>
              </a:rPr>
            </a:br>
            <a:r>
              <a:rPr lang="en-US" b="1" smtClean="0">
                <a:latin typeface="Courier New" pitchFamily="49" charset="0"/>
                <a:cs typeface="Courier New" pitchFamily="49" charset="0"/>
              </a:rPr>
              <a:t>   for (i = 0; i &lt; NUM THREADS; i++)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    pthread create(&amp;tid[i],&amp;attr,runner,NULL);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 /* now join on each thread */</a:t>
            </a:r>
            <a:br>
              <a:rPr lang="en-US" b="1" smtClean="0">
                <a:latin typeface="Courier New" pitchFamily="49" charset="0"/>
                <a:cs typeface="Courier New" pitchFamily="49" charset="0"/>
              </a:rPr>
            </a:br>
            <a:r>
              <a:rPr lang="en-US" b="1" smtClean="0">
                <a:latin typeface="Courier New" pitchFamily="49" charset="0"/>
                <a:cs typeface="Courier New" pitchFamily="49" charset="0"/>
              </a:rPr>
              <a:t>   for (i = 0; i &lt; NUM THREADS; i++)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    pthread join(tid[i], NULL);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/* Each thread will begin control in this function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void *runner(void *param)</a:t>
            </a:r>
            <a:br>
              <a:rPr lang="en-US" b="1" smtClean="0">
                <a:latin typeface="Courier New" pitchFamily="49" charset="0"/>
                <a:cs typeface="Courier New" pitchFamily="49" charset="0"/>
              </a:rPr>
            </a:br>
            <a:r>
              <a:rPr lang="en-US" b="1" smtClean="0">
                <a:latin typeface="Courier New" pitchFamily="49" charset="0"/>
                <a:cs typeface="Courier New" pitchFamily="49" charset="0"/>
              </a:rPr>
              <a:t>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 /* do some work ...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 pthread exit(0);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1708150" y="369888"/>
            <a:ext cx="11322050" cy="768350"/>
          </a:xfrm>
        </p:spPr>
        <p:txBody>
          <a:bodyPr/>
          <a:lstStyle/>
          <a:p>
            <a:pPr eaLnBrk="1" hangingPunct="1"/>
            <a:r>
              <a:rPr lang="en-US" smtClean="0"/>
              <a:t>Operating System Examples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3475" y="1479550"/>
            <a:ext cx="10753725" cy="4886744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Linux scheduling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Windows scheduling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Solaris scheduling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425" y="369888"/>
            <a:ext cx="11788775" cy="768350"/>
          </a:xfrm>
        </p:spPr>
        <p:txBody>
          <a:bodyPr/>
          <a:lstStyle/>
          <a:p>
            <a:pPr eaLnBrk="1" hangingPunct="1"/>
            <a:r>
              <a:rPr lang="en-US" smtClean="0"/>
              <a:t>Linux Scheduling Through Version 2.5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377" y="1138686"/>
            <a:ext cx="11491823" cy="741871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Prior to version 2.5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standard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UNIX scheduling algorithm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Version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2.5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oved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constant order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(1) scheduling time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Preemptive, priority based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 priority ranges: time-sharing and real-time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Real-time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range from 0 to 99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nice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value from 100 to 140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Map into  global priority with numerically lower values indicating higher priority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Higher priority gets larger q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Task run-able as long as time left in time slice (</a:t>
            </a:r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no time left (</a:t>
            </a:r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expired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not run-able until all other tasks use their slices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run-able tasks tracked in per-CPU </a:t>
            </a:r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run-queue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data structure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Two priority arrays (active, expired)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Tasks indexed by priority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no more active, arrays are exchanged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Worked well, but poor response times for interactive processes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69888"/>
            <a:ext cx="11430000" cy="768350"/>
          </a:xfrm>
        </p:spPr>
        <p:txBody>
          <a:bodyPr/>
          <a:lstStyle/>
          <a:p>
            <a:pPr eaLnBrk="1" hangingPunct="1"/>
            <a:r>
              <a:rPr lang="en-US" smtClean="0"/>
              <a:t>Histogram of CPU-burst Times</a:t>
            </a:r>
          </a:p>
        </p:txBody>
      </p:sp>
      <p:pic>
        <p:nvPicPr>
          <p:cNvPr id="133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2033588"/>
            <a:ext cx="8582025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425" y="369888"/>
            <a:ext cx="11788775" cy="768350"/>
          </a:xfrm>
        </p:spPr>
        <p:txBody>
          <a:bodyPr/>
          <a:lstStyle/>
          <a:p>
            <a:pPr eaLnBrk="1" hangingPunct="1"/>
            <a:r>
              <a:rPr lang="en-US" smtClean="0"/>
              <a:t>Linux Scheduling in Version 2.6.23 +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378" y="1242832"/>
            <a:ext cx="11059064" cy="70212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Completely Fair Scheduler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(CFS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scheduler maintains per task </a:t>
            </a:r>
            <a:r>
              <a:rPr lang="en-US" sz="2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virtual run time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variable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vruntime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Associated with decay factor based on priority of task – lower priority is higher decay rate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Normal default priority yields virtual run time = actual run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time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decide next task to run, scheduler picks task with lowest virtual run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Scheduling classes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has specific priority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Scheduler picks highest priority task in highest scheduling class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proportion of CPU time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scheduling classes included, others can be added</a:t>
            </a:r>
          </a:p>
          <a:p>
            <a:pPr marL="1566863" lvl="2" indent="-34290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default</a:t>
            </a:r>
          </a:p>
          <a:p>
            <a:pPr marL="1566863" lvl="2" indent="-34290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real-time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Quantum calculated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nice value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-20 to +19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Lower value is higher priority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marL="1566863" lvl="2" indent="-342900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425" y="369888"/>
            <a:ext cx="11788775" cy="768350"/>
          </a:xfrm>
        </p:spPr>
        <p:txBody>
          <a:bodyPr/>
          <a:lstStyle/>
          <a:p>
            <a:pPr eaLnBrk="1" hangingPunct="1"/>
            <a:r>
              <a:rPr lang="en-US" smtClean="0"/>
              <a:t>CFS Performance</a:t>
            </a:r>
          </a:p>
        </p:txBody>
      </p:sp>
      <p:pic>
        <p:nvPicPr>
          <p:cNvPr id="106498" name="Picture 4" descr="Screen Shot 2012-12-17 at 9.25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1141413"/>
            <a:ext cx="6954838" cy="756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Scheduling (Cont.)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Real-time scheduling according to POSIX.1b</a:t>
            </a:r>
          </a:p>
          <a:p>
            <a:pPr lvl="1"/>
            <a:r>
              <a:rPr lang="en-US" sz="2000" dirty="0" smtClean="0"/>
              <a:t>Real-time tasks have static priorities</a:t>
            </a:r>
          </a:p>
          <a:p>
            <a:r>
              <a:rPr lang="en-US" sz="2800" dirty="0" smtClean="0"/>
              <a:t>Real-time plus normal map into global priority scheme</a:t>
            </a:r>
          </a:p>
          <a:p>
            <a:r>
              <a:rPr lang="en-US" sz="2800" dirty="0" smtClean="0"/>
              <a:t>Nice value of -20 maps to global priority 100</a:t>
            </a:r>
          </a:p>
          <a:p>
            <a:r>
              <a:rPr lang="en-US" sz="2800" dirty="0" smtClean="0"/>
              <a:t>Nice value of +19 maps to priority 139</a:t>
            </a:r>
          </a:p>
          <a:p>
            <a:endParaRPr lang="en-US" sz="2800" dirty="0" smtClean="0"/>
          </a:p>
        </p:txBody>
      </p:sp>
      <p:pic>
        <p:nvPicPr>
          <p:cNvPr id="108547" name="Picture 1" descr="Screen Shot 2012-12-17 at 9.2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783138"/>
            <a:ext cx="100996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Scheduling</a:t>
            </a:r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Windows uses priority-based preemptive scheduling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Highest-priority thread runs next</a:t>
            </a:r>
          </a:p>
          <a:p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Dispatcher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scheduler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Thread runs until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1) blocks, (2) uses time slice, (3) preempted by higher-priority thread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Real-time threads can preempt non-real-time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32-level priority scheme</a:t>
            </a:r>
          </a:p>
          <a:p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Variable class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1-15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real-time class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16-31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Priority 0 is memory-management thread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Queue for each priority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no run-able thread, runs </a:t>
            </a:r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idle thread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Priority </a:t>
            </a:r>
            <a:r>
              <a:rPr lang="en-US" dirty="0" smtClean="0"/>
              <a:t>Classes (skip)</a:t>
            </a:r>
            <a:endParaRPr lang="en-US" dirty="0" smtClean="0"/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>
          <a:xfrm>
            <a:off x="569344" y="1431985"/>
            <a:ext cx="12984732" cy="6521570"/>
          </a:xfrm>
        </p:spPr>
        <p:txBody>
          <a:bodyPr/>
          <a:lstStyle/>
          <a:p>
            <a:r>
              <a:rPr lang="en-US" dirty="0" smtClean="0"/>
              <a:t>Win32 API identifies several priority classes to which a process can belong</a:t>
            </a:r>
          </a:p>
          <a:p>
            <a:pPr lvl="1"/>
            <a:r>
              <a:rPr lang="en-US" dirty="0" smtClean="0"/>
              <a:t>REALTIME_PRIORITY_CLASS, HIGH_PRIORITY_CLASS, ABOVE_NORMAL_PRIORITY_CLASS,NORMAL_PRIORITY_CLASS, BELOW_NORMAL_PRIORITY_CLASS, IDLE_PRIORITY_CLASS</a:t>
            </a:r>
            <a:endParaRPr lang="en-US" b="1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/>
              <a:t>All are variable except REALTIME</a:t>
            </a:r>
          </a:p>
          <a:p>
            <a:r>
              <a:rPr lang="en-US" dirty="0" smtClean="0"/>
              <a:t>A thread within a given priority class has a relative priority</a:t>
            </a:r>
          </a:p>
          <a:p>
            <a:pPr lvl="1"/>
            <a:r>
              <a:rPr lang="en-US" dirty="0" smtClean="0"/>
              <a:t>TIME_CRITICAL, HIGHEST, ABOVE_NORMAL, NORMAL, BELOW_NORMAL, LOWEST, IDLE</a:t>
            </a:r>
          </a:p>
          <a:p>
            <a:r>
              <a:rPr lang="en-US" dirty="0" smtClean="0"/>
              <a:t>Priority class and relative priority combine to give numeric priority</a:t>
            </a:r>
          </a:p>
          <a:p>
            <a:r>
              <a:rPr lang="en-US" dirty="0" smtClean="0"/>
              <a:t>Base priority is NORMAL within the class</a:t>
            </a:r>
          </a:p>
          <a:p>
            <a:r>
              <a:rPr lang="en-US" dirty="0" smtClean="0"/>
              <a:t>If quantum expires, priority lowered, but never below base</a:t>
            </a:r>
          </a:p>
          <a:p>
            <a:r>
              <a:rPr lang="en-US" dirty="0" smtClean="0"/>
              <a:t>If wait occurs, priority boosted depending on what was waited for</a:t>
            </a:r>
          </a:p>
          <a:p>
            <a:r>
              <a:rPr lang="en-US" dirty="0" smtClean="0"/>
              <a:t>Foreground window given 3x priority boost</a:t>
            </a:r>
          </a:p>
          <a:p>
            <a:r>
              <a:rPr lang="en-US" b="1" dirty="0">
                <a:solidFill>
                  <a:srgbClr val="3366FF"/>
                </a:solidFill>
              </a:rPr>
              <a:t>U</a:t>
            </a:r>
            <a:r>
              <a:rPr lang="en-US" b="1" dirty="0" smtClean="0">
                <a:solidFill>
                  <a:srgbClr val="3366FF"/>
                </a:solidFill>
              </a:rPr>
              <a:t>ser-mode </a:t>
            </a:r>
            <a:r>
              <a:rPr lang="en-US" b="1" dirty="0" smtClean="0">
                <a:solidFill>
                  <a:srgbClr val="3366FF"/>
                </a:solidFill>
              </a:rPr>
              <a:t>scheduling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3366FF"/>
                </a:solidFill>
              </a:rPr>
              <a:t>UMS</a:t>
            </a:r>
            <a:r>
              <a:rPr lang="en-US" dirty="0" smtClean="0"/>
              <a:t>) </a:t>
            </a:r>
            <a:endParaRPr lang="en-US" dirty="0" smtClean="0"/>
          </a:p>
          <a:p>
            <a:pPr lvl="1"/>
            <a:r>
              <a:rPr lang="en-US" dirty="0" smtClean="0"/>
              <a:t>Added from Windows 7</a:t>
            </a:r>
            <a:endParaRPr lang="en-US" dirty="0" smtClean="0"/>
          </a:p>
          <a:p>
            <a:pPr lvl="1"/>
            <a:r>
              <a:rPr lang="en-US" dirty="0" smtClean="0"/>
              <a:t>Applications create and manage threads independent of kernel</a:t>
            </a:r>
          </a:p>
          <a:p>
            <a:pPr lvl="1"/>
            <a:r>
              <a:rPr lang="en-US" dirty="0" smtClean="0"/>
              <a:t>For large number of threads, much more efficient</a:t>
            </a:r>
          </a:p>
          <a:p>
            <a:pPr lvl="1"/>
            <a:r>
              <a:rPr lang="en-US" dirty="0" smtClean="0"/>
              <a:t>UMS schedulers come from programming language libraries like C++ </a:t>
            </a:r>
            <a:r>
              <a:rPr lang="en-US" b="1" dirty="0" smtClean="0">
                <a:solidFill>
                  <a:srgbClr val="3366FF"/>
                </a:solidFill>
              </a:rPr>
              <a:t>Concurrent Runtime </a:t>
            </a:r>
            <a:r>
              <a:rPr lang="en-US" dirty="0" smtClean="0"/>
              <a:t>(</a:t>
            </a:r>
            <a:r>
              <a:rPr lang="en-US" dirty="0" err="1" smtClean="0"/>
              <a:t>ConcRT</a:t>
            </a:r>
            <a:r>
              <a:rPr lang="en-US" dirty="0" smtClean="0"/>
              <a:t>) framework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369888"/>
            <a:ext cx="11701462" cy="768350"/>
          </a:xfrm>
        </p:spPr>
        <p:txBody>
          <a:bodyPr/>
          <a:lstStyle/>
          <a:p>
            <a:pPr eaLnBrk="1" hangingPunct="1"/>
            <a:r>
              <a:rPr lang="en-US" smtClean="0"/>
              <a:t>Windows Priorities</a:t>
            </a:r>
          </a:p>
        </p:txBody>
      </p:sp>
      <p:pic>
        <p:nvPicPr>
          <p:cNvPr id="111618" name="Picture 1" descr="6_2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566988"/>
            <a:ext cx="1111885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Solaris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>
          <a:xfrm>
            <a:off x="985388" y="1437616"/>
            <a:ext cx="10177193" cy="6550444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Priority-based scheduling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Six classes available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 sharing (default) (TS)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Interactive (IA)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Real time (RT)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System (SYS)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Fair Share (FSS)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Fixed priority (FP)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Given thread can be in one class at a time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class has its own scheduling algorithm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 sharing is multi-level feedback queue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Loadable table configurable by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sysadmin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425" y="369888"/>
            <a:ext cx="11788775" cy="768350"/>
          </a:xfrm>
        </p:spPr>
        <p:txBody>
          <a:bodyPr/>
          <a:lstStyle/>
          <a:p>
            <a:pPr eaLnBrk="1" hangingPunct="1"/>
            <a:r>
              <a:rPr lang="en-US" smtClean="0"/>
              <a:t>Solaris Dispatch Table </a:t>
            </a:r>
          </a:p>
        </p:txBody>
      </p:sp>
      <p:pic>
        <p:nvPicPr>
          <p:cNvPr id="114690" name="Picture 1" descr="6_2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1174750"/>
            <a:ext cx="8059737" cy="72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Solaris Scheduling</a:t>
            </a:r>
          </a:p>
        </p:txBody>
      </p:sp>
      <p:pic>
        <p:nvPicPr>
          <p:cNvPr id="116738" name="Picture 1" descr="6_2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1179513"/>
            <a:ext cx="4843463" cy="753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Solaris Scheduling (Cont.)</a:t>
            </a:r>
          </a:p>
        </p:txBody>
      </p:sp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1019895" y="1403110"/>
            <a:ext cx="10798295" cy="4704392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Scheduler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converts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class-specific priorities into a per-thread global priority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Thread with highest priority runs next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Runs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until</a:t>
            </a:r>
          </a:p>
          <a:p>
            <a:pPr lvl="2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blocks</a:t>
            </a:r>
          </a:p>
          <a:p>
            <a:pPr lvl="2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(2) uses time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slice </a:t>
            </a:r>
          </a:p>
          <a:p>
            <a:pPr lvl="2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3) preempted by higher-priority thread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Multiple threads at same priority selected via RR</a:t>
            </a:r>
          </a:p>
          <a:p>
            <a:pPr lvl="1">
              <a:buFont typeface="Monotype Sorts" pitchFamily="-84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369888"/>
            <a:ext cx="11772900" cy="768350"/>
          </a:xfrm>
        </p:spPr>
        <p:txBody>
          <a:bodyPr/>
          <a:lstStyle/>
          <a:p>
            <a:pPr eaLnBrk="1" hangingPunct="1"/>
            <a:r>
              <a:rPr lang="en-US" smtClean="0"/>
              <a:t>CPU Scheduler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0883" y="1086927"/>
            <a:ext cx="12439289" cy="7832785"/>
          </a:xfrm>
        </p:spPr>
        <p:txBody>
          <a:bodyPr/>
          <a:lstStyle/>
          <a:p>
            <a:pPr marL="489736" indent="-489736">
              <a:buFont typeface="Monotype Sorts" charset="2"/>
              <a:buChar char="n"/>
              <a:defRPr/>
            </a:pPr>
            <a:r>
              <a:rPr lang="en-US" sz="32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Short-term scheduler </a:t>
            </a:r>
            <a:endParaRPr lang="en-US" sz="3200" b="1" dirty="0" smtClean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  <a:p>
            <a:pPr marL="857250" lvl="1" indent="-285750">
              <a:defRPr/>
            </a:pPr>
            <a:r>
              <a:rPr lang="en-US" sz="2400" dirty="0">
                <a:ea typeface="ＭＳ Ｐゴシック" charset="-128"/>
              </a:rPr>
              <a:t>S</a:t>
            </a:r>
            <a:r>
              <a:rPr lang="en-US" sz="2400" dirty="0" smtClean="0">
                <a:ea typeface="ＭＳ Ｐゴシック" charset="-128"/>
              </a:rPr>
              <a:t>elects </a:t>
            </a:r>
            <a:r>
              <a:rPr lang="en-US" sz="2400" dirty="0">
                <a:ea typeface="ＭＳ Ｐゴシック" charset="-128"/>
              </a:rPr>
              <a:t>from among the processes in</a:t>
            </a:r>
            <a:r>
              <a:rPr lang="en-US" sz="2400" dirty="0" smtClean="0">
                <a:ea typeface="ＭＳ Ｐゴシック" charset="-128"/>
              </a:rPr>
              <a:t> ready queue, and </a:t>
            </a:r>
            <a:endParaRPr lang="en-US" sz="2400" dirty="0" smtClean="0">
              <a:ea typeface="ＭＳ Ｐゴシック" charset="-128"/>
            </a:endParaRPr>
          </a:p>
          <a:p>
            <a:pPr marL="857250" lvl="1" indent="-285750">
              <a:defRPr/>
            </a:pPr>
            <a:r>
              <a:rPr lang="en-US" sz="2400" dirty="0" smtClean="0">
                <a:ea typeface="ＭＳ Ｐゴシック" charset="-128"/>
              </a:rPr>
              <a:t>allocates </a:t>
            </a:r>
            <a:r>
              <a:rPr lang="en-US" sz="2400" dirty="0">
                <a:ea typeface="ＭＳ Ｐゴシック" charset="-128"/>
              </a:rPr>
              <a:t>the CPU to one of </a:t>
            </a:r>
            <a:r>
              <a:rPr lang="en-US" sz="2400" dirty="0" smtClean="0">
                <a:ea typeface="ＭＳ Ｐゴシック" charset="-128"/>
              </a:rPr>
              <a:t>them</a:t>
            </a:r>
          </a:p>
          <a:p>
            <a:pPr marL="857250" lvl="1" indent="-285750">
              <a:defRPr/>
            </a:pPr>
            <a:r>
              <a:rPr lang="en-US" sz="2400" dirty="0" smtClean="0">
                <a:ea typeface="ＭＳ Ｐゴシック" charset="-128"/>
              </a:rPr>
              <a:t>Queue </a:t>
            </a:r>
            <a:r>
              <a:rPr lang="en-US" sz="2400" dirty="0" smtClean="0">
                <a:ea typeface="ＭＳ Ｐゴシック" charset="-128"/>
              </a:rPr>
              <a:t>may be ordered in various ways</a:t>
            </a:r>
          </a:p>
          <a:p>
            <a:pPr marL="489736" indent="-489736">
              <a:buFont typeface="Monotype Sorts" charset="2"/>
              <a:buChar char="n"/>
              <a:defRPr/>
            </a:pPr>
            <a:r>
              <a:rPr lang="en-US" sz="3200" dirty="0">
                <a:ea typeface="ＭＳ Ｐゴシック" charset="-128"/>
              </a:rPr>
              <a:t>S</a:t>
            </a:r>
            <a:r>
              <a:rPr lang="en-US" sz="3200" dirty="0" smtClean="0">
                <a:ea typeface="ＭＳ Ｐゴシック" charset="-128"/>
              </a:rPr>
              <a:t>cheduling time</a:t>
            </a:r>
            <a:endParaRPr lang="en-US" sz="3200" dirty="0">
              <a:ea typeface="ＭＳ Ｐゴシック" charset="-128"/>
            </a:endParaRPr>
          </a:p>
          <a:p>
            <a:pPr marL="1142714" lvl="1" indent="-489736">
              <a:buFont typeface="Monotype Sorts" charset="0"/>
              <a:buNone/>
              <a:defRPr/>
            </a:pPr>
            <a:r>
              <a:rPr lang="en-US" sz="2400" dirty="0">
                <a:solidFill>
                  <a:srgbClr val="CC6600"/>
                </a:solidFill>
                <a:ea typeface="ＭＳ Ｐゴシック" charset="-128"/>
              </a:rPr>
              <a:t>1.	</a:t>
            </a:r>
            <a:r>
              <a:rPr lang="en-US" sz="2400" dirty="0">
                <a:ea typeface="ＭＳ Ｐゴシック" charset="-128"/>
              </a:rPr>
              <a:t>Switches from running to waiting state</a:t>
            </a:r>
          </a:p>
          <a:p>
            <a:pPr marL="1142714" lvl="1" indent="-489736">
              <a:buFont typeface="Monotype Sorts" charset="0"/>
              <a:buNone/>
              <a:defRPr/>
            </a:pPr>
            <a:r>
              <a:rPr lang="en-US" sz="2400" dirty="0">
                <a:solidFill>
                  <a:srgbClr val="CC6600"/>
                </a:solidFill>
                <a:ea typeface="ＭＳ Ｐゴシック" charset="-128"/>
              </a:rPr>
              <a:t>2.</a:t>
            </a:r>
            <a:r>
              <a:rPr lang="en-US" sz="2400" dirty="0">
                <a:ea typeface="ＭＳ Ｐゴシック" charset="-128"/>
              </a:rPr>
              <a:t>	Switches from running to ready state</a:t>
            </a:r>
          </a:p>
          <a:p>
            <a:pPr marL="1142714" lvl="1" indent="-489736">
              <a:buFont typeface="Monotype Sorts" charset="0"/>
              <a:buNone/>
              <a:defRPr/>
            </a:pPr>
            <a:r>
              <a:rPr lang="en-US" sz="2400" dirty="0" smtClean="0">
                <a:solidFill>
                  <a:srgbClr val="CC6600"/>
                </a:solidFill>
                <a:ea typeface="ＭＳ Ｐゴシック" charset="-128"/>
              </a:rPr>
              <a:t>3.</a:t>
            </a:r>
            <a:r>
              <a:rPr lang="en-US" sz="2400" dirty="0" smtClean="0">
                <a:ea typeface="ＭＳ Ｐゴシック" charset="-128"/>
              </a:rPr>
              <a:t>	Switches </a:t>
            </a:r>
            <a:r>
              <a:rPr lang="en-US" sz="2400" dirty="0">
                <a:ea typeface="ＭＳ Ｐゴシック" charset="-128"/>
              </a:rPr>
              <a:t>from waiting to </a:t>
            </a:r>
            <a:r>
              <a:rPr lang="en-US" sz="2400" dirty="0" smtClean="0">
                <a:ea typeface="ＭＳ Ｐゴシック" charset="-128"/>
              </a:rPr>
              <a:t>ready</a:t>
            </a:r>
          </a:p>
          <a:p>
            <a:pPr marL="1142714" lvl="1" indent="-489736">
              <a:buFont typeface="Monotype Sorts" charset="2"/>
              <a:buAutoNum type="arabicPeriod" startAt="4"/>
              <a:defRPr/>
            </a:pPr>
            <a:r>
              <a:rPr lang="en-US" sz="2400" dirty="0" smtClean="0">
                <a:ea typeface="ＭＳ Ｐゴシック" charset="-128"/>
              </a:rPr>
              <a:t>Terminates</a:t>
            </a:r>
          </a:p>
          <a:p>
            <a:pPr marL="489736" indent="-489736">
              <a:buFont typeface="Monotype Sorts" charset="2"/>
              <a:buChar char="n"/>
              <a:defRPr/>
            </a:pPr>
            <a:r>
              <a:rPr lang="en-US" sz="3200" dirty="0" smtClean="0">
                <a:ea typeface="ＭＳ Ｐゴシック" charset="-128"/>
              </a:rPr>
              <a:t>Scheduling types</a:t>
            </a:r>
          </a:p>
          <a:p>
            <a:pPr marL="1061236" lvl="1" indent="-489736">
              <a:buFont typeface="Monotype Sorts" charset="2"/>
              <a:buChar char="n"/>
              <a:defRPr/>
            </a:pPr>
            <a:r>
              <a:rPr lang="en-US" sz="2400" b="1" dirty="0" err="1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nonpreemptive</a:t>
            </a:r>
            <a:endParaRPr lang="en-US" sz="2400" b="1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  <a:p>
            <a:pPr marL="1551773" lvl="2" indent="-489736">
              <a:buFont typeface="Monotype Sorts" charset="2"/>
              <a:buChar char="n"/>
              <a:defRPr/>
            </a:pPr>
            <a:r>
              <a:rPr lang="en-US" dirty="0" smtClean="0">
                <a:ea typeface="ＭＳ Ｐゴシック" charset="-128"/>
              </a:rPr>
              <a:t>Scheduling </a:t>
            </a:r>
            <a:r>
              <a:rPr lang="en-US" dirty="0">
                <a:ea typeface="ＭＳ Ｐゴシック" charset="-128"/>
              </a:rPr>
              <a:t>under 1 and 4 is </a:t>
            </a:r>
            <a:endParaRPr lang="en-US" dirty="0" smtClean="0">
              <a:ea typeface="ＭＳ Ｐゴシック" charset="-128"/>
            </a:endParaRPr>
          </a:p>
          <a:p>
            <a:pPr marL="1061236" lvl="1" indent="-489736">
              <a:buFont typeface="Monotype Sorts" charset="2"/>
              <a:buChar char="n"/>
              <a:defRPr/>
            </a:pPr>
            <a:r>
              <a:rPr lang="en-US" sz="2400" b="1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preemptive</a:t>
            </a:r>
            <a:endParaRPr lang="en-US" sz="2400" b="1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  <a:p>
            <a:pPr marL="1551630" lvl="2" indent="-408114">
              <a:buFont typeface="Monotype Sorts" charset="2"/>
              <a:buChar char="l"/>
              <a:defRPr/>
            </a:pPr>
            <a:r>
              <a:rPr lang="en-US" dirty="0" smtClean="0">
                <a:ea typeface="ＭＳ Ｐゴシック" charset="-128"/>
              </a:rPr>
              <a:t>access </a:t>
            </a:r>
            <a:r>
              <a:rPr lang="en-US" dirty="0" smtClean="0">
                <a:ea typeface="ＭＳ Ｐゴシック" charset="-128"/>
              </a:rPr>
              <a:t>to shared data</a:t>
            </a:r>
          </a:p>
          <a:p>
            <a:pPr marL="1551630" lvl="2" indent="-408114">
              <a:buFont typeface="Monotype Sorts" charset="2"/>
              <a:buChar char="l"/>
              <a:defRPr/>
            </a:pPr>
            <a:r>
              <a:rPr lang="en-US" dirty="0" smtClean="0">
                <a:ea typeface="ＭＳ Ｐゴシック" charset="-128"/>
              </a:rPr>
              <a:t>preemption </a:t>
            </a:r>
            <a:r>
              <a:rPr lang="en-US" dirty="0" smtClean="0">
                <a:ea typeface="ＭＳ Ｐゴシック" charset="-128"/>
              </a:rPr>
              <a:t>while in kernel mode</a:t>
            </a:r>
          </a:p>
          <a:p>
            <a:pPr marL="1551630" lvl="2" indent="-408114">
              <a:buFont typeface="Monotype Sorts" charset="2"/>
              <a:buChar char="l"/>
              <a:defRPr/>
            </a:pPr>
            <a:r>
              <a:rPr lang="en-US" dirty="0" smtClean="0">
                <a:ea typeface="ＭＳ Ｐゴシック" charset="-128"/>
              </a:rPr>
              <a:t>interrupts </a:t>
            </a:r>
            <a:r>
              <a:rPr lang="en-US" dirty="0" smtClean="0">
                <a:ea typeface="ＭＳ Ｐゴシック" charset="-128"/>
              </a:rPr>
              <a:t>occurring during crucial OS activities</a:t>
            </a: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963" y="369888"/>
            <a:ext cx="11425237" cy="768350"/>
          </a:xfrm>
        </p:spPr>
        <p:txBody>
          <a:bodyPr/>
          <a:lstStyle/>
          <a:p>
            <a:pPr eaLnBrk="1" hangingPunct="1"/>
            <a:r>
              <a:rPr lang="en-US" smtClean="0"/>
              <a:t>Algorithm Evaluation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655" y="1273744"/>
            <a:ext cx="11349038" cy="6576293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to select CPU-scheduling algorithm for an OS?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Determine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criteria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evaluate algorithms</a:t>
            </a:r>
          </a:p>
          <a:p>
            <a:r>
              <a:rPr lang="en-US" sz="32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Deterministic modeling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 of </a:t>
            </a:r>
            <a:r>
              <a:rPr lang="en-US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analytic evaluation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Takes a particular predetermined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workload,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performance of each algorithm  for that workload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Consider 5 processes arriving at time 0:</a:t>
            </a:r>
          </a:p>
        </p:txBody>
      </p:sp>
      <p:pic>
        <p:nvPicPr>
          <p:cNvPr id="119811" name="Picture 1" descr="Screen Shot 2012-12-17 at 9.44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05" y="5698211"/>
            <a:ext cx="28448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963" y="369888"/>
            <a:ext cx="11425237" cy="768350"/>
          </a:xfrm>
        </p:spPr>
        <p:txBody>
          <a:bodyPr/>
          <a:lstStyle/>
          <a:p>
            <a:pPr eaLnBrk="1" hangingPunct="1"/>
            <a:r>
              <a:rPr lang="en-US" smtClean="0"/>
              <a:t>Deterministic Evaluation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9885" y="1214033"/>
            <a:ext cx="11939738" cy="6515235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each algorithm, calculate minimum average waiting time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Simple and fast, but requires exact numbers for input, applies only to those inputs</a:t>
            </a:r>
          </a:p>
          <a:p>
            <a:pPr lvl="1"/>
            <a:r>
              <a:rPr lang="en-US" dirty="0" smtClean="0"/>
              <a:t>FCS is 28ms: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Non-preemptive SFJ is 13ms: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RR is 23ms:</a:t>
            </a:r>
          </a:p>
          <a:p>
            <a:pPr>
              <a:buFont typeface="Monotype Sorts" pitchFamily="-84" charset="2"/>
              <a:buNone/>
            </a:pPr>
            <a:endParaRPr lang="en-US" dirty="0" smtClean="0"/>
          </a:p>
        </p:txBody>
      </p:sp>
      <p:pic>
        <p:nvPicPr>
          <p:cNvPr id="121859" name="Picture 2" descr="Screen Shot 2012-12-17 at 9.47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514301"/>
            <a:ext cx="6667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3" descr="Screen Shot 2012-12-17 at 9.47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4316802"/>
            <a:ext cx="6794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1" name="Picture 4" descr="Screen Shot 2012-12-17 at 9.47.2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6287968"/>
            <a:ext cx="66675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Queueing Models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638355" y="1276709"/>
            <a:ext cx="12915720" cy="4675517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Describe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arrival of processes, and CPU and I/O bursts probabilistically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Commonly exponential, and described by mean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Computes average throughput, utilization, waiting time,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etc.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Computer system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described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network of servers, each with queue of waiting processes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Knowing arrival rates and service rates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Computes utilization,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average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queue length, average wait time,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etc.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Little</a:t>
            </a:r>
            <a:r>
              <a:rPr lang="ja-JP" altLang="en-US" smtClean="0"/>
              <a:t>’</a:t>
            </a:r>
            <a:r>
              <a:rPr lang="en-US" altLang="ja-JP" smtClean="0"/>
              <a:t>s Formula</a:t>
            </a:r>
            <a:endParaRPr lang="en-US" smtClean="0"/>
          </a:p>
        </p:txBody>
      </p:sp>
      <p:sp>
        <p:nvSpPr>
          <p:cNvPr id="124930" name="Content Placeholder 2"/>
          <p:cNvSpPr>
            <a:spLocks noGrp="1"/>
          </p:cNvSpPr>
          <p:nvPr>
            <p:ph idx="1"/>
          </p:nvPr>
        </p:nvSpPr>
        <p:spPr>
          <a:xfrm>
            <a:off x="483079" y="1644650"/>
            <a:ext cx="13070996" cy="6040438"/>
          </a:xfrm>
        </p:spPr>
        <p:txBody>
          <a:bodyPr/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average queue length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average waiting time in queue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average arrival rate into queue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ja-JP" alt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s law </a:t>
            </a:r>
            <a:endParaRPr lang="en-US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in steady state, processes leaving queue must equal processes arriving,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thus  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 W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Valid for any scheduling algorithm and arrival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distribution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xample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average 7 processes arrive per second, and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normally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14 processes in queue, then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average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wait time per process = 2 seconds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Simulations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Queuing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models limited</a:t>
            </a:r>
          </a:p>
          <a:p>
            <a:r>
              <a:rPr lang="en-US" sz="32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Simulations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more accurate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Programmed model of computer system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Clock is a variable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Gather statistics  indicating algorithm performance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Data to drive simulation gathered via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Random number generator according to probabilities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Distributions defined mathematically or empirically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Trace tapes record sequences of real events in real systems</a:t>
            </a:r>
          </a:p>
          <a:p>
            <a:pPr lvl="2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407988"/>
            <a:ext cx="123444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Evaluation of CPU Schedulers </a:t>
            </a:r>
            <a:br>
              <a:rPr lang="en-US" sz="4000" smtClean="0"/>
            </a:br>
            <a:r>
              <a:rPr lang="en-US" sz="4000" smtClean="0"/>
              <a:t>by Simulation</a:t>
            </a:r>
          </a:p>
        </p:txBody>
      </p:sp>
      <p:pic>
        <p:nvPicPr>
          <p:cNvPr id="126978" name="Picture 1" descr="6_2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619250"/>
            <a:ext cx="9904413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 idx="4294967295"/>
          </p:nvPr>
        </p:nvSpPr>
        <p:spPr>
          <a:xfrm>
            <a:off x="0" y="369888"/>
            <a:ext cx="12344400" cy="768350"/>
          </a:xfrm>
        </p:spPr>
        <p:txBody>
          <a:bodyPr/>
          <a:lstStyle/>
          <a:p>
            <a:r>
              <a:rPr lang="en-US" smtClean="0"/>
              <a:t>Implementation</a:t>
            </a:r>
          </a:p>
        </p:txBody>
      </p:sp>
      <p:sp>
        <p:nvSpPr>
          <p:cNvPr id="129026" name="Content Placeholder 2"/>
          <p:cNvSpPr txBox="1">
            <a:spLocks/>
          </p:cNvSpPr>
          <p:nvPr/>
        </p:nvSpPr>
        <p:spPr bwMode="auto">
          <a:xfrm>
            <a:off x="1209675" y="1644650"/>
            <a:ext cx="123444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95" tIns="65298" rIns="130595" bIns="65298"/>
          <a:lstStyle>
            <a:lvl1pPr marL="488950" indent="-488950" defTabSz="130492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1141413" indent="-488950" defTabSz="130492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550988" indent="-325438" defTabSz="130492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130492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1304925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sz="3200" dirty="0">
                <a:latin typeface="Times New Roman" pitchFamily="18" charset="0"/>
                <a:cs typeface="Times New Roman" pitchFamily="18" charset="0"/>
              </a:rPr>
              <a:t>Even simulations have limited accuracy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sz="3200" dirty="0">
                <a:latin typeface="Times New Roman" pitchFamily="18" charset="0"/>
                <a:cs typeface="Times New Roman" pitchFamily="18" charset="0"/>
              </a:rPr>
              <a:t>Just implement new scheduler and test in real systems</a:t>
            </a:r>
          </a:p>
          <a:p>
            <a:pPr lvl="1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dirty="0">
                <a:latin typeface="Times New Roman" pitchFamily="18" charset="0"/>
                <a:cs typeface="Times New Roman" pitchFamily="18" charset="0"/>
              </a:rPr>
              <a:t>High cost, high risk</a:t>
            </a:r>
          </a:p>
          <a:p>
            <a:pPr lvl="1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dirty="0">
                <a:latin typeface="Times New Roman" pitchFamily="18" charset="0"/>
                <a:cs typeface="Times New Roman" pitchFamily="18" charset="0"/>
              </a:rPr>
              <a:t>Environments vary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sz="3200" dirty="0">
                <a:latin typeface="Times New Roman" pitchFamily="18" charset="0"/>
                <a:cs typeface="Times New Roman" pitchFamily="18" charset="0"/>
              </a:rPr>
              <a:t>Most flexible schedulers </a:t>
            </a:r>
            <a:endParaRPr kumimoji="1"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sz="32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kumimoji="1" lang="en-US" sz="3200" dirty="0">
                <a:latin typeface="Times New Roman" pitchFamily="18" charset="0"/>
                <a:cs typeface="Times New Roman" pitchFamily="18" charset="0"/>
              </a:rPr>
              <a:t>be modified </a:t>
            </a:r>
            <a:r>
              <a:rPr kumimoji="1" lang="en-US" sz="3200" dirty="0" smtClean="0">
                <a:latin typeface="Times New Roman" pitchFamily="18" charset="0"/>
                <a:cs typeface="Times New Roman" pitchFamily="18" charset="0"/>
              </a:rPr>
              <a:t>per-site, </a:t>
            </a:r>
            <a:r>
              <a:rPr kumimoji="1" lang="en-US" sz="3200" dirty="0">
                <a:latin typeface="Times New Roman" pitchFamily="18" charset="0"/>
                <a:cs typeface="Times New Roman" pitchFamily="18" charset="0"/>
              </a:rPr>
              <a:t>or </a:t>
            </a:r>
            <a:endParaRPr kumimoji="1"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sz="3200" dirty="0" smtClean="0">
                <a:latin typeface="Times New Roman" pitchFamily="18" charset="0"/>
                <a:cs typeface="Times New Roman" pitchFamily="18" charset="0"/>
              </a:rPr>
              <a:t>per-system, or</a:t>
            </a:r>
            <a:endParaRPr kumimoji="1"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sz="3200" dirty="0" smtClean="0">
                <a:latin typeface="Times New Roman" pitchFamily="18" charset="0"/>
                <a:cs typeface="Times New Roman" pitchFamily="18" charset="0"/>
              </a:rPr>
              <a:t>APIs </a:t>
            </a:r>
            <a:r>
              <a:rPr kumimoji="1" lang="en-US" sz="3200" dirty="0">
                <a:latin typeface="Times New Roman" pitchFamily="18" charset="0"/>
                <a:cs typeface="Times New Roman" pitchFamily="18" charset="0"/>
              </a:rPr>
              <a:t>to modify priorities</a:t>
            </a:r>
          </a:p>
          <a:p>
            <a:pPr lvl="1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sz="3200" dirty="0">
                <a:latin typeface="Times New Roman" pitchFamily="18" charset="0"/>
                <a:cs typeface="Times New Roman" pitchFamily="18" charset="0"/>
              </a:rPr>
              <a:t>But again environments vary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sz="2600" dirty="0">
              <a:latin typeface="Helvetica" pitchFamily="-84" charset="0"/>
            </a:endParaRPr>
          </a:p>
          <a:p>
            <a:pPr lvl="2">
              <a:spcBef>
                <a:spcPct val="35000"/>
              </a:spcBef>
              <a:buClr>
                <a:srgbClr val="009900"/>
              </a:buClr>
              <a:buSzPct val="75000"/>
              <a:buFont typeface="Webdings" pitchFamily="18" charset="2"/>
              <a:buChar char="4"/>
            </a:pPr>
            <a:endParaRPr kumimoji="1" lang="en-US" sz="2600" dirty="0">
              <a:latin typeface="Helvetica" pitchFamily="-84" charset="0"/>
            </a:endParaRP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endParaRPr kumimoji="1" lang="en-US" sz="2600" dirty="0">
              <a:latin typeface="Helvetica" pitchFamily="-8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End of Chapter 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Dispatcher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9125" y="1414732"/>
            <a:ext cx="12078988" cy="6406881"/>
          </a:xfrm>
        </p:spPr>
        <p:txBody>
          <a:bodyPr/>
          <a:lstStyle/>
          <a:p>
            <a:r>
              <a:rPr lang="en-US" sz="3200" dirty="0" smtClean="0"/>
              <a:t>Can pass control of CPU to the process selected</a:t>
            </a:r>
          </a:p>
          <a:p>
            <a:pPr lvl="1"/>
            <a:r>
              <a:rPr lang="en-US" sz="2400" dirty="0" smtClean="0"/>
              <a:t>switching </a:t>
            </a:r>
            <a:r>
              <a:rPr lang="en-US" sz="2400" dirty="0" smtClean="0"/>
              <a:t>context</a:t>
            </a:r>
          </a:p>
          <a:p>
            <a:pPr lvl="1"/>
            <a:r>
              <a:rPr lang="en-US" sz="2400" dirty="0" smtClean="0"/>
              <a:t>switching to user mode</a:t>
            </a:r>
          </a:p>
          <a:p>
            <a:pPr lvl="1"/>
            <a:r>
              <a:rPr lang="en-US" sz="2400" dirty="0" smtClean="0"/>
              <a:t>jumping to the proper location in the user program to restart that </a:t>
            </a:r>
            <a:r>
              <a:rPr lang="en-US" sz="2400" dirty="0" smtClean="0"/>
              <a:t>program</a:t>
            </a:r>
            <a:endParaRPr lang="en-US" dirty="0" smtClean="0"/>
          </a:p>
          <a:p>
            <a:r>
              <a:rPr lang="en-US" sz="3200" b="1" dirty="0" smtClean="0">
                <a:solidFill>
                  <a:srgbClr val="3366FF"/>
                </a:solidFill>
              </a:rPr>
              <a:t>Dispatch latency </a:t>
            </a:r>
            <a:endParaRPr lang="en-US" sz="3200" dirty="0"/>
          </a:p>
          <a:p>
            <a:pPr lvl="1"/>
            <a:r>
              <a:rPr lang="en-US" sz="2400" dirty="0"/>
              <a:t>The time OS takes for the dispatcher to stop one process and start another running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369888"/>
            <a:ext cx="11544300" cy="768350"/>
          </a:xfrm>
        </p:spPr>
        <p:txBody>
          <a:bodyPr/>
          <a:lstStyle/>
          <a:p>
            <a:pPr eaLnBrk="1" hangingPunct="1"/>
            <a:r>
              <a:rPr lang="en-US" dirty="0" smtClean="0"/>
              <a:t>Concepts</a:t>
            </a:r>
            <a:endParaRPr lang="en-US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090" y="1213540"/>
            <a:ext cx="13008634" cy="6101661"/>
          </a:xfrm>
        </p:spPr>
        <p:txBody>
          <a:bodyPr/>
          <a:lstStyle/>
          <a:p>
            <a:r>
              <a:rPr lang="en-US" sz="3200" b="1" dirty="0" smtClean="0"/>
              <a:t>CPU utilization </a:t>
            </a:r>
            <a:endParaRPr lang="en-US" sz="3200" dirty="0"/>
          </a:p>
          <a:p>
            <a:pPr lvl="1"/>
            <a:r>
              <a:rPr lang="en-US" sz="2400" dirty="0" smtClean="0"/>
              <a:t>keep </a:t>
            </a:r>
            <a:r>
              <a:rPr lang="en-US" sz="2400" dirty="0" smtClean="0"/>
              <a:t>the CPU as busy as </a:t>
            </a:r>
            <a:r>
              <a:rPr lang="en-US" sz="2400" dirty="0" smtClean="0"/>
              <a:t>possible</a:t>
            </a:r>
            <a:endParaRPr lang="en-US" sz="2400" dirty="0" smtClean="0"/>
          </a:p>
          <a:p>
            <a:r>
              <a:rPr lang="en-US" sz="3200" b="1" dirty="0"/>
              <a:t>Throughput</a:t>
            </a:r>
            <a:endParaRPr lang="en-US" sz="3200" b="1" dirty="0"/>
          </a:p>
          <a:p>
            <a:pPr lvl="1"/>
            <a:r>
              <a:rPr lang="en-US" sz="2400" dirty="0" smtClean="0"/>
              <a:t># </a:t>
            </a:r>
            <a:r>
              <a:rPr lang="en-US" sz="2400" dirty="0" smtClean="0"/>
              <a:t>of processes that complete their execution per time </a:t>
            </a:r>
            <a:r>
              <a:rPr lang="en-US" sz="2400" dirty="0" smtClean="0"/>
              <a:t>unit</a:t>
            </a:r>
            <a:endParaRPr lang="en-US" sz="2400" dirty="0" smtClean="0"/>
          </a:p>
          <a:p>
            <a:r>
              <a:rPr lang="en-US" sz="3200" b="1" dirty="0"/>
              <a:t>Turnaround time </a:t>
            </a:r>
            <a:endParaRPr lang="en-US" sz="3200" b="1" dirty="0"/>
          </a:p>
          <a:p>
            <a:pPr lvl="1"/>
            <a:r>
              <a:rPr lang="en-US" sz="2400" dirty="0" smtClean="0"/>
              <a:t>amount </a:t>
            </a:r>
            <a:r>
              <a:rPr lang="en-US" sz="2400" dirty="0" smtClean="0"/>
              <a:t>of time to execute a particular </a:t>
            </a:r>
            <a:r>
              <a:rPr lang="en-US" sz="2400" dirty="0" smtClean="0"/>
              <a:t>process</a:t>
            </a:r>
            <a:endParaRPr lang="en-US" sz="2400" dirty="0" smtClean="0"/>
          </a:p>
          <a:p>
            <a:r>
              <a:rPr lang="en-US" sz="3200" b="1" dirty="0"/>
              <a:t>Waiting time </a:t>
            </a:r>
            <a:endParaRPr lang="en-US" sz="3200" b="1" dirty="0"/>
          </a:p>
          <a:p>
            <a:pPr lvl="1"/>
            <a:r>
              <a:rPr lang="en-US" sz="2400" dirty="0" smtClean="0"/>
              <a:t>amount </a:t>
            </a:r>
            <a:r>
              <a:rPr lang="en-US" sz="2400" dirty="0" smtClean="0"/>
              <a:t>of time a process has been waiting in the ready </a:t>
            </a:r>
            <a:r>
              <a:rPr lang="en-US" sz="2400" dirty="0" smtClean="0"/>
              <a:t>queue</a:t>
            </a:r>
            <a:endParaRPr lang="en-US" sz="2400" dirty="0" smtClean="0"/>
          </a:p>
          <a:p>
            <a:r>
              <a:rPr lang="en-US" sz="3200" b="1" dirty="0"/>
              <a:t>Response time </a:t>
            </a:r>
            <a:endParaRPr lang="en-US" sz="3200" b="1" dirty="0"/>
          </a:p>
          <a:p>
            <a:pPr lvl="1"/>
            <a:r>
              <a:rPr lang="en-US" sz="2400" dirty="0" smtClean="0"/>
              <a:t>amount </a:t>
            </a:r>
            <a:r>
              <a:rPr lang="en-US" sz="2400" dirty="0" smtClean="0"/>
              <a:t>of time </a:t>
            </a:r>
            <a:r>
              <a:rPr lang="en-US" sz="2400" dirty="0" smtClean="0"/>
              <a:t>from </a:t>
            </a:r>
            <a:r>
              <a:rPr lang="en-US" sz="2400" dirty="0" smtClean="0"/>
              <a:t>when a request was submitted until the first response is </a:t>
            </a:r>
            <a:r>
              <a:rPr lang="en-US" sz="2400" dirty="0" smtClean="0"/>
              <a:t>produced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369888"/>
            <a:ext cx="115443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Scheduling Algorithm Optimization Criteria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919288"/>
            <a:ext cx="11026775" cy="5978525"/>
          </a:xfrm>
        </p:spPr>
        <p:txBody>
          <a:bodyPr/>
          <a:lstStyle/>
          <a:p>
            <a:r>
              <a:rPr lang="en-US" sz="3600" dirty="0" smtClean="0"/>
              <a:t>Max CPU utilization</a:t>
            </a:r>
          </a:p>
          <a:p>
            <a:r>
              <a:rPr lang="en-US" sz="3600" dirty="0" smtClean="0"/>
              <a:t>Max throughput</a:t>
            </a:r>
          </a:p>
          <a:p>
            <a:r>
              <a:rPr lang="en-US" sz="3600" dirty="0" smtClean="0"/>
              <a:t>Min turnaround time </a:t>
            </a:r>
          </a:p>
          <a:p>
            <a:r>
              <a:rPr lang="en-US" sz="3600" dirty="0" smtClean="0"/>
              <a:t>Min waiting time </a:t>
            </a:r>
          </a:p>
          <a:p>
            <a:r>
              <a:rPr lang="en-US" sz="3600" dirty="0" smtClean="0"/>
              <a:t>Min response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11093</TotalTime>
  <Words>2642</Words>
  <Application>Microsoft Office PowerPoint</Application>
  <PresentationFormat>Custom</PresentationFormat>
  <Paragraphs>700</Paragraphs>
  <Slides>67</Slides>
  <Notes>57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os-8</vt:lpstr>
      <vt:lpstr>Equation</vt:lpstr>
      <vt:lpstr>Microsoft Equation 3.0</vt:lpstr>
      <vt:lpstr>Chapter 6:  CPU Scheduling</vt:lpstr>
      <vt:lpstr>Chapter 6:  CPU Scheduling</vt:lpstr>
      <vt:lpstr>Objectives</vt:lpstr>
      <vt:lpstr>Basic Concepts</vt:lpstr>
      <vt:lpstr>Histogram of CPU-burst Times</vt:lpstr>
      <vt:lpstr>CPU Scheduler</vt:lpstr>
      <vt:lpstr>Dispatcher</vt:lpstr>
      <vt:lpstr>Concepts</vt:lpstr>
      <vt:lpstr>Scheduling Algorithm Optimization Criteria</vt:lpstr>
      <vt:lpstr>FCFS Scheduling - case1</vt:lpstr>
      <vt:lpstr>FCFS Scheduling – case 2</vt:lpstr>
      <vt:lpstr>Shortest-Job-First Scheduling</vt:lpstr>
      <vt:lpstr>Example of SJF</vt:lpstr>
      <vt:lpstr>Determining Length of Next CPU Burst</vt:lpstr>
      <vt:lpstr>Prediction of the Length of the  Next CPU Burst</vt:lpstr>
      <vt:lpstr>Examples of Exponential Averaging</vt:lpstr>
      <vt:lpstr>Example of Shortest-remaining-time-first</vt:lpstr>
      <vt:lpstr>Priority Scheduling</vt:lpstr>
      <vt:lpstr>Example of Priority Scheduling</vt:lpstr>
      <vt:lpstr>Round Robin (RR)</vt:lpstr>
      <vt:lpstr>Example of RR with Time Quantum = 4</vt:lpstr>
      <vt:lpstr>Time Quantum and Context Switch Time</vt:lpstr>
      <vt:lpstr>Turnaround Time Varies With  The Time Quantum</vt:lpstr>
      <vt:lpstr>Multilevel Queue</vt:lpstr>
      <vt:lpstr>Multilevel Queue Scheduling</vt:lpstr>
      <vt:lpstr>Multilevel Feedback Queue (MFQ)</vt:lpstr>
      <vt:lpstr>Example of MFQ</vt:lpstr>
      <vt:lpstr>Thread Scheduling</vt:lpstr>
      <vt:lpstr>Pthread Scheduling</vt:lpstr>
      <vt:lpstr>Pthread Scheduling API</vt:lpstr>
      <vt:lpstr>Pthread Scheduling API</vt:lpstr>
      <vt:lpstr>Multiple-Processor Scheduling (MPS)</vt:lpstr>
      <vt:lpstr>NUMA and CPU Scheduling</vt:lpstr>
      <vt:lpstr>Load Balancing</vt:lpstr>
      <vt:lpstr>Multicore Processors</vt:lpstr>
      <vt:lpstr>Multithreaded Multicore System</vt:lpstr>
      <vt:lpstr>Real-Time CPU Scheduling</vt:lpstr>
      <vt:lpstr>Real-Time CPU Scheduling (Cont.)</vt:lpstr>
      <vt:lpstr>Priority-based Scheduling</vt:lpstr>
      <vt:lpstr>Virtualization and Scheduling</vt:lpstr>
      <vt:lpstr>Rate Montonic Scheduling</vt:lpstr>
      <vt:lpstr>Missed Deadlines with  Rate Monotonic Scheduling</vt:lpstr>
      <vt:lpstr>Earliest Deadline First Scheduling</vt:lpstr>
      <vt:lpstr>Proportional Share Scheduling</vt:lpstr>
      <vt:lpstr>POSIX Real-Time Scheduling</vt:lpstr>
      <vt:lpstr>POSIX Real-Time Scheduling API</vt:lpstr>
      <vt:lpstr>POSIX Real-Time Scheduling API (Cont.)</vt:lpstr>
      <vt:lpstr>Operating System Examples</vt:lpstr>
      <vt:lpstr>Linux Scheduling Through Version 2.5</vt:lpstr>
      <vt:lpstr>Linux Scheduling in Version 2.6.23 +</vt:lpstr>
      <vt:lpstr>CFS Performance</vt:lpstr>
      <vt:lpstr>Linux Scheduling (Cont.)</vt:lpstr>
      <vt:lpstr>Windows Scheduling</vt:lpstr>
      <vt:lpstr>Windows Priority Classes (skip)</vt:lpstr>
      <vt:lpstr>Windows Priorities</vt:lpstr>
      <vt:lpstr>Solaris</vt:lpstr>
      <vt:lpstr>Solaris Dispatch Table </vt:lpstr>
      <vt:lpstr>Solaris Scheduling</vt:lpstr>
      <vt:lpstr>Solaris Scheduling (Cont.)</vt:lpstr>
      <vt:lpstr>Algorithm Evaluation</vt:lpstr>
      <vt:lpstr>Deterministic Evaluation</vt:lpstr>
      <vt:lpstr>Queueing Models</vt:lpstr>
      <vt:lpstr>Little’s Formula</vt:lpstr>
      <vt:lpstr>Simulations</vt:lpstr>
      <vt:lpstr>Evaluation of CPU Schedulers  by Simulation</vt:lpstr>
      <vt:lpstr>Implementation</vt:lpstr>
      <vt:lpstr>End of Chapter 6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6:  CPU Scheduling</dc:title>
  <dc:creator>Marilyn Turnamian</dc:creator>
  <cp:lastModifiedBy>csu</cp:lastModifiedBy>
  <cp:revision>255</cp:revision>
  <cp:lastPrinted>2011-02-07T04:52:44Z</cp:lastPrinted>
  <dcterms:created xsi:type="dcterms:W3CDTF">2011-02-10T17:10:04Z</dcterms:created>
  <dcterms:modified xsi:type="dcterms:W3CDTF">2013-08-01T17:02:29Z</dcterms:modified>
</cp:coreProperties>
</file>