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76"/>
  </p:notesMasterIdLst>
  <p:handoutMasterIdLst>
    <p:handoutMasterId r:id="rId77"/>
  </p:handoutMasterIdLst>
  <p:sldIdLst>
    <p:sldId id="421" r:id="rId2"/>
    <p:sldId id="256" r:id="rId3"/>
    <p:sldId id="503" r:id="rId4"/>
    <p:sldId id="257" r:id="rId5"/>
    <p:sldId id="393" r:id="rId6"/>
    <p:sldId id="394" r:id="rId7"/>
    <p:sldId id="392" r:id="rId8"/>
    <p:sldId id="522" r:id="rId9"/>
    <p:sldId id="523" r:id="rId10"/>
    <p:sldId id="261" r:id="rId11"/>
    <p:sldId id="436" r:id="rId12"/>
    <p:sldId id="382" r:id="rId13"/>
    <p:sldId id="280" r:id="rId14"/>
    <p:sldId id="504" r:id="rId15"/>
    <p:sldId id="440" r:id="rId16"/>
    <p:sldId id="442" r:id="rId17"/>
    <p:sldId id="441" r:id="rId18"/>
    <p:sldId id="444" r:id="rId19"/>
    <p:sldId id="505" r:id="rId20"/>
    <p:sldId id="282" r:id="rId21"/>
    <p:sldId id="546" r:id="rId22"/>
    <p:sldId id="545" r:id="rId23"/>
    <p:sldId id="286" r:id="rId24"/>
    <p:sldId id="450" r:id="rId25"/>
    <p:sldId id="451" r:id="rId26"/>
    <p:sldId id="452" r:id="rId27"/>
    <p:sldId id="287" r:id="rId28"/>
    <p:sldId id="292" r:id="rId29"/>
    <p:sldId id="293" r:id="rId30"/>
    <p:sldId id="453" r:id="rId31"/>
    <p:sldId id="333" r:id="rId32"/>
    <p:sldId id="454" r:id="rId33"/>
    <p:sldId id="339" r:id="rId34"/>
    <p:sldId id="455" r:id="rId35"/>
    <p:sldId id="524" r:id="rId36"/>
    <p:sldId id="502" r:id="rId37"/>
    <p:sldId id="299" r:id="rId38"/>
    <p:sldId id="456" r:id="rId39"/>
    <p:sldId id="342" r:id="rId40"/>
    <p:sldId id="479" r:id="rId41"/>
    <p:sldId id="366" r:id="rId42"/>
    <p:sldId id="480" r:id="rId43"/>
    <p:sldId id="525" r:id="rId44"/>
    <p:sldId id="368" r:id="rId45"/>
    <p:sldId id="369" r:id="rId46"/>
    <p:sldId id="481" r:id="rId47"/>
    <p:sldId id="482" r:id="rId48"/>
    <p:sldId id="483" r:id="rId49"/>
    <p:sldId id="484" r:id="rId50"/>
    <p:sldId id="526" r:id="rId51"/>
    <p:sldId id="506" r:id="rId52"/>
    <p:sldId id="416" r:id="rId53"/>
    <p:sldId id="417" r:id="rId54"/>
    <p:sldId id="418" r:id="rId55"/>
    <p:sldId id="419" r:id="rId56"/>
    <p:sldId id="420" r:id="rId57"/>
    <p:sldId id="527" r:id="rId58"/>
    <p:sldId id="528" r:id="rId59"/>
    <p:sldId id="529" r:id="rId60"/>
    <p:sldId id="530" r:id="rId61"/>
    <p:sldId id="531" r:id="rId62"/>
    <p:sldId id="532" r:id="rId63"/>
    <p:sldId id="533" r:id="rId64"/>
    <p:sldId id="534" r:id="rId65"/>
    <p:sldId id="535" r:id="rId66"/>
    <p:sldId id="536" r:id="rId67"/>
    <p:sldId id="537" r:id="rId68"/>
    <p:sldId id="538" r:id="rId69"/>
    <p:sldId id="539" r:id="rId70"/>
    <p:sldId id="540" r:id="rId71"/>
    <p:sldId id="541" r:id="rId72"/>
    <p:sldId id="542" r:id="rId73"/>
    <p:sldId id="543" r:id="rId74"/>
    <p:sldId id="544" r:id="rId75"/>
  </p:sldIdLst>
  <p:sldSz cx="13716000" cy="9144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650875" indent="-1936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1303338" indent="-3889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957388" indent="-5857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2609850" indent="-781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33CC"/>
    <a:srgbClr val="FF0000"/>
    <a:srgbClr val="CC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696" y="-72"/>
      </p:cViewPr>
      <p:guideLst>
        <p:guide orient="horz" pos="1527"/>
        <p:guide pos="19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4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4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latin typeface="Helvetica" pitchFamily="-84" charset="0"/>
              </a:defRPr>
            </a:lvl1pPr>
          </a:lstStyle>
          <a:p>
            <a:fld id="{48631C9E-F265-4CC4-A093-BAE137FD59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4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ctr" anchorCtr="0" compatLnSpc="1">
            <a:prstTxWarp prst="textNoShape">
              <a:avLst/>
            </a:prstTxWarp>
          </a:bodyPr>
          <a:lstStyle>
            <a:lvl1pPr defTabSz="966788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7263" y="720725"/>
            <a:ext cx="540067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latin typeface="Times New Roman" pitchFamily="18" charset="0"/>
              </a:defRPr>
            </a:lvl1pPr>
          </a:lstStyle>
          <a:p>
            <a:fld id="{49310B98-60F8-4A51-829A-1E28AE4676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05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6508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13033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95738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260985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3265388" algn="l" defTabSz="65307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65307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65307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65307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6E0ED99-1326-496E-AF2B-F06107E38E14}" type="slidenum">
              <a:rPr lang="en-US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F54B065-426D-4EB1-9082-1663EEE361FE}" type="slidenum">
              <a:rPr lang="en-US">
                <a:latin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B81103C-8E30-4851-980A-1B3D745FDDA3}" type="slidenum">
              <a:rPr lang="en-US">
                <a:latin typeface="Times New Roman" pitchFamily="18" charset="0"/>
              </a:rPr>
              <a:pPr/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4714E75-C55A-41B5-B5B2-9B13ED62A383}" type="slidenum">
              <a:rPr lang="en-US">
                <a:latin typeface="Times New Roman" pitchFamily="18" charset="0"/>
              </a:rPr>
              <a:pPr/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39DC8A44-5EF6-4623-9120-36617DFE028D}" type="slidenum">
              <a:rPr lang="en-US">
                <a:latin typeface="Times New Roman" pitchFamily="18" charset="0"/>
              </a:rPr>
              <a:pPr/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1A51A2C-E081-4740-9BEA-987BDF6D1F63}" type="slidenum">
              <a:rPr lang="en-US">
                <a:latin typeface="Times New Roman" pitchFamily="18" charset="0"/>
              </a:rPr>
              <a:pPr/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FFFEE98-87A8-4221-80C1-A3BD2C0B962A}" type="slidenum">
              <a:rPr lang="en-US">
                <a:latin typeface="Times New Roman" pitchFamily="18" charset="0"/>
              </a:rPr>
              <a:pPr/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24428C36-DC70-4736-B6A9-DF1D2C455B01}" type="slidenum">
              <a:rPr lang="en-US">
                <a:latin typeface="Times New Roman" pitchFamily="18" charset="0"/>
              </a:rPr>
              <a:pPr/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45A19CC-7CC0-40B3-81AE-09FA352317AF}" type="slidenum">
              <a:rPr lang="en-US">
                <a:latin typeface="Times New Roman" pitchFamily="18" charset="0"/>
              </a:rPr>
              <a:pPr/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2600048-A1DF-40F0-B031-246B6607D107}" type="slidenum">
              <a:rPr lang="en-US">
                <a:latin typeface="Times New Roman" pitchFamily="18" charset="0"/>
              </a:rPr>
              <a:pPr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399E0A3-E41C-4B2A-A09A-B294AFCBDB62}" type="slidenum">
              <a:rPr lang="en-US">
                <a:latin typeface="Times New Roman" pitchFamily="18" charset="0"/>
              </a:rPr>
              <a:pPr/>
              <a:t>23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ACC36A7-A457-4769-97AC-3D7577140D05}" type="slidenum">
              <a:rPr lang="en-US">
                <a:latin typeface="Times New Roman" pitchFamily="18" charset="0"/>
              </a:rPr>
              <a:pPr/>
              <a:t>24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3D56DF10-1DDD-4744-B85E-0ABEB1D864C5}" type="slidenum">
              <a:rPr lang="en-US">
                <a:latin typeface="Times New Roman" pitchFamily="18" charset="0"/>
              </a:rPr>
              <a:pPr/>
              <a:t>25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A10C329-6110-4B7C-B745-49121FFE43B4}" type="slidenum">
              <a:rPr lang="en-US">
                <a:latin typeface="Times New Roman" pitchFamily="18" charset="0"/>
              </a:rPr>
              <a:pPr/>
              <a:t>26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4D2155FA-C987-494C-897B-849524D0492D}" type="slidenum">
              <a:rPr lang="en-US">
                <a:latin typeface="Times New Roman" pitchFamily="18" charset="0"/>
              </a:rPr>
              <a:pPr/>
              <a:t>27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9C5CB63-EAA1-4495-93AB-7462EFE4DF3B}" type="slidenum">
              <a:rPr lang="en-US">
                <a:latin typeface="Times New Roman" pitchFamily="18" charset="0"/>
              </a:rPr>
              <a:pPr/>
              <a:t>28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FCD93F8-AB30-427D-9D9F-A0B890E54785}" type="slidenum">
              <a:rPr lang="en-US">
                <a:latin typeface="Times New Roman" pitchFamily="18" charset="0"/>
              </a:rPr>
              <a:pPr/>
              <a:t>29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3CB14AB8-287A-493E-9BE6-1FA081C0B996}" type="slidenum">
              <a:rPr lang="en-US">
                <a:latin typeface="Times New Roman" pitchFamily="18" charset="0"/>
              </a:rPr>
              <a:pPr/>
              <a:t>30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F37C740-22A5-44B0-BFAF-431EE3DE3225}" type="slidenum">
              <a:rPr lang="en-US">
                <a:latin typeface="Times New Roman" pitchFamily="18" charset="0"/>
              </a:rPr>
              <a:pPr/>
              <a:t>31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191824F-C1EE-4E4C-B4F6-75C90794DD22}" type="slidenum">
              <a:rPr lang="en-US">
                <a:latin typeface="Times New Roman" pitchFamily="18" charset="0"/>
              </a:rPr>
              <a:pPr/>
              <a:t>32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47C7E36-CBE2-4917-A4AF-20097ED1F12F}" type="slidenum">
              <a:rPr lang="en-US">
                <a:latin typeface="Times New Roman" pitchFamily="18" charset="0"/>
              </a:rPr>
              <a:pPr/>
              <a:t>33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4AF282F-C14B-4C2A-A2FA-28EE160B4379}" type="slidenum">
              <a:rPr lang="en-US">
                <a:latin typeface="Times New Roman" pitchFamily="18" charset="0"/>
              </a:rPr>
              <a:pPr/>
              <a:t>34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10909CA-442C-4406-84E4-A86D373A8A33}" type="slidenum">
              <a:rPr lang="en-US">
                <a:latin typeface="Times New Roman" pitchFamily="18" charset="0"/>
              </a:rPr>
              <a:pPr/>
              <a:t>36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82B1751-B19E-4FD9-A731-5BC2025D55A9}" type="slidenum">
              <a:rPr lang="en-US">
                <a:latin typeface="Times New Roman" pitchFamily="18" charset="0"/>
              </a:rPr>
              <a:pPr/>
              <a:t>37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75D159C-D976-441C-9BED-1B4F80DA67E8}" type="slidenum">
              <a:rPr lang="en-US">
                <a:latin typeface="Times New Roman" pitchFamily="18" charset="0"/>
              </a:rPr>
              <a:pPr/>
              <a:t>38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D8D6AC8-1798-4D98-A40F-1F3509C74743}" type="slidenum">
              <a:rPr lang="en-US">
                <a:latin typeface="Times New Roman" pitchFamily="18" charset="0"/>
              </a:rPr>
              <a:pPr/>
              <a:t>39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BBA810B-F267-4F7D-A9AA-CB6D51BDE79C}" type="slidenum">
              <a:rPr lang="en-US">
                <a:latin typeface="Times New Roman" pitchFamily="18" charset="0"/>
              </a:rPr>
              <a:pPr/>
              <a:t>40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4669446-F69A-44D4-B4EB-3406E0C55397}" type="slidenum">
              <a:rPr lang="en-US">
                <a:latin typeface="Times New Roman" pitchFamily="18" charset="0"/>
              </a:rPr>
              <a:pPr/>
              <a:t>41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BE10A50-EDE9-4FF7-9057-A5430984D827}" type="slidenum">
              <a:rPr lang="en-US">
                <a:latin typeface="Times New Roman" pitchFamily="18" charset="0"/>
              </a:rPr>
              <a:pPr/>
              <a:t>42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402DC8C-EC96-4C26-842E-D940C27FA614}" type="slidenum">
              <a:rPr lang="en-US">
                <a:latin typeface="Times New Roman" pitchFamily="18" charset="0"/>
              </a:rPr>
              <a:pPr/>
              <a:t>43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DBBBBB3-D58F-4826-BEE5-B4BBD005067E}" type="slidenum">
              <a:rPr lang="en-US">
                <a:latin typeface="Times New Roman" pitchFamily="18" charset="0"/>
              </a:rPr>
              <a:pPr/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FFECE3B-3B49-41F6-952F-4F5D08E7A730}" type="slidenum">
              <a:rPr lang="en-US">
                <a:latin typeface="Times New Roman" pitchFamily="18" charset="0"/>
              </a:rPr>
              <a:pPr/>
              <a:t>44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3F274C1-2EB1-4023-A315-BEBF1F6FAB7A}" type="slidenum">
              <a:rPr lang="en-US">
                <a:latin typeface="Times New Roman" pitchFamily="18" charset="0"/>
              </a:rPr>
              <a:pPr/>
              <a:t>45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C9934DE-E132-4676-8239-1FBDA25B68C5}" type="slidenum">
              <a:rPr lang="en-US">
                <a:latin typeface="Times New Roman" pitchFamily="18" charset="0"/>
              </a:rPr>
              <a:pPr/>
              <a:t>46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1BF4168-32A8-4C87-87D3-B71EAFB275BB}" type="slidenum">
              <a:rPr lang="en-US">
                <a:latin typeface="Times New Roman" pitchFamily="18" charset="0"/>
              </a:rPr>
              <a:pPr/>
              <a:t>47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EC991AD-E2E0-45D1-88DB-16C3104069F7}" type="slidenum">
              <a:rPr lang="en-US">
                <a:latin typeface="Times New Roman" pitchFamily="18" charset="0"/>
              </a:rPr>
              <a:pPr/>
              <a:t>48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3103AE20-C788-4E07-9E2E-0031B2582583}" type="slidenum">
              <a:rPr lang="en-US">
                <a:latin typeface="Times New Roman" pitchFamily="18" charset="0"/>
              </a:rPr>
              <a:pPr/>
              <a:t>49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FED166E-E113-4AC2-8C70-337C3AC762A0}" type="slidenum">
              <a:rPr lang="en-US">
                <a:latin typeface="Times New Roman" pitchFamily="18" charset="0"/>
              </a:rPr>
              <a:pPr/>
              <a:t>51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0C9810C-96C5-494E-90C0-B0CD109C0CE5}" type="slidenum">
              <a:rPr lang="en-US">
                <a:latin typeface="Times New Roman" pitchFamily="18" charset="0"/>
              </a:rPr>
              <a:pPr/>
              <a:t>52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41845723-DD4D-44E8-9F7C-EE7CA7262EAC}" type="slidenum">
              <a:rPr lang="en-US">
                <a:latin typeface="Times New Roman" pitchFamily="18" charset="0"/>
              </a:rPr>
              <a:pPr/>
              <a:t>53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F4E47E5-A9E0-4C7D-A802-C4410C8EFB25}" type="slidenum">
              <a:rPr lang="en-US">
                <a:latin typeface="Times New Roman" pitchFamily="18" charset="0"/>
              </a:rPr>
              <a:pPr/>
              <a:t>54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48AE78DB-D7B9-4758-9F33-42D07EAB8FB2}" type="slidenum">
              <a:rPr lang="en-US">
                <a:latin typeface="Times New Roman" pitchFamily="18" charset="0"/>
              </a:rPr>
              <a:pPr/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9F980DD-27C6-4284-A8DE-7589C7A1653C}" type="slidenum">
              <a:rPr lang="en-US">
                <a:latin typeface="Times New Roman" pitchFamily="18" charset="0"/>
              </a:rPr>
              <a:pPr/>
              <a:t>55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35A7D390-131D-49DA-B9D0-B2146B20A73E}" type="slidenum">
              <a:rPr lang="en-US">
                <a:latin typeface="Times New Roman" pitchFamily="18" charset="0"/>
              </a:rPr>
              <a:pPr/>
              <a:t>56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7885C33-EE21-48A4-84EB-C7D49FA3CCA5}" type="slidenum">
              <a:rPr lang="en-US">
                <a:latin typeface="Times New Roman" pitchFamily="18" charset="0"/>
              </a:rPr>
              <a:pPr/>
              <a:t>57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2298EE5-ACE3-44A3-B0A0-28EED0E9CDE3}" type="slidenum">
              <a:rPr lang="en-US">
                <a:latin typeface="Times New Roman" pitchFamily="18" charset="0"/>
              </a:rPr>
              <a:pPr/>
              <a:t>58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061851F-EDFE-4853-A173-5147A6DCBCED}" type="slidenum">
              <a:rPr lang="en-US">
                <a:latin typeface="Times New Roman" pitchFamily="18" charset="0"/>
              </a:rPr>
              <a:pPr/>
              <a:t>59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FF53225-2E6D-4792-A633-8DF312F2C2C6}" type="slidenum">
              <a:rPr lang="en-US">
                <a:latin typeface="Times New Roman" pitchFamily="18" charset="0"/>
              </a:rPr>
              <a:pPr/>
              <a:t>60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5906DB2-43C7-44CE-B2C5-E583F35D5B32}" type="slidenum">
              <a:rPr lang="en-US">
                <a:latin typeface="Times New Roman" pitchFamily="18" charset="0"/>
              </a:rPr>
              <a:pPr/>
              <a:t>61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4AA15F7-2AEF-4916-B387-92A6AF5DCBBB}" type="slidenum">
              <a:rPr lang="en-US">
                <a:latin typeface="Times New Roman" pitchFamily="18" charset="0"/>
              </a:rPr>
              <a:pPr/>
              <a:t>62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F82B932-CAB3-4E74-A75A-92C542CB7150}" type="slidenum">
              <a:rPr lang="en-US">
                <a:latin typeface="Times New Roman" pitchFamily="18" charset="0"/>
              </a:rPr>
              <a:pPr/>
              <a:t>63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FDBFE5C-8219-461B-B180-18C4F07BCAE5}" type="slidenum">
              <a:rPr lang="en-US">
                <a:latin typeface="Times New Roman" pitchFamily="18" charset="0"/>
              </a:rPr>
              <a:pPr/>
              <a:t>64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AFFDD25-FF8E-46F4-9995-C44A12E06FFC}" type="slidenum">
              <a:rPr lang="en-US">
                <a:latin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499C411-A754-4204-98B6-054A19E7FEA3}" type="slidenum">
              <a:rPr lang="en-US">
                <a:latin typeface="Times New Roman" pitchFamily="18" charset="0"/>
              </a:rPr>
              <a:pPr/>
              <a:t>65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C0E7D7F-F5E4-451C-9B38-E868C1193008}" type="slidenum">
              <a:rPr lang="en-US">
                <a:latin typeface="Times New Roman" pitchFamily="18" charset="0"/>
              </a:rPr>
              <a:pPr/>
              <a:t>66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6201927-C39D-4515-B976-0D36D2AF5602}" type="slidenum">
              <a:rPr lang="en-US">
                <a:latin typeface="Times New Roman" pitchFamily="18" charset="0"/>
              </a:rPr>
              <a:pPr/>
              <a:t>67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65EEF00-0B65-4227-9808-2058B6C5090C}" type="slidenum">
              <a:rPr lang="en-US">
                <a:latin typeface="Times New Roman" pitchFamily="18" charset="0"/>
              </a:rPr>
              <a:pPr/>
              <a:t>68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4CBBEF8-434E-4BC0-88B1-20C1FE8ED5F6}" type="slidenum">
              <a:rPr lang="en-US">
                <a:latin typeface="Times New Roman" pitchFamily="18" charset="0"/>
              </a:rPr>
              <a:pPr/>
              <a:t>69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6AE3FFB-13F2-416B-8B22-6E89DA13F7C0}" type="slidenum">
              <a:rPr lang="en-US">
                <a:latin typeface="Times New Roman" pitchFamily="18" charset="0"/>
              </a:rPr>
              <a:pPr/>
              <a:t>70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75692D2-D5C8-44A1-B9D8-3A0687288945}" type="slidenum">
              <a:rPr lang="en-US">
                <a:latin typeface="Times New Roman" pitchFamily="18" charset="0"/>
              </a:rPr>
              <a:pPr/>
              <a:t>71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471C184-9568-4B9F-BAC1-E4DB846993BF}" type="slidenum">
              <a:rPr lang="en-US">
                <a:latin typeface="Times New Roman" pitchFamily="18" charset="0"/>
              </a:rPr>
              <a:pPr/>
              <a:t>72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7E35838-FA14-4A2B-880E-1999D3098A2A}" type="slidenum">
              <a:rPr lang="en-US">
                <a:latin typeface="Times New Roman" pitchFamily="18" charset="0"/>
              </a:rPr>
              <a:pPr/>
              <a:t>73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FFCF4FB-FBE0-4395-8745-0D3CF3446D62}" type="slidenum">
              <a:rPr lang="en-US">
                <a:latin typeface="Times New Roman" pitchFamily="18" charset="0"/>
              </a:rPr>
              <a:pPr/>
              <a:t>74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598F01B-E81C-42ED-B517-59D963FC4AF0}" type="slidenum">
              <a:rPr lang="en-US">
                <a:latin typeface="Times New Roman" pitchFamily="18" charset="0"/>
              </a:rPr>
              <a:pPr/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41C9B0A4-5D90-44A4-9BFE-BBFBB13E2F44}" type="slidenum">
              <a:rPr lang="en-US">
                <a:latin typeface="Times New Roman" pitchFamily="18" charset="0"/>
              </a:rPr>
              <a:pPr/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8785797-B939-4F29-9C32-6486F20B26BA}" type="slidenum">
              <a:rPr lang="en-US">
                <a:latin typeface="Times New Roman" pitchFamily="18" charset="0"/>
              </a:rPr>
              <a:pPr/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450" y="3948113"/>
            <a:ext cx="12915900" cy="268287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15" tIns="65308" rIns="130615" bIns="6530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33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75" y="8818563"/>
            <a:ext cx="3778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15" tIns="65308" rIns="130615" bIns="6530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336699"/>
                </a:solidFill>
                <a:latin typeface="Helvetica" pitchFamily="-84" charset="0"/>
              </a:rPr>
              <a:t>Operating System Concepts  – 9</a:t>
            </a:r>
            <a:r>
              <a:rPr lang="en-US" sz="1400" b="1" baseline="3000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sz="1400" b="1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5543550"/>
            <a:ext cx="3092450" cy="2125663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37113" y="5341938"/>
            <a:ext cx="3505200" cy="2517775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35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5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007" y="370417"/>
            <a:ext cx="3217068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0417"/>
            <a:ext cx="9422607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5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0419"/>
            <a:ext cx="12344400" cy="7683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09675" y="1644653"/>
            <a:ext cx="6057900" cy="6040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3"/>
            <a:ext cx="6057900" cy="6040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4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3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077" indent="0">
              <a:buNone/>
              <a:defRPr sz="2600"/>
            </a:lvl2pPr>
            <a:lvl3pPr marL="1306155" indent="0">
              <a:buNone/>
              <a:defRPr sz="2300"/>
            </a:lvl3pPr>
            <a:lvl4pPr marL="1959233" indent="0">
              <a:buNone/>
              <a:defRPr sz="2000"/>
            </a:lvl4pPr>
            <a:lvl5pPr marL="2612311" indent="0">
              <a:buNone/>
              <a:defRPr sz="2000"/>
            </a:lvl5pPr>
            <a:lvl6pPr marL="3265388" indent="0">
              <a:buNone/>
              <a:defRPr sz="2000"/>
            </a:lvl6pPr>
            <a:lvl7pPr marL="3918465" indent="0">
              <a:buNone/>
              <a:defRPr sz="2000"/>
            </a:lvl7pPr>
            <a:lvl8pPr marL="4571543" indent="0">
              <a:buNone/>
              <a:defRPr sz="2000"/>
            </a:lvl8pPr>
            <a:lvl9pPr marL="522462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477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675" y="1644653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3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5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0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0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9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4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98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64067"/>
            <a:ext cx="4512470" cy="154940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69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1913469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02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1"/>
            <a:ext cx="8229600" cy="755651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077" indent="0">
              <a:buNone/>
              <a:defRPr sz="4000"/>
            </a:lvl2pPr>
            <a:lvl3pPr marL="1306155" indent="0">
              <a:buNone/>
              <a:defRPr sz="3400"/>
            </a:lvl3pPr>
            <a:lvl4pPr marL="1959233" indent="0">
              <a:buNone/>
              <a:defRPr sz="2900"/>
            </a:lvl4pPr>
            <a:lvl5pPr marL="2612311" indent="0">
              <a:buNone/>
              <a:defRPr sz="2900"/>
            </a:lvl5pPr>
            <a:lvl6pPr marL="3265388" indent="0">
              <a:buNone/>
              <a:defRPr sz="2900"/>
            </a:lvl6pPr>
            <a:lvl7pPr marL="3918465" indent="0">
              <a:buNone/>
              <a:defRPr sz="2900"/>
            </a:lvl7pPr>
            <a:lvl8pPr marL="4571543" indent="0">
              <a:buNone/>
              <a:defRPr sz="2900"/>
            </a:lvl8pPr>
            <a:lvl9pPr marL="5224620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2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61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7938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88"/>
            <a:ext cx="12344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15" tIns="65308" rIns="130615" bIns="6530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675" y="1644650"/>
            <a:ext cx="123444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15" tIns="65308" rIns="130615" bIns="65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pPr algn="ctr" eaLnBrk="1" hangingPunct="1"/>
            <a:endParaRPr lang="en-US" sz="3400">
              <a:latin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1147763"/>
            <a:ext cx="121158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 lIns="130615" tIns="65308" rIns="130615" bIns="65308"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3048000"/>
            <a:ext cx="342900" cy="304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pPr algn="ctr" eaLnBrk="1" hangingPunct="1"/>
            <a:endParaRPr lang="en-US" sz="340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pPr algn="ctr" eaLnBrk="1" hangingPunct="1"/>
            <a:endParaRPr lang="en-US" sz="3400">
              <a:latin typeface="Times New Roman" pitchFamily="18" charset="0"/>
            </a:endParaRPr>
          </a:p>
        </p:txBody>
      </p:sp>
      <p:sp>
        <p:nvSpPr>
          <p:cNvPr id="386057" name="Text Box 9"/>
          <p:cNvSpPr txBox="1">
            <a:spLocks noChangeArrowheads="1"/>
          </p:cNvSpPr>
          <p:nvPr/>
        </p:nvSpPr>
        <p:spPr bwMode="auto">
          <a:xfrm>
            <a:off x="6397625" y="8818563"/>
            <a:ext cx="6445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15" tIns="65308" rIns="130615" bIns="6530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99"/>
                </a:solidFill>
                <a:latin typeface="Helvetica" pitchFamily="-84" charset="0"/>
              </a:rPr>
              <a:t>5.</a:t>
            </a:r>
            <a:fld id="{8BC9384A-5006-484E-944E-65EE534094FE}" type="slidenum">
              <a:rPr lang="en-US" sz="1400" b="1">
                <a:solidFill>
                  <a:srgbClr val="006699"/>
                </a:solidFill>
                <a:latin typeface="Helvetica" pitchFamily="-8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1400" b="1">
              <a:solidFill>
                <a:srgbClr val="006699"/>
              </a:solidFill>
              <a:latin typeface="Helvetica" pitchFamily="-84" charset="0"/>
            </a:endParaRPr>
          </a:p>
        </p:txBody>
      </p:sp>
      <p:sp>
        <p:nvSpPr>
          <p:cNvPr id="386058" name="Text Box 10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15" tIns="65308" rIns="130615" bIns="6530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386059" name="Text Box 11"/>
          <p:cNvSpPr txBox="1">
            <a:spLocks noChangeArrowheads="1"/>
          </p:cNvSpPr>
          <p:nvPr/>
        </p:nvSpPr>
        <p:spPr bwMode="auto">
          <a:xfrm>
            <a:off x="279400" y="8828088"/>
            <a:ext cx="37274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15" tIns="65308" rIns="130615" bIns="6530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006699"/>
                </a:solidFill>
                <a:latin typeface="Helvetica" pitchFamily="-84" charset="0"/>
              </a:rPr>
              <a:t>Operating System Concepts – 9</a:t>
            </a:r>
            <a:r>
              <a:rPr lang="en-US" sz="1400" b="1" baseline="3000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sz="1400" b="1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775" y="7799388"/>
            <a:ext cx="19256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653077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6pPr>
      <a:lvl7pPr marL="1306155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7pPr>
      <a:lvl8pPr marL="1959233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8pPr>
      <a:lvl9pPr marL="261231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9pPr>
    </p:titleStyle>
    <p:bodyStyle>
      <a:lvl1pPr marL="487363" indent="-487363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1058863" indent="-40640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549400" indent="-32385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2038350" indent="-32385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2528888" indent="-32385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3183752" indent="-32653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3836830" indent="-32653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4489908" indent="-32653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5142986" indent="-32653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dirty="0" smtClean="0"/>
              <a:t>Chapter 5:  Process Synchronization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3038" y="369888"/>
            <a:ext cx="11587162" cy="768350"/>
          </a:xfrm>
        </p:spPr>
        <p:txBody>
          <a:bodyPr/>
          <a:lstStyle/>
          <a:p>
            <a:pPr eaLnBrk="1" hangingPunct="1"/>
            <a:r>
              <a:rPr lang="en-US" smtClean="0"/>
              <a:t>Solution to Critical-Section Problem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5572" y="1182688"/>
            <a:ext cx="11828244" cy="699961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Mutual </a:t>
            </a:r>
            <a:r>
              <a:rPr lang="en-US" sz="3600" b="1" dirty="0" smtClean="0">
                <a:solidFill>
                  <a:srgbClr val="000000"/>
                </a:solidFill>
              </a:rPr>
              <a:t>Exclusion </a:t>
            </a:r>
            <a:endParaRPr lang="en-US" sz="3600" dirty="0"/>
          </a:p>
          <a:p>
            <a:pPr lvl="1"/>
            <a:r>
              <a:rPr lang="en-US" sz="2400" dirty="0" smtClean="0"/>
              <a:t>If </a:t>
            </a:r>
            <a:r>
              <a:rPr lang="en-US" sz="2400" dirty="0" smtClean="0"/>
              <a:t>process </a:t>
            </a:r>
            <a:r>
              <a:rPr lang="en-US" sz="2400" b="1" i="1" dirty="0" smtClean="0"/>
              <a:t>P</a:t>
            </a:r>
            <a:r>
              <a:rPr lang="en-US" sz="2400" b="1" i="1" baseline="-25000" dirty="0" smtClean="0"/>
              <a:t>i</a:t>
            </a:r>
            <a:r>
              <a:rPr lang="en-US" sz="2400" b="1" dirty="0" smtClean="0"/>
              <a:t> </a:t>
            </a:r>
            <a:r>
              <a:rPr lang="en-US" sz="2400" dirty="0" smtClean="0"/>
              <a:t>is executing in its </a:t>
            </a:r>
            <a:r>
              <a:rPr lang="en-US" sz="2400" dirty="0" smtClean="0"/>
              <a:t>CS, </a:t>
            </a:r>
            <a:r>
              <a:rPr lang="en-US" sz="2400" dirty="0" smtClean="0"/>
              <a:t>then no other processes </a:t>
            </a:r>
            <a:r>
              <a:rPr lang="en-US" sz="2400" dirty="0" smtClean="0"/>
              <a:t>are allowed</a:t>
            </a:r>
            <a:endParaRPr lang="en-US" dirty="0" smtClean="0"/>
          </a:p>
          <a:p>
            <a:r>
              <a:rPr lang="en-US" sz="3600" b="1" dirty="0" smtClean="0">
                <a:solidFill>
                  <a:srgbClr val="000000"/>
                </a:solidFill>
              </a:rPr>
              <a:t>Progress</a:t>
            </a:r>
          </a:p>
          <a:p>
            <a:pPr lvl="1"/>
            <a:r>
              <a:rPr lang="en-US" sz="2400" dirty="0"/>
              <a:t>If no one executes in it CS, waiting process can get </a:t>
            </a:r>
            <a:r>
              <a:rPr lang="en-US" sz="2400" dirty="0" smtClean="0"/>
              <a:t>in</a:t>
            </a:r>
            <a:endParaRPr lang="en-US" dirty="0"/>
          </a:p>
          <a:p>
            <a:r>
              <a:rPr lang="en-US" sz="3600" b="1" dirty="0">
                <a:solidFill>
                  <a:srgbClr val="000000"/>
                </a:solidFill>
              </a:rPr>
              <a:t>Bounded Waiting </a:t>
            </a:r>
            <a:endParaRPr lang="en-US" dirty="0"/>
          </a:p>
          <a:p>
            <a:pPr lvl="1"/>
            <a:r>
              <a:rPr lang="en-US" sz="2400" dirty="0" smtClean="0"/>
              <a:t>Guarantee limited waiting time to enter CS</a:t>
            </a:r>
            <a:endParaRPr lang="en-US" dirty="0" smtClean="0"/>
          </a:p>
          <a:p>
            <a:pPr>
              <a:buSzPct val="125000"/>
            </a:pPr>
            <a:r>
              <a:rPr lang="en-US" sz="3600" dirty="0" smtClean="0"/>
              <a:t>Two </a:t>
            </a:r>
            <a:r>
              <a:rPr lang="en-US" sz="3600" dirty="0" smtClean="0"/>
              <a:t>approaches depending on kernel mode  </a:t>
            </a:r>
          </a:p>
          <a:p>
            <a:pPr lvl="1">
              <a:buSzPct val="125000"/>
            </a:pPr>
            <a:r>
              <a:rPr lang="en-US" sz="2400" b="1" dirty="0" smtClean="0">
                <a:solidFill>
                  <a:srgbClr val="3366FF"/>
                </a:solidFill>
              </a:rPr>
              <a:t>Preemptive</a:t>
            </a:r>
            <a:r>
              <a:rPr lang="en-US" sz="2400" dirty="0" smtClean="0"/>
              <a:t> </a:t>
            </a:r>
            <a:endParaRPr lang="en-US" sz="2400" dirty="0"/>
          </a:p>
          <a:p>
            <a:pPr lvl="2">
              <a:buSzPct val="125000"/>
            </a:pPr>
            <a:r>
              <a:rPr lang="en-US" dirty="0" smtClean="0"/>
              <a:t> </a:t>
            </a:r>
            <a:r>
              <a:rPr lang="en-US" dirty="0" smtClean="0"/>
              <a:t>allows preemption of </a:t>
            </a:r>
            <a:r>
              <a:rPr lang="en-US" dirty="0" smtClean="0"/>
              <a:t>process</a:t>
            </a:r>
            <a:endParaRPr lang="en-US" dirty="0" smtClean="0"/>
          </a:p>
          <a:p>
            <a:pPr lvl="1">
              <a:buSzPct val="125000"/>
            </a:pPr>
            <a:r>
              <a:rPr lang="en-US" sz="2400" b="1" dirty="0">
                <a:solidFill>
                  <a:srgbClr val="3366FF"/>
                </a:solidFill>
              </a:rPr>
              <a:t>Non-preemptive </a:t>
            </a:r>
            <a:endParaRPr lang="en-US" sz="2400" b="1" dirty="0">
              <a:solidFill>
                <a:srgbClr val="3366FF"/>
              </a:solidFill>
            </a:endParaRPr>
          </a:p>
          <a:p>
            <a:pPr marL="1630362" lvl="2" indent="-487363">
              <a:buSzPct val="125000"/>
            </a:pPr>
            <a:r>
              <a:rPr lang="en-US" dirty="0" smtClean="0"/>
              <a:t>Not allow preemption of a running process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600" y="369888"/>
            <a:ext cx="11531600" cy="768350"/>
          </a:xfrm>
        </p:spPr>
        <p:txBody>
          <a:bodyPr/>
          <a:lstStyle/>
          <a:p>
            <a:pPr eaLnBrk="1" hangingPunct="1"/>
            <a:r>
              <a:rPr lang="en-US" smtClean="0"/>
              <a:t>Peterson</a:t>
            </a:r>
            <a:r>
              <a:rPr lang="ja-JP" altLang="en-US" smtClean="0"/>
              <a:t>’</a:t>
            </a:r>
            <a:r>
              <a:rPr lang="en-US" altLang="ja-JP" smtClean="0"/>
              <a:t>s Solution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724" y="1277008"/>
            <a:ext cx="11114088" cy="609178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1060450" algn="l"/>
                <a:tab pos="1462088" algn="l"/>
                <a:tab pos="1798638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3200" dirty="0" smtClean="0"/>
              <a:t>Two process </a:t>
            </a:r>
            <a:r>
              <a:rPr lang="en-US" sz="3200" dirty="0" smtClean="0"/>
              <a:t>solution</a:t>
            </a:r>
          </a:p>
          <a:p>
            <a:pPr lvl="1"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Share two variables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turn;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Boolean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flag[2]</a:t>
            </a:r>
          </a:p>
          <a:p>
            <a:pPr lvl="1"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“turn” indicates whose turn to enter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CS</a:t>
            </a:r>
          </a:p>
          <a:p>
            <a:pPr lvl="1"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“flag[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]=true” indicates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400" b="1" baseline="-25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is ready to enter CS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3200" dirty="0" smtClean="0"/>
              <a:t>Assumption</a:t>
            </a:r>
          </a:p>
          <a:p>
            <a:pPr lvl="1"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load </a:t>
            </a:r>
            <a:r>
              <a:rPr lang="en-US" sz="2400" dirty="0" smtClean="0"/>
              <a:t>and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store</a:t>
            </a:r>
            <a:r>
              <a:rPr lang="en-US" sz="2400" dirty="0" smtClean="0"/>
              <a:t> instructions are </a:t>
            </a:r>
            <a:r>
              <a:rPr lang="en-US" sz="2400" dirty="0" smtClean="0"/>
              <a:t>atomic</a:t>
            </a:r>
          </a:p>
          <a:p>
            <a:pPr lvl="1"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2400" dirty="0" smtClean="0"/>
              <a:t>cannot </a:t>
            </a:r>
            <a:r>
              <a:rPr lang="en-US" sz="2400" dirty="0" smtClean="0"/>
              <a:t>be </a:t>
            </a:r>
            <a:r>
              <a:rPr lang="en-US" sz="2400" dirty="0" smtClean="0"/>
              <a:t>interrupted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166938" y="2133600"/>
            <a:ext cx="4225925" cy="11541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35" tIns="45718" rIns="91435" bIns="45718"/>
          <a:lstStyle/>
          <a:p>
            <a:endParaRPr lang="en-US">
              <a:solidFill>
                <a:schemeClr val="tx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76463" y="3613150"/>
            <a:ext cx="2551112" cy="377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35" tIns="45718" rIns="91435" bIns="45718"/>
          <a:lstStyle/>
          <a:p>
            <a:endParaRPr lang="en-US">
              <a:solidFill>
                <a:schemeClr val="tx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900" y="1747838"/>
            <a:ext cx="11579225" cy="5884862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do { </a:t>
            </a:r>
          </a:p>
          <a:p>
            <a:pPr>
              <a:buFont typeface="Monotype Sorts" pitchFamily="-84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flag[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= true; </a:t>
            </a:r>
          </a:p>
          <a:p>
            <a:pPr>
              <a:buFont typeface="Monotype Sorts" pitchFamily="-84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turn = j; </a:t>
            </a:r>
          </a:p>
          <a:p>
            <a:pPr>
              <a:buFont typeface="Monotype Sorts" pitchFamily="-84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while (flag[j] &amp;&amp; turn == j); </a:t>
            </a:r>
          </a:p>
          <a:p>
            <a:pPr>
              <a:buFont typeface="Monotype Sorts" pitchFamily="-84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critical section </a:t>
            </a:r>
          </a:p>
          <a:p>
            <a:pPr>
              <a:buFont typeface="Monotype Sorts" pitchFamily="-84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flag[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= false; </a:t>
            </a:r>
          </a:p>
          <a:p>
            <a:pPr>
              <a:buFont typeface="Monotype Sorts" pitchFamily="-84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remainder section </a:t>
            </a:r>
          </a:p>
          <a:p>
            <a:pPr>
              <a:buFont typeface="Monotype Sorts" pitchFamily="-84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} while (true); </a:t>
            </a:r>
            <a:endParaRPr lang="en-US" sz="2300" dirty="0" smtClean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Provable that </a:t>
            </a:r>
          </a:p>
          <a:p>
            <a:pPr>
              <a:buFont typeface="Monotype Sorts" pitchFamily="-84" charset="2"/>
              <a:buAutoNum type="arabicPeriod"/>
            </a:pPr>
            <a:r>
              <a:rPr lang="en-US" sz="2300" dirty="0" smtClean="0">
                <a:solidFill>
                  <a:srgbClr val="000000"/>
                </a:solidFill>
              </a:rPr>
              <a:t>Mutual exclusion is preserved</a:t>
            </a:r>
          </a:p>
          <a:p>
            <a:pPr>
              <a:buFont typeface="Monotype Sorts" pitchFamily="-84" charset="2"/>
              <a:buAutoNum type="arabicPeriod"/>
            </a:pPr>
            <a:r>
              <a:rPr lang="en-US" sz="2300" dirty="0" smtClean="0">
                <a:solidFill>
                  <a:srgbClr val="000000"/>
                </a:solidFill>
              </a:rPr>
              <a:t>Progress requirement is satisfied</a:t>
            </a:r>
          </a:p>
          <a:p>
            <a:pPr>
              <a:buFont typeface="Monotype Sorts" pitchFamily="-84" charset="2"/>
              <a:buAutoNum type="arabicPeriod"/>
            </a:pPr>
            <a:r>
              <a:rPr lang="en-US" sz="2300" dirty="0" smtClean="0">
                <a:solidFill>
                  <a:srgbClr val="000000"/>
                </a:solidFill>
              </a:rPr>
              <a:t>Bounded-waiting requirement is met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888"/>
            <a:ext cx="12438063" cy="768350"/>
          </a:xfrm>
        </p:spPr>
        <p:txBody>
          <a:bodyPr/>
          <a:lstStyle/>
          <a:p>
            <a:pPr eaLnBrk="1" hangingPunct="1"/>
            <a:r>
              <a:rPr lang="en-US" smtClean="0"/>
              <a:t>Algorithm for Process </a:t>
            </a:r>
            <a:r>
              <a:rPr lang="en-US" smtClean="0">
                <a:solidFill>
                  <a:srgbClr val="0000FF"/>
                </a:solidFill>
              </a:rPr>
              <a:t>P</a:t>
            </a:r>
            <a:r>
              <a:rPr lang="en-US" baseline="-25000" smtClean="0">
                <a:solidFill>
                  <a:srgbClr val="0000FF"/>
                </a:solidFill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0" y="369888"/>
            <a:ext cx="11379200" cy="768350"/>
          </a:xfrm>
        </p:spPr>
        <p:txBody>
          <a:bodyPr/>
          <a:lstStyle/>
          <a:p>
            <a:pPr eaLnBrk="1" hangingPunct="1"/>
            <a:r>
              <a:rPr lang="en-US" smtClean="0"/>
              <a:t>Synchronization Hardware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34763" cy="58975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3600" dirty="0" smtClean="0"/>
              <a:t>Protecting </a:t>
            </a:r>
            <a:r>
              <a:rPr lang="en-US" sz="3600" dirty="0" smtClean="0"/>
              <a:t>critical regions via </a:t>
            </a:r>
            <a:r>
              <a:rPr lang="en-US" sz="3600" dirty="0" smtClean="0"/>
              <a:t>locks</a:t>
            </a:r>
            <a:endParaRPr lang="en-US" dirty="0" smtClean="0"/>
          </a:p>
          <a:p>
            <a:pPr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3600" dirty="0"/>
              <a:t>Uniprocessors – could disable interrupts</a:t>
            </a:r>
          </a:p>
          <a:p>
            <a:pPr lvl="1"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2400" dirty="0" smtClean="0"/>
              <a:t>Currently running code would execute without preemption</a:t>
            </a:r>
          </a:p>
          <a:p>
            <a:pPr lvl="1"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2400" dirty="0" smtClean="0"/>
              <a:t>Generally too inefficient on multiprocessor systems</a:t>
            </a:r>
          </a:p>
          <a:p>
            <a:pPr lvl="2"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dirty="0" smtClean="0"/>
              <a:t>Operating systems using this not broadly </a:t>
            </a:r>
            <a:r>
              <a:rPr lang="en-US" dirty="0" smtClean="0"/>
              <a:t>scalable</a:t>
            </a:r>
            <a:endParaRPr lang="en-US" dirty="0" smtClean="0"/>
          </a:p>
          <a:p>
            <a:pPr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3200" dirty="0"/>
              <a:t>S</a:t>
            </a:r>
            <a:r>
              <a:rPr lang="en-US" sz="3200" dirty="0" smtClean="0"/>
              <a:t>pecial </a:t>
            </a:r>
            <a:r>
              <a:rPr lang="en-US" sz="3200" dirty="0" smtClean="0"/>
              <a:t>atomic hardware instructions</a:t>
            </a:r>
          </a:p>
          <a:p>
            <a:pPr lvl="2"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b="1" dirty="0" smtClean="0">
                <a:solidFill>
                  <a:srgbClr val="3366FF"/>
                </a:solidFill>
              </a:rPr>
              <a:t>Atomic</a:t>
            </a:r>
            <a:r>
              <a:rPr lang="en-US" dirty="0" smtClean="0"/>
              <a:t> = non-interruptible</a:t>
            </a:r>
          </a:p>
          <a:p>
            <a:pPr lvl="1"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2400" dirty="0"/>
              <a:t>Either test memory word and set value</a:t>
            </a:r>
          </a:p>
          <a:p>
            <a:pPr lvl="1"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2400" dirty="0"/>
              <a:t>Or swap contents of two memory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368746" y="3183482"/>
            <a:ext cx="3032125" cy="4159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35" tIns="45718" rIns="91435" bIns="45718"/>
          <a:lstStyle/>
          <a:p>
            <a:endParaRPr lang="en-US">
              <a:solidFill>
                <a:schemeClr val="tx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375589" y="2345999"/>
            <a:ext cx="3032125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35" tIns="45718" rIns="91435" bIns="45718"/>
          <a:lstStyle/>
          <a:p>
            <a:endParaRPr lang="en-US">
              <a:solidFill>
                <a:schemeClr val="tx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2569779" y="1499859"/>
            <a:ext cx="6889531" cy="6040437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do {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acquire lock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critical section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release lock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remainder section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} while (TRUE); </a:t>
            </a:r>
          </a:p>
        </p:txBody>
      </p:sp>
      <p:sp>
        <p:nvSpPr>
          <p:cNvPr id="16389" name="Title 1"/>
          <p:cNvSpPr>
            <a:spLocks noGrp="1"/>
          </p:cNvSpPr>
          <p:nvPr>
            <p:ph type="title"/>
          </p:nvPr>
        </p:nvSpPr>
        <p:spPr>
          <a:xfrm>
            <a:off x="1291870" y="221868"/>
            <a:ext cx="12231688" cy="768350"/>
          </a:xfrm>
        </p:spPr>
        <p:txBody>
          <a:bodyPr/>
          <a:lstStyle/>
          <a:p>
            <a:r>
              <a:rPr lang="en-US" sz="3600" dirty="0" smtClean="0"/>
              <a:t>Solution </a:t>
            </a:r>
            <a:r>
              <a:rPr lang="en-US" sz="3600" dirty="0" smtClean="0"/>
              <a:t>to CS </a:t>
            </a:r>
            <a:r>
              <a:rPr lang="en-US" sz="3600" dirty="0" smtClean="0"/>
              <a:t>Problem Using Locks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1988" y="369888"/>
            <a:ext cx="11098212" cy="768350"/>
          </a:xfrm>
        </p:spPr>
        <p:txBody>
          <a:bodyPr/>
          <a:lstStyle/>
          <a:p>
            <a:pPr eaLnBrk="1" hangingPunct="1"/>
            <a:r>
              <a:rPr lang="en-US" smtClean="0"/>
              <a:t>test_and_set Instruction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114088" cy="5897563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3600" dirty="0" smtClean="0"/>
              <a:t>Definition:</a:t>
            </a:r>
          </a:p>
          <a:p>
            <a:pPr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test_and_set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*target)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{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rv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*target;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*target = TRUE;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return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rv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}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4763" y="369888"/>
            <a:ext cx="11755437" cy="768350"/>
          </a:xfrm>
        </p:spPr>
        <p:txBody>
          <a:bodyPr/>
          <a:lstStyle/>
          <a:p>
            <a:pPr eaLnBrk="1" hangingPunct="1"/>
            <a:r>
              <a:rPr lang="en-US" smtClean="0"/>
              <a:t>Solution using test_and_set()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2956" y="1489678"/>
            <a:ext cx="10298113" cy="670877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3200" dirty="0" smtClean="0"/>
              <a:t>Shared </a:t>
            </a:r>
            <a:r>
              <a:rPr lang="en-US" sz="3200" dirty="0" err="1" smtClean="0"/>
              <a:t>boolean</a:t>
            </a:r>
            <a:r>
              <a:rPr lang="en-US" sz="3200" dirty="0" smtClean="0"/>
              <a:t> variable lock, initialized to FALSE</a:t>
            </a:r>
          </a:p>
          <a:p>
            <a:pPr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3200" dirty="0" smtClean="0"/>
              <a:t>Solution: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do {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while 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test_and_set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(&amp;lock)) </a:t>
            </a:r>
          </a:p>
          <a:p>
            <a:pPr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; /* do nothing */ </a:t>
            </a:r>
          </a:p>
          <a:p>
            <a:pPr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/* critical section */ </a:t>
            </a:r>
          </a:p>
          <a:p>
            <a:pPr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lock = false; </a:t>
            </a:r>
          </a:p>
          <a:p>
            <a:pPr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/* remainder section */ </a:t>
            </a:r>
          </a:p>
          <a:p>
            <a:pPr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 while (true); 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dirty="0" smtClean="0"/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438" y="369888"/>
            <a:ext cx="11434762" cy="768350"/>
          </a:xfrm>
        </p:spPr>
        <p:txBody>
          <a:bodyPr/>
          <a:lstStyle/>
          <a:p>
            <a:pPr eaLnBrk="1" hangingPunct="1"/>
            <a:r>
              <a:rPr lang="en-US" smtClean="0"/>
              <a:t>compare_and_swap Instruction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57351"/>
            <a:ext cx="11114088" cy="4412374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3200" dirty="0" smtClean="0"/>
              <a:t>Definition:</a:t>
            </a:r>
          </a:p>
          <a:p>
            <a:pPr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endParaRPr lang="en-US" dirty="0" smtClean="0"/>
          </a:p>
          <a:p>
            <a:pPr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compare and swap(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*value,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expected,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new value) { </a:t>
            </a:r>
          </a:p>
          <a:p>
            <a:pPr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temp = *value; </a:t>
            </a:r>
          </a:p>
          <a:p>
            <a:pPr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if (*value == expected) </a:t>
            </a:r>
          </a:p>
          <a:p>
            <a:pPr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*value = new value; </a:t>
            </a:r>
          </a:p>
          <a:p>
            <a:pPr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return temp; </a:t>
            </a:r>
          </a:p>
          <a:p>
            <a:pPr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575" y="369888"/>
            <a:ext cx="11350625" cy="768350"/>
          </a:xfrm>
        </p:spPr>
        <p:txBody>
          <a:bodyPr/>
          <a:lstStyle/>
          <a:p>
            <a:pPr eaLnBrk="1" hangingPunct="1"/>
            <a:r>
              <a:rPr lang="en-US" smtClean="0"/>
              <a:t>Solution using compare_and_swap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614488"/>
            <a:ext cx="11460163" cy="670877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3200" dirty="0" smtClean="0"/>
              <a:t>Shared Boolean variable lock initialized to </a:t>
            </a:r>
            <a:r>
              <a:rPr lang="en-US" sz="3200" dirty="0" smtClean="0"/>
              <a:t>FALSE</a:t>
            </a:r>
          </a:p>
          <a:p>
            <a:pPr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3200" dirty="0" smtClean="0"/>
              <a:t>Each </a:t>
            </a:r>
            <a:r>
              <a:rPr lang="en-US" sz="3200" dirty="0" smtClean="0"/>
              <a:t>process has a local Boolean variable key</a:t>
            </a:r>
          </a:p>
          <a:p>
            <a:pPr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r>
              <a:rPr lang="en-US" sz="3200" dirty="0" smtClean="0"/>
              <a:t>Solution:</a:t>
            </a:r>
          </a:p>
          <a:p>
            <a:pPr>
              <a:lnSpc>
                <a:spcPct val="90000"/>
              </a:lnSpc>
              <a:tabLst>
                <a:tab pos="1060450" algn="l"/>
                <a:tab pos="1462088" algn="l"/>
                <a:tab pos="1798638" algn="l"/>
              </a:tabLst>
            </a:pPr>
            <a:endParaRPr lang="en-US" dirty="0" smtClean="0"/>
          </a:p>
          <a:p>
            <a:pPr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do {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while (compare and swap(&amp;lock, 0, 1) != 0) </a:t>
            </a:r>
          </a:p>
          <a:p>
            <a:pPr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; /* do nothing */ </a:t>
            </a:r>
          </a:p>
          <a:p>
            <a:pPr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/* critical section */ </a:t>
            </a:r>
          </a:p>
          <a:p>
            <a:pPr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lock = 0; </a:t>
            </a:r>
          </a:p>
          <a:p>
            <a:pPr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/* remainder section */ </a:t>
            </a:r>
          </a:p>
          <a:p>
            <a:pPr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 while (true); 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060450" algn="l"/>
                <a:tab pos="1462088" algn="l"/>
                <a:tab pos="1798638" algn="l"/>
              </a:tabLst>
            </a:pPr>
            <a:r>
              <a:rPr lang="en-US" dirty="0" smtClean="0"/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457325" y="398463"/>
            <a:ext cx="11896725" cy="768350"/>
          </a:xfrm>
        </p:spPr>
        <p:txBody>
          <a:bodyPr/>
          <a:lstStyle/>
          <a:p>
            <a:r>
              <a:rPr lang="en-US" sz="3200" smtClean="0"/>
              <a:t>Bounded-waiting Mutual Exclusion with test_and_set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do {</a:t>
            </a:r>
            <a:br>
              <a:rPr lang="en-US" sz="2000" b="1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waiting[i] = true;</a:t>
            </a:r>
            <a:br>
              <a:rPr lang="en-US" sz="2000" b="1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key = true;</a:t>
            </a:r>
            <a:br>
              <a:rPr lang="en-US" sz="2000" b="1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while (waiting[i] &amp;&amp; key)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   key = test_and_set(&amp;lock);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waiting[i] = false;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/* critical section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j = (i + 1) % n;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while ((j != i) &amp;&amp; !waiting[j])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   j = (j + 1) % n;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if (j == i)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   lock = false;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else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   waiting[j] = false;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/* remainder section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} while (true);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0025" y="369888"/>
            <a:ext cx="11560175" cy="768350"/>
          </a:xfrm>
        </p:spPr>
        <p:txBody>
          <a:bodyPr/>
          <a:lstStyle/>
          <a:p>
            <a:pPr eaLnBrk="1" hangingPunct="1"/>
            <a:r>
              <a:rPr lang="en-US" smtClean="0"/>
              <a:t>Chapter 5: Process Synchronization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8503" y="1310673"/>
            <a:ext cx="9061450" cy="5875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/>
              <a:t>Background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The Critical-Section Problem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Peterson</a:t>
            </a:r>
            <a:r>
              <a:rPr lang="ja-JP" altLang="en-US" sz="3200" dirty="0" smtClean="0"/>
              <a:t>’</a:t>
            </a:r>
            <a:r>
              <a:rPr lang="en-US" altLang="ja-JP" sz="3200" dirty="0" smtClean="0"/>
              <a:t>s Solution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Synchronization Hardware</a:t>
            </a:r>
          </a:p>
          <a:p>
            <a:pPr>
              <a:lnSpc>
                <a:spcPct val="80000"/>
              </a:lnSpc>
            </a:pPr>
            <a:r>
              <a:rPr lang="en-US" sz="3200" dirty="0" err="1" smtClean="0"/>
              <a:t>Mutex</a:t>
            </a:r>
            <a:r>
              <a:rPr lang="en-US" sz="3200" dirty="0" smtClean="0"/>
              <a:t> Locks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Semaphores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Classic Problems of Synchronization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Monitors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Synchronization Examples 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Alternative Approaches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429000" y="6821488"/>
            <a:ext cx="611822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>
            <a:spAutoFit/>
          </a:bodyPr>
          <a:lstStyle/>
          <a:p>
            <a:endParaRPr kumimoji="1" lang="en-US">
              <a:latin typeface="Helvetica" pitchFamily="-84" charset="0"/>
            </a:endParaRPr>
          </a:p>
          <a:p>
            <a:endParaRPr kumimoji="1" lang="en-US">
              <a:latin typeface="Helvetica" pitchFamily="-84" charset="0"/>
            </a:endParaRPr>
          </a:p>
          <a:p>
            <a:endParaRPr kumimoji="1" lang="en-US">
              <a:latin typeface="Helvetica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Mutex Locks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2956" y="1970691"/>
            <a:ext cx="11882438" cy="41463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Software solution</a:t>
            </a:r>
            <a:endParaRPr lang="en-US" sz="3600" dirty="0" smtClean="0"/>
          </a:p>
          <a:p>
            <a:pPr lvl="1">
              <a:lnSpc>
                <a:spcPct val="90000"/>
              </a:lnSpc>
            </a:pPr>
            <a:r>
              <a:rPr lang="en-US" sz="2300" b="1" dirty="0" smtClean="0"/>
              <a:t>acquire</a:t>
            </a:r>
            <a:r>
              <a:rPr lang="en-US" sz="2300" b="1" dirty="0"/>
              <a:t>() </a:t>
            </a:r>
            <a:r>
              <a:rPr lang="en-US" sz="2300" dirty="0" smtClean="0"/>
              <a:t>and </a:t>
            </a:r>
            <a:r>
              <a:rPr lang="en-US" sz="2300" b="1" dirty="0"/>
              <a:t>release() </a:t>
            </a:r>
            <a:r>
              <a:rPr lang="en-US" sz="2300" dirty="0" smtClean="0"/>
              <a:t>must be atomic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/>
              <a:t>Implemented via hardware atomic instructions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/>
              <a:t>Boolean variable indicates if lock is available or not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/>
              <a:t>First </a:t>
            </a:r>
            <a:r>
              <a:rPr lang="en-US" sz="2300" b="1" dirty="0" smtClean="0"/>
              <a:t>acquire() </a:t>
            </a:r>
            <a:r>
              <a:rPr lang="en-US" sz="2300" dirty="0" smtClean="0"/>
              <a:t>a lock, then </a:t>
            </a:r>
            <a:r>
              <a:rPr lang="en-US" sz="2300" b="1" dirty="0"/>
              <a:t>release() </a:t>
            </a:r>
            <a:r>
              <a:rPr lang="en-US" sz="2300" dirty="0" smtClean="0"/>
              <a:t>it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/>
              <a:t>This solution requires </a:t>
            </a:r>
            <a:r>
              <a:rPr lang="en-US" sz="2300" b="1" dirty="0">
                <a:solidFill>
                  <a:srgbClr val="3366FF"/>
                </a:solidFill>
              </a:rPr>
              <a:t>busy waiting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/>
              <a:t>The lock is therefore called a </a:t>
            </a:r>
            <a:r>
              <a:rPr lang="en-US" sz="2300" b="1" dirty="0">
                <a:solidFill>
                  <a:srgbClr val="3366FF"/>
                </a:solidFill>
              </a:rPr>
              <a:t>spinlock</a:t>
            </a:r>
          </a:p>
          <a:p>
            <a:pPr lvl="1">
              <a:lnSpc>
                <a:spcPct val="90000"/>
              </a:lnSpc>
            </a:pPr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616075" y="6540500"/>
            <a:ext cx="3032125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35" tIns="45718" rIns="91435" bIns="45718"/>
          <a:lstStyle/>
          <a:p>
            <a:endParaRPr lang="en-US">
              <a:solidFill>
                <a:schemeClr val="tx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60513" y="5680075"/>
            <a:ext cx="3032125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35" tIns="45718" rIns="91435" bIns="45718"/>
          <a:lstStyle/>
          <a:p>
            <a:endParaRPr lang="en-US">
              <a:solidFill>
                <a:schemeClr val="tx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acquire() and release()</a:t>
            </a:r>
          </a:p>
        </p:txBody>
      </p:sp>
      <p:sp>
        <p:nvSpPr>
          <p:cNvPr id="2355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acquire() {</a:t>
            </a:r>
            <a:br>
              <a:rPr lang="en-US" sz="2000" b="1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while (!available)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   ; /* busy wait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available = false;;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release() 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available = true;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 marL="0" indent="0">
              <a:buFont typeface="Monotype Sorts" pitchFamily="-84" charset="2"/>
              <a:buNone/>
            </a:pPr>
            <a:endParaRPr lang="en-US" sz="2000" b="1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do 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i="1" smtClean="0">
                <a:latin typeface="Courier New" pitchFamily="49" charset="0"/>
                <a:cs typeface="Courier New" pitchFamily="49" charset="0"/>
              </a:rPr>
              <a:t>   acquire lock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   critical section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i="1" smtClean="0">
                <a:latin typeface="Courier New" pitchFamily="49" charset="0"/>
                <a:cs typeface="Courier New" pitchFamily="49" charset="0"/>
              </a:rPr>
              <a:t>   release lock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   remainder section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} while (true); </a:t>
            </a:r>
          </a:p>
          <a:p>
            <a:pPr marL="0" indent="0">
              <a:buFont typeface="Monotype Sorts" pitchFamily="-84" charset="2"/>
              <a:buNone/>
            </a:pPr>
            <a:endParaRPr lang="en-US" sz="2000" b="1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Monotype Sorts" pitchFamily="-84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Semaphore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257301"/>
            <a:ext cx="11882438" cy="7486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Another way but does </a:t>
            </a:r>
            <a:r>
              <a:rPr lang="en-US" sz="3600" dirty="0" smtClean="0"/>
              <a:t>not require busy waiting </a:t>
            </a:r>
            <a:endParaRPr lang="en-US" sz="3600" i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dirty="0" smtClean="0"/>
              <a:t>Semaphore </a:t>
            </a:r>
            <a:r>
              <a:rPr lang="en-US" sz="3600" b="1" i="1" dirty="0" smtClean="0"/>
              <a:t>S</a:t>
            </a:r>
            <a:r>
              <a:rPr lang="en-US" sz="3600" dirty="0" smtClean="0"/>
              <a:t> – integer variable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Two </a:t>
            </a:r>
            <a:r>
              <a:rPr lang="en-US" sz="3600" dirty="0" smtClean="0"/>
              <a:t>standard atomic </a:t>
            </a:r>
            <a:r>
              <a:rPr lang="en-US" sz="3600" dirty="0"/>
              <a:t>operations modify </a:t>
            </a:r>
            <a:r>
              <a:rPr lang="en-US" sz="3600" b="1" i="1" dirty="0"/>
              <a:t>S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wait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400" dirty="0" smtClean="0">
                <a:solidFill>
                  <a:srgbClr val="000000"/>
                </a:solidFill>
              </a:rPr>
              <a:t> and 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signal()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Originally called 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P()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V()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sz="2300" b="1" dirty="0" smtClean="0">
              <a:latin typeface="Courier New" pitchFamily="49" charset="0"/>
              <a:cs typeface="Courier New" pitchFamily="49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wait 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(S) {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  while (S &lt;= 0)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     ; // busy wait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  S--;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}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sz="2300" b="1" dirty="0" smtClean="0">
              <a:latin typeface="Courier New" pitchFamily="49" charset="0"/>
              <a:cs typeface="Courier New" pitchFamily="49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signal (S) {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  S++;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577850"/>
            <a:ext cx="128016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How to use Semaphore</a:t>
            </a:r>
            <a:endParaRPr lang="en-US" sz="40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132" y="1249197"/>
            <a:ext cx="12344400" cy="7421837"/>
          </a:xfrm>
        </p:spPr>
        <p:txBody>
          <a:bodyPr/>
          <a:lstStyle/>
          <a:p>
            <a:pPr>
              <a:tabLst>
                <a:tab pos="2862263" algn="ctr"/>
                <a:tab pos="6451600" algn="ctr"/>
              </a:tabLst>
            </a:pPr>
            <a:r>
              <a:rPr lang="en-US" sz="3600" b="1" dirty="0" smtClean="0">
                <a:solidFill>
                  <a:srgbClr val="3366FF"/>
                </a:solidFill>
              </a:rPr>
              <a:t>Types</a:t>
            </a:r>
          </a:p>
          <a:p>
            <a:pPr lvl="1">
              <a:tabLst>
                <a:tab pos="2862263" algn="ctr"/>
                <a:tab pos="6451600" algn="ctr"/>
              </a:tabLst>
            </a:pPr>
            <a:r>
              <a:rPr lang="en-US" sz="2400" b="1" dirty="0" smtClean="0">
                <a:solidFill>
                  <a:srgbClr val="3366FF"/>
                </a:solidFill>
              </a:rPr>
              <a:t>Counting </a:t>
            </a:r>
            <a:r>
              <a:rPr lang="en-US" sz="2400" b="1" dirty="0" smtClean="0">
                <a:solidFill>
                  <a:srgbClr val="3366FF"/>
                </a:solidFill>
              </a:rPr>
              <a:t>semaphore </a:t>
            </a:r>
            <a:endParaRPr lang="en-US" sz="2300" dirty="0"/>
          </a:p>
          <a:p>
            <a:pPr lvl="2">
              <a:tabLst>
                <a:tab pos="2862263" algn="ctr"/>
                <a:tab pos="6451600" algn="ctr"/>
              </a:tabLst>
            </a:pPr>
            <a:r>
              <a:rPr lang="en-US" sz="2300" dirty="0" smtClean="0"/>
              <a:t> </a:t>
            </a:r>
            <a:r>
              <a:rPr lang="en-US" sz="2000" dirty="0" smtClean="0"/>
              <a:t>integer value can range over an unrestricted </a:t>
            </a:r>
            <a:r>
              <a:rPr lang="en-US" sz="2000" dirty="0" smtClean="0"/>
              <a:t>domain</a:t>
            </a:r>
          </a:p>
          <a:p>
            <a:pPr lvl="2">
              <a:tabLst>
                <a:tab pos="2862263" algn="ctr"/>
                <a:tab pos="6451600" algn="ctr"/>
              </a:tabLst>
            </a:pPr>
            <a:r>
              <a:rPr lang="en-US" sz="2000" dirty="0" smtClean="0"/>
              <a:t>Can be implemented as  a binary semaphore</a:t>
            </a:r>
            <a:endParaRPr lang="en-US" sz="2000" dirty="0" smtClean="0"/>
          </a:p>
          <a:p>
            <a:pPr lvl="1">
              <a:tabLst>
                <a:tab pos="2862263" algn="ctr"/>
                <a:tab pos="6451600" algn="ctr"/>
              </a:tabLst>
            </a:pPr>
            <a:r>
              <a:rPr lang="en-US" sz="2400" b="1" dirty="0">
                <a:solidFill>
                  <a:srgbClr val="3366FF"/>
                </a:solidFill>
              </a:rPr>
              <a:t>Binary semaphore</a:t>
            </a:r>
            <a:r>
              <a:rPr lang="en-US" sz="2300" b="1" dirty="0" smtClean="0">
                <a:solidFill>
                  <a:srgbClr val="3366FF"/>
                </a:solidFill>
              </a:rPr>
              <a:t> </a:t>
            </a:r>
            <a:r>
              <a:rPr lang="en-US" sz="2300" dirty="0" smtClean="0"/>
              <a:t> </a:t>
            </a:r>
          </a:p>
          <a:p>
            <a:pPr lvl="2">
              <a:tabLst>
                <a:tab pos="2862263" algn="ctr"/>
                <a:tab pos="6451600" algn="ctr"/>
              </a:tabLst>
            </a:pPr>
            <a:r>
              <a:rPr lang="en-US" sz="2000" dirty="0"/>
              <a:t>integer value can range only between 0 and 1</a:t>
            </a:r>
          </a:p>
          <a:p>
            <a:pPr lvl="2">
              <a:tabLst>
                <a:tab pos="2862263" algn="ctr"/>
                <a:tab pos="6451600" algn="ctr"/>
              </a:tabLst>
            </a:pPr>
            <a:r>
              <a:rPr lang="en-US" sz="2300" b="1" dirty="0" err="1" smtClean="0">
                <a:solidFill>
                  <a:srgbClr val="3366FF"/>
                </a:solidFill>
                <a:sym typeface="MT Extra" pitchFamily="18" charset="2"/>
              </a:rPr>
              <a:t>mutex</a:t>
            </a:r>
            <a:r>
              <a:rPr lang="en-US" sz="2300" b="1" dirty="0" smtClean="0">
                <a:solidFill>
                  <a:srgbClr val="3366FF"/>
                </a:solidFill>
                <a:sym typeface="MT Extra" pitchFamily="18" charset="2"/>
              </a:rPr>
              <a:t> lock</a:t>
            </a:r>
            <a:endParaRPr lang="en-US" sz="2300" dirty="0" smtClean="0"/>
          </a:p>
          <a:p>
            <a:pPr>
              <a:tabLst>
                <a:tab pos="2862263" algn="ctr"/>
                <a:tab pos="6451600" algn="ctr"/>
              </a:tabLst>
            </a:pPr>
            <a:r>
              <a:rPr lang="en-US" sz="3600" dirty="0" smtClean="0">
                <a:sym typeface="MT Extra" pitchFamily="18" charset="2"/>
              </a:rPr>
              <a:t>Synchronizing problem</a:t>
            </a:r>
          </a:p>
          <a:p>
            <a:pPr lvl="1">
              <a:tabLst>
                <a:tab pos="2862263" algn="ctr"/>
                <a:tab pos="6451600" algn="ctr"/>
              </a:tabLst>
            </a:pPr>
            <a:r>
              <a:rPr lang="en-US" sz="2300" dirty="0" smtClean="0">
                <a:sym typeface="MT Extra" pitchFamily="18" charset="2"/>
              </a:rPr>
              <a:t>Consider </a:t>
            </a:r>
            <a:r>
              <a:rPr lang="en-US" sz="2300" b="1" i="1" dirty="0" smtClean="0">
                <a:sym typeface="MT Extra" pitchFamily="18" charset="2"/>
              </a:rPr>
              <a:t>P</a:t>
            </a:r>
            <a:r>
              <a:rPr lang="en-US" sz="2300" b="1" i="1" baseline="-25000" dirty="0" smtClean="0">
                <a:sym typeface="MT Extra" pitchFamily="18" charset="2"/>
              </a:rPr>
              <a:t>1</a:t>
            </a:r>
            <a:r>
              <a:rPr lang="en-US" sz="2300" b="1" i="1" dirty="0" smtClean="0">
                <a:sym typeface="MT Extra" pitchFamily="18" charset="2"/>
              </a:rPr>
              <a:t> </a:t>
            </a:r>
            <a:r>
              <a:rPr lang="en-US" sz="2300" dirty="0" smtClean="0">
                <a:sym typeface="MT Extra" pitchFamily="18" charset="2"/>
              </a:rPr>
              <a:t> and </a:t>
            </a:r>
            <a:r>
              <a:rPr lang="en-US" sz="2300" b="1" i="1" dirty="0" smtClean="0">
                <a:sym typeface="MT Extra" pitchFamily="18" charset="2"/>
              </a:rPr>
              <a:t>P</a:t>
            </a:r>
            <a:r>
              <a:rPr lang="en-US" sz="2300" b="1" i="1" baseline="-25000" dirty="0" smtClean="0">
                <a:sym typeface="MT Extra" pitchFamily="18" charset="2"/>
              </a:rPr>
              <a:t>2</a:t>
            </a:r>
            <a:r>
              <a:rPr lang="en-US" sz="2300" dirty="0" smtClean="0">
                <a:sym typeface="MT Extra" pitchFamily="18" charset="2"/>
              </a:rPr>
              <a:t> that require</a:t>
            </a:r>
            <a:r>
              <a:rPr lang="en-US" sz="2300" b="1" i="1" dirty="0" smtClean="0">
                <a:sym typeface="MT Extra" pitchFamily="18" charset="2"/>
              </a:rPr>
              <a:t> S</a:t>
            </a:r>
            <a:r>
              <a:rPr lang="en-US" sz="2300" b="1" i="1" baseline="-25000" dirty="0" smtClean="0">
                <a:sym typeface="MT Extra" pitchFamily="18" charset="2"/>
              </a:rPr>
              <a:t>1</a:t>
            </a:r>
            <a:r>
              <a:rPr lang="en-US" sz="2300" b="1" i="1" dirty="0" smtClean="0">
                <a:sym typeface="MT Extra" pitchFamily="18" charset="2"/>
              </a:rPr>
              <a:t> </a:t>
            </a:r>
            <a:r>
              <a:rPr lang="en-US" sz="2300" dirty="0" smtClean="0">
                <a:sym typeface="MT Extra" pitchFamily="18" charset="2"/>
              </a:rPr>
              <a:t>to happen before </a:t>
            </a:r>
            <a:r>
              <a:rPr lang="en-US" sz="2300" b="1" i="1" dirty="0" smtClean="0">
                <a:sym typeface="MT Extra" pitchFamily="18" charset="2"/>
              </a:rPr>
              <a:t>S</a:t>
            </a:r>
            <a:r>
              <a:rPr lang="en-US" sz="2300" b="1" i="1" baseline="-25000" dirty="0" smtClean="0">
                <a:sym typeface="MT Extra" pitchFamily="18" charset="2"/>
              </a:rPr>
              <a:t>2</a:t>
            </a:r>
          </a:p>
          <a:p>
            <a:pPr lvl="1">
              <a:buFont typeface="Monotype Sorts" pitchFamily="-84" charset="2"/>
              <a:buNone/>
              <a:tabLst>
                <a:tab pos="2862263" algn="ctr"/>
                <a:tab pos="6451600" algn="ctr"/>
              </a:tabLst>
            </a:pPr>
            <a:r>
              <a:rPr lang="en-US" sz="23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T Extra" pitchFamily="18" charset="2"/>
              </a:rPr>
              <a:t>P1:</a:t>
            </a:r>
          </a:p>
          <a:p>
            <a:pPr lvl="1">
              <a:buFont typeface="Monotype Sorts" pitchFamily="-84" charset="2"/>
              <a:buNone/>
              <a:tabLst>
                <a:tab pos="2862263" algn="ctr"/>
                <a:tab pos="6451600" algn="ctr"/>
              </a:tabLst>
            </a:pPr>
            <a:r>
              <a:rPr lang="en-US" sz="23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T Extra" pitchFamily="18" charset="2"/>
              </a:rPr>
              <a:t>   S</a:t>
            </a:r>
            <a:r>
              <a:rPr lang="en-US" sz="2300" b="1" baseline="-25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T Extra" pitchFamily="18" charset="2"/>
              </a:rPr>
              <a:t>1</a:t>
            </a:r>
            <a:r>
              <a:rPr lang="en-US" sz="23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T Extra" pitchFamily="18" charset="2"/>
              </a:rPr>
              <a:t>;</a:t>
            </a:r>
          </a:p>
          <a:p>
            <a:pPr lvl="1">
              <a:buFont typeface="Monotype Sorts" pitchFamily="-84" charset="2"/>
              <a:buNone/>
              <a:tabLst>
                <a:tab pos="2862263" algn="ctr"/>
                <a:tab pos="6451600" algn="ctr"/>
              </a:tabLst>
            </a:pPr>
            <a:r>
              <a:rPr lang="en-US" sz="23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T Extra" pitchFamily="18" charset="2"/>
              </a:rPr>
              <a:t>   signal(synch);</a:t>
            </a:r>
          </a:p>
          <a:p>
            <a:pPr lvl="1">
              <a:buFont typeface="Monotype Sorts" pitchFamily="-84" charset="2"/>
              <a:buNone/>
              <a:tabLst>
                <a:tab pos="2862263" algn="ctr"/>
                <a:tab pos="6451600" algn="ctr"/>
              </a:tabLst>
            </a:pPr>
            <a:r>
              <a:rPr lang="en-US" sz="23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T Extra" pitchFamily="18" charset="2"/>
              </a:rPr>
              <a:t>P2:</a:t>
            </a:r>
          </a:p>
          <a:p>
            <a:pPr lvl="1">
              <a:buFont typeface="Monotype Sorts" pitchFamily="-84" charset="2"/>
              <a:buNone/>
              <a:tabLst>
                <a:tab pos="2862263" algn="ctr"/>
                <a:tab pos="6451600" algn="ctr"/>
              </a:tabLst>
            </a:pPr>
            <a:r>
              <a:rPr lang="en-US" sz="23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T Extra" pitchFamily="18" charset="2"/>
              </a:rPr>
              <a:t>   wait(synch)</a:t>
            </a:r>
            <a:r>
              <a:rPr lang="en-US" sz="2000" dirty="0" smtClean="0">
                <a:solidFill>
                  <a:srgbClr val="0000FF"/>
                </a:solidFill>
                <a:sym typeface="MT Extra" pitchFamily="18" charset="2"/>
              </a:rPr>
              <a:t>;</a:t>
            </a:r>
            <a:endParaRPr lang="en-US" sz="23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MT Extra" pitchFamily="18" charset="2"/>
            </a:endParaRPr>
          </a:p>
          <a:p>
            <a:pPr lvl="1">
              <a:buFont typeface="Monotype Sorts" pitchFamily="-84" charset="2"/>
              <a:buNone/>
              <a:tabLst>
                <a:tab pos="2862263" algn="ctr"/>
                <a:tab pos="6451600" algn="ctr"/>
              </a:tabLst>
            </a:pPr>
            <a:r>
              <a:rPr lang="en-US" sz="23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T Extra" pitchFamily="18" charset="2"/>
              </a:rPr>
              <a:t>   S</a:t>
            </a:r>
            <a:r>
              <a:rPr lang="en-US" sz="2300" b="1" baseline="-25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T Extra" pitchFamily="18" charset="2"/>
              </a:rPr>
              <a:t>2</a:t>
            </a:r>
            <a:r>
              <a:rPr lang="en-US" sz="23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T Extra" pitchFamily="18" charset="2"/>
              </a:rPr>
              <a:t>;</a:t>
            </a:r>
            <a:endParaRPr lang="en-US" sz="2000" dirty="0" smtClean="0">
              <a:solidFill>
                <a:srgbClr val="0000FF"/>
              </a:solidFill>
              <a:sym typeface="MT Extra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Semaphore Implementation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625263" cy="6040438"/>
          </a:xfrm>
        </p:spPr>
        <p:txBody>
          <a:bodyPr/>
          <a:lstStyle/>
          <a:p>
            <a:r>
              <a:rPr lang="en-US" sz="3600" dirty="0"/>
              <a:t>N</a:t>
            </a:r>
            <a:r>
              <a:rPr lang="en-US" sz="3600" dirty="0" smtClean="0"/>
              <a:t>o </a:t>
            </a:r>
            <a:r>
              <a:rPr lang="en-US" sz="3600" dirty="0" smtClean="0"/>
              <a:t>two processes can </a:t>
            </a:r>
            <a:endParaRPr lang="en-US" sz="3600" dirty="0" smtClean="0"/>
          </a:p>
          <a:p>
            <a:pPr lvl="1"/>
            <a:r>
              <a:rPr lang="en-US" sz="2400" dirty="0" smtClean="0"/>
              <a:t>execute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wait () </a:t>
            </a:r>
            <a:r>
              <a:rPr lang="en-US" sz="2400" dirty="0" smtClean="0"/>
              <a:t>and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signal () </a:t>
            </a:r>
            <a:r>
              <a:rPr lang="en-US" sz="2400" dirty="0" smtClean="0"/>
              <a:t>on </a:t>
            </a:r>
            <a:endParaRPr lang="en-US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 smtClean="0"/>
              <a:t>same </a:t>
            </a:r>
            <a:r>
              <a:rPr lang="en-US" sz="2400" dirty="0" smtClean="0"/>
              <a:t>semaphore</a:t>
            </a:r>
          </a:p>
          <a:p>
            <a:pPr lvl="1"/>
            <a:r>
              <a:rPr lang="en-US" sz="2400" dirty="0" smtClean="0"/>
              <a:t>at </a:t>
            </a:r>
            <a:r>
              <a:rPr lang="en-US" sz="2400" dirty="0" smtClean="0"/>
              <a:t>the same time</a:t>
            </a:r>
          </a:p>
          <a:p>
            <a:endParaRPr lang="en-US" dirty="0" smtClean="0"/>
          </a:p>
          <a:p>
            <a:r>
              <a:rPr lang="en-US" sz="3600" dirty="0"/>
              <a:t>The implementation becomes </a:t>
            </a:r>
            <a:r>
              <a:rPr lang="en-US" sz="3600" dirty="0" smtClean="0"/>
              <a:t>a CS problem </a:t>
            </a:r>
            <a:endParaRPr lang="en-US" sz="3600" dirty="0"/>
          </a:p>
          <a:p>
            <a:pPr lvl="1"/>
            <a:r>
              <a:rPr lang="en-US" sz="2400" dirty="0"/>
              <a:t>where the </a:t>
            </a:r>
            <a:r>
              <a:rPr lang="en-US" sz="2400" b="1" dirty="0"/>
              <a:t>wait</a:t>
            </a:r>
            <a:r>
              <a:rPr lang="en-US" sz="2400" dirty="0"/>
              <a:t> and </a:t>
            </a:r>
            <a:r>
              <a:rPr lang="en-US" sz="2400" b="1" dirty="0"/>
              <a:t>signal</a:t>
            </a:r>
            <a:r>
              <a:rPr lang="en-US" sz="2400" dirty="0"/>
              <a:t> code are placed in the critical section</a:t>
            </a:r>
          </a:p>
          <a:p>
            <a:pPr lvl="1"/>
            <a:r>
              <a:rPr lang="en-US" sz="2400" dirty="0"/>
              <a:t>May incur Busy </a:t>
            </a:r>
            <a:r>
              <a:rPr lang="en-US" sz="2400" dirty="0" smtClean="0"/>
              <a:t>Waiting</a:t>
            </a:r>
          </a:p>
          <a:p>
            <a:pPr lvl="1"/>
            <a:r>
              <a:rPr lang="en-US" sz="2400" dirty="0" smtClean="0"/>
              <a:t>It is a good solution</a:t>
            </a:r>
            <a:endParaRPr lang="en-US" sz="2400" dirty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4413" y="368300"/>
            <a:ext cx="121158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Semaphore Implementation </a:t>
            </a:r>
            <a:br>
              <a:rPr lang="en-US" sz="4000" dirty="0" smtClean="0"/>
            </a:br>
            <a:r>
              <a:rPr lang="en-US" sz="4000" dirty="0" smtClean="0"/>
              <a:t>with no Busy waiting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6825" y="1261242"/>
            <a:ext cx="11261725" cy="562829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200" dirty="0"/>
              <a:t>E</a:t>
            </a:r>
            <a:r>
              <a:rPr lang="en-US" sz="3200" dirty="0" smtClean="0"/>
              <a:t>ach </a:t>
            </a:r>
            <a:r>
              <a:rPr lang="en-US" sz="3200" dirty="0" smtClean="0"/>
              <a:t>semaphore </a:t>
            </a:r>
            <a:r>
              <a:rPr lang="en-US" sz="3200" dirty="0" smtClean="0"/>
              <a:t> </a:t>
            </a:r>
            <a:r>
              <a:rPr lang="en-US" sz="3200" dirty="0" smtClean="0"/>
              <a:t>is </a:t>
            </a:r>
            <a:r>
              <a:rPr lang="en-US" sz="3200" dirty="0" smtClean="0"/>
              <a:t>with an</a:t>
            </a:r>
            <a:r>
              <a:rPr lang="en-US" sz="3200" dirty="0" smtClean="0"/>
              <a:t> </a:t>
            </a:r>
            <a:r>
              <a:rPr lang="en-US" sz="3200" dirty="0" smtClean="0"/>
              <a:t>associated waiting queue</a:t>
            </a:r>
          </a:p>
          <a:p>
            <a:r>
              <a:rPr lang="en-US" sz="3200" dirty="0" smtClean="0"/>
              <a:t>Each entry in a waiting queue has two data items:</a:t>
            </a:r>
          </a:p>
          <a:p>
            <a:pPr lvl="1"/>
            <a:r>
              <a:rPr lang="en-US" sz="2400" dirty="0" smtClean="0"/>
              <a:t>value </a:t>
            </a:r>
          </a:p>
          <a:p>
            <a:pPr lvl="1"/>
            <a:r>
              <a:rPr lang="en-US" sz="2400" dirty="0" smtClean="0"/>
              <a:t>pointer </a:t>
            </a:r>
            <a:r>
              <a:rPr lang="en-US" sz="2400" dirty="0" smtClean="0"/>
              <a:t>to next record in the </a:t>
            </a:r>
            <a:r>
              <a:rPr lang="en-US" sz="2400" dirty="0" smtClean="0"/>
              <a:t>list</a:t>
            </a:r>
            <a:endParaRPr lang="en-US" dirty="0" smtClean="0"/>
          </a:p>
          <a:p>
            <a:r>
              <a:rPr lang="en-US" sz="3600" dirty="0" smtClean="0"/>
              <a:t>Two </a:t>
            </a:r>
            <a:r>
              <a:rPr lang="en-US" sz="3600" dirty="0" smtClean="0"/>
              <a:t>operations</a:t>
            </a:r>
            <a:endParaRPr lang="en-US" sz="3600" dirty="0" smtClean="0"/>
          </a:p>
          <a:p>
            <a:pPr lvl="1"/>
            <a:r>
              <a:rPr lang="en-US" sz="2400" b="1" dirty="0" smtClean="0">
                <a:solidFill>
                  <a:srgbClr val="3366FF"/>
                </a:solidFill>
              </a:rPr>
              <a:t>block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endParaRPr lang="en-US" sz="2400" dirty="0"/>
          </a:p>
          <a:p>
            <a:pPr lvl="2"/>
            <a:r>
              <a:rPr lang="en-US" dirty="0" smtClean="0"/>
              <a:t>place </a:t>
            </a:r>
            <a:r>
              <a:rPr lang="en-US" dirty="0" smtClean="0"/>
              <a:t>the process invoking the operation on the appropriate waiting queue</a:t>
            </a:r>
          </a:p>
          <a:p>
            <a:pPr lvl="1"/>
            <a:r>
              <a:rPr lang="en-US" sz="2400" b="1" dirty="0">
                <a:solidFill>
                  <a:srgbClr val="3366FF"/>
                </a:solidFill>
              </a:rPr>
              <a:t>wakeup </a:t>
            </a:r>
            <a:endParaRPr lang="en-US" sz="2400" b="1" dirty="0">
              <a:solidFill>
                <a:srgbClr val="3366FF"/>
              </a:solidFill>
            </a:endParaRPr>
          </a:p>
          <a:p>
            <a:pPr lvl="2"/>
            <a:r>
              <a:rPr lang="en-US" dirty="0" smtClean="0"/>
              <a:t> </a:t>
            </a:r>
            <a:r>
              <a:rPr lang="en-US" dirty="0" smtClean="0"/>
              <a:t>remove one of processes in the waiting </a:t>
            </a:r>
            <a:r>
              <a:rPr lang="en-US" dirty="0" smtClean="0"/>
              <a:t>queue, </a:t>
            </a:r>
            <a:r>
              <a:rPr lang="en-US" dirty="0" smtClean="0"/>
              <a:t>and </a:t>
            </a:r>
            <a:endParaRPr lang="en-US" dirty="0" smtClean="0"/>
          </a:p>
          <a:p>
            <a:pPr lvl="2"/>
            <a:r>
              <a:rPr lang="en-US" dirty="0"/>
              <a:t> </a:t>
            </a:r>
            <a:r>
              <a:rPr lang="en-US" dirty="0" smtClean="0"/>
              <a:t>place </a:t>
            </a:r>
            <a:r>
              <a:rPr lang="en-US" dirty="0" smtClean="0"/>
              <a:t>it in the ready queue</a:t>
            </a:r>
          </a:p>
          <a:p>
            <a:pPr>
              <a:buFont typeface="Monotype Sorts" pitchFamily="-84" charset="2"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406400"/>
            <a:ext cx="12534900" cy="774700"/>
          </a:xfrm>
        </p:spPr>
        <p:txBody>
          <a:bodyPr/>
          <a:lstStyle/>
          <a:p>
            <a:pPr eaLnBrk="1" hangingPunct="1"/>
            <a:r>
              <a:rPr lang="en-US" sz="4000" smtClean="0"/>
              <a:t>Semaphore Implementation with </a:t>
            </a:r>
            <a:br>
              <a:rPr lang="en-US" sz="4000" smtClean="0"/>
            </a:br>
            <a:r>
              <a:rPr lang="en-US" sz="4000" smtClean="0"/>
              <a:t>no Busy waiting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427163"/>
            <a:ext cx="11136313" cy="6248400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typedef struct{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int value;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struct process *list;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} semaphore;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wait(semaphore *S) 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S-&gt;value--;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if (S-&gt;value &lt; 0) {</a:t>
            </a:r>
            <a:br>
              <a:rPr lang="en-US" sz="2000" b="1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   add this process to S-&gt;list;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   block();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}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signal(semaphore *S) 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S-&gt;value++;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if (S-&gt;value &lt;= 0) {</a:t>
            </a:r>
            <a:br>
              <a:rPr lang="en-US" sz="2000" b="1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   remove a process P from S-&gt;list;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   wakeup(P);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}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5738" y="369888"/>
            <a:ext cx="11574462" cy="768350"/>
          </a:xfrm>
        </p:spPr>
        <p:txBody>
          <a:bodyPr/>
          <a:lstStyle/>
          <a:p>
            <a:pPr eaLnBrk="1" hangingPunct="1"/>
            <a:r>
              <a:rPr lang="en-US" smtClean="0"/>
              <a:t>Deadlock and Starvation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966" y="1124388"/>
            <a:ext cx="13116910" cy="6616482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693988" algn="ctr"/>
                <a:tab pos="6529388" algn="ctr"/>
              </a:tabLst>
            </a:pPr>
            <a:r>
              <a:rPr lang="en-US" sz="3600" b="1" dirty="0" smtClean="0">
                <a:solidFill>
                  <a:srgbClr val="3366FF"/>
                </a:solidFill>
              </a:rPr>
              <a:t>Deadlock </a:t>
            </a:r>
            <a:endParaRPr lang="en-US" sz="3600" dirty="0"/>
          </a:p>
          <a:p>
            <a:pPr lvl="1">
              <a:lnSpc>
                <a:spcPct val="90000"/>
              </a:lnSpc>
              <a:tabLst>
                <a:tab pos="2693988" algn="ctr"/>
                <a:tab pos="6529388" algn="ctr"/>
              </a:tabLst>
            </a:pPr>
            <a:r>
              <a:rPr lang="en-US" sz="2400" dirty="0" smtClean="0"/>
              <a:t>two </a:t>
            </a:r>
            <a:r>
              <a:rPr lang="en-US" sz="2400" dirty="0" smtClean="0"/>
              <a:t>or more processes are waiting </a:t>
            </a:r>
            <a:r>
              <a:rPr lang="en-US" sz="2400" dirty="0" smtClean="0"/>
              <a:t>each other</a:t>
            </a:r>
          </a:p>
          <a:p>
            <a:pPr lvl="1">
              <a:lnSpc>
                <a:spcPct val="90000"/>
              </a:lnSpc>
              <a:tabLst>
                <a:tab pos="2693988" algn="ctr"/>
                <a:tab pos="6529388" algn="ctr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Let </a:t>
            </a:r>
            <a:r>
              <a:rPr lang="en-US" sz="2400" b="1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 and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be </a:t>
            </a:r>
            <a:r>
              <a:rPr lang="en-US" sz="2400" dirty="0" smtClean="0"/>
              <a:t>two semaphores initialized to 1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693988" algn="ctr"/>
                <a:tab pos="6529388" algn="ctr"/>
              </a:tabLst>
            </a:pPr>
            <a:r>
              <a:rPr lang="en-US" i="1" dirty="0" smtClean="0">
                <a:solidFill>
                  <a:srgbClr val="000000"/>
                </a:solidFill>
              </a:rPr>
              <a:t>		        P</a:t>
            </a:r>
            <a:r>
              <a:rPr lang="en-US" baseline="-25000" dirty="0" smtClean="0">
                <a:solidFill>
                  <a:srgbClr val="000000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	                            </a:t>
            </a:r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693988" algn="ctr"/>
                <a:tab pos="6529388" algn="ctr"/>
              </a:tabLst>
            </a:pP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              </a:t>
            </a:r>
            <a:r>
              <a:rPr lang="en-US" sz="23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wait(S); 	              wait(Q);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693988" algn="ctr"/>
                <a:tab pos="6529388" algn="ctr"/>
              </a:tabLst>
            </a:pPr>
            <a:r>
              <a:rPr lang="en-US" sz="23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           wait(Q); 	              wait(S);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693988" algn="ctr"/>
                <a:tab pos="6529388" algn="ctr"/>
              </a:tabLst>
            </a:pPr>
            <a:r>
              <a:rPr lang="en-US" sz="23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 . 		.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693988" algn="ctr"/>
                <a:tab pos="6529388" algn="ctr"/>
              </a:tabLst>
            </a:pPr>
            <a:r>
              <a:rPr lang="en-US" sz="23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           signal(S);                signal(Q);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693988" algn="ctr"/>
                <a:tab pos="6529388" algn="ctr"/>
              </a:tabLst>
            </a:pPr>
            <a:r>
              <a:rPr lang="en-US" sz="23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signal(Q);                signal(S</a:t>
            </a:r>
            <a:r>
              <a:rPr lang="en-US" sz="23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23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tabLst>
                <a:tab pos="2693988" algn="ctr"/>
                <a:tab pos="6529388" algn="ctr"/>
              </a:tabLst>
            </a:pPr>
            <a:r>
              <a:rPr lang="en-US" sz="3600" b="1" dirty="0" smtClean="0">
                <a:solidFill>
                  <a:srgbClr val="3366FF"/>
                </a:solidFill>
                <a:sym typeface="MT Extra" pitchFamily="18" charset="2"/>
              </a:rPr>
              <a:t>Starvation</a:t>
            </a:r>
            <a:endParaRPr lang="en-US" sz="3600" b="1" dirty="0" smtClean="0">
              <a:solidFill>
                <a:srgbClr val="3366FF"/>
              </a:solidFill>
            </a:endParaRPr>
          </a:p>
          <a:p>
            <a:pPr lvl="1">
              <a:lnSpc>
                <a:spcPct val="90000"/>
              </a:lnSpc>
              <a:tabLst>
                <a:tab pos="2693988" algn="ctr"/>
                <a:tab pos="6529388" algn="ctr"/>
              </a:tabLst>
            </a:pPr>
            <a:r>
              <a:rPr lang="en-US" sz="2400" dirty="0" smtClean="0"/>
              <a:t>A process may never be removed from the semaphore queue in which it is suspended</a:t>
            </a:r>
          </a:p>
          <a:p>
            <a:pPr>
              <a:lnSpc>
                <a:spcPct val="90000"/>
              </a:lnSpc>
              <a:tabLst>
                <a:tab pos="2693988" algn="ctr"/>
                <a:tab pos="6529388" algn="ctr"/>
              </a:tabLst>
            </a:pPr>
            <a:r>
              <a:rPr lang="en-US" sz="3600" b="1" dirty="0">
                <a:solidFill>
                  <a:srgbClr val="3366FF"/>
                </a:solidFill>
              </a:rPr>
              <a:t>Solution</a:t>
            </a:r>
          </a:p>
          <a:p>
            <a:pPr lvl="1">
              <a:lnSpc>
                <a:spcPct val="90000"/>
              </a:lnSpc>
              <a:tabLst>
                <a:tab pos="2693988" algn="ctr"/>
                <a:tab pos="6529388" algn="ctr"/>
              </a:tabLst>
            </a:pPr>
            <a:r>
              <a:rPr lang="en-US" sz="2400" dirty="0"/>
              <a:t>priority-inheritance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12115800" cy="812800"/>
          </a:xfrm>
        </p:spPr>
        <p:txBody>
          <a:bodyPr/>
          <a:lstStyle/>
          <a:p>
            <a:pPr eaLnBrk="1" hangingPunct="1"/>
            <a:r>
              <a:rPr lang="en-US" smtClean="0"/>
              <a:t>Classical Problems of Synchronization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895" y="1329339"/>
            <a:ext cx="12344400" cy="392057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600" dirty="0" smtClean="0"/>
              <a:t>Bounded-Buffer</a:t>
            </a:r>
            <a:endParaRPr lang="en-US" sz="3600" dirty="0" smtClean="0"/>
          </a:p>
          <a:p>
            <a:r>
              <a:rPr lang="en-US" sz="3600" dirty="0" smtClean="0"/>
              <a:t>Readers and </a:t>
            </a:r>
            <a:r>
              <a:rPr lang="en-US" sz="3600" dirty="0" smtClean="0"/>
              <a:t>Writers</a:t>
            </a:r>
            <a:endParaRPr lang="en-US" sz="3600" dirty="0" smtClean="0"/>
          </a:p>
          <a:p>
            <a:r>
              <a:rPr lang="en-US" sz="3600" dirty="0" smtClean="0"/>
              <a:t>Dining-Philosophers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369888"/>
            <a:ext cx="11110912" cy="768350"/>
          </a:xfrm>
        </p:spPr>
        <p:txBody>
          <a:bodyPr/>
          <a:lstStyle/>
          <a:p>
            <a:pPr eaLnBrk="1" hangingPunct="1"/>
            <a:r>
              <a:rPr lang="en-US" smtClean="0"/>
              <a:t>Bounded-Buffer Problem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25613"/>
            <a:ext cx="10815638" cy="5904897"/>
          </a:xfrm>
        </p:spPr>
        <p:txBody>
          <a:bodyPr/>
          <a:lstStyle/>
          <a:p>
            <a:r>
              <a:rPr lang="en-US" sz="3600" b="1" i="1" dirty="0" smtClean="0"/>
              <a:t>n</a:t>
            </a:r>
            <a:r>
              <a:rPr lang="en-US" sz="3600" dirty="0" smtClean="0"/>
              <a:t> </a:t>
            </a:r>
            <a:r>
              <a:rPr lang="en-US" sz="3600" dirty="0" smtClean="0"/>
              <a:t>buffers</a:t>
            </a:r>
          </a:p>
          <a:p>
            <a:pPr lvl="1"/>
            <a:r>
              <a:rPr lang="en-US" sz="3600" dirty="0" smtClean="0"/>
              <a:t>each </a:t>
            </a:r>
            <a:r>
              <a:rPr lang="en-US" sz="3600" dirty="0" smtClean="0"/>
              <a:t>can hold one </a:t>
            </a:r>
            <a:r>
              <a:rPr lang="en-US" sz="3600" dirty="0" smtClean="0"/>
              <a:t>item</a:t>
            </a:r>
            <a:endParaRPr lang="en-US" sz="3600" dirty="0" smtClean="0"/>
          </a:p>
          <a:p>
            <a:r>
              <a:rPr lang="en-US" sz="3600" dirty="0" smtClean="0"/>
              <a:t>Semaphore </a:t>
            </a:r>
            <a:r>
              <a:rPr lang="en-US" sz="3600" dirty="0" smtClean="0"/>
              <a:t>initialization</a:t>
            </a:r>
          </a:p>
          <a:p>
            <a:pPr lvl="1"/>
            <a:r>
              <a:rPr lang="en-US" sz="36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3600" dirty="0" smtClean="0">
                <a:solidFill>
                  <a:srgbClr val="000000"/>
                </a:solidFill>
              </a:rPr>
              <a:t> = 1</a:t>
            </a:r>
            <a:endParaRPr lang="en-US" sz="3600" dirty="0" smtClean="0"/>
          </a:p>
          <a:p>
            <a:pPr lvl="1"/>
            <a:r>
              <a:rPr 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full</a:t>
            </a:r>
            <a:r>
              <a:rPr lang="en-US" sz="3600" dirty="0" smtClean="0">
                <a:solidFill>
                  <a:srgbClr val="000000"/>
                </a:solidFill>
              </a:rPr>
              <a:t> = 0</a:t>
            </a:r>
            <a:endParaRPr lang="en-US" sz="3600" dirty="0"/>
          </a:p>
          <a:p>
            <a:pPr lvl="1"/>
            <a:r>
              <a:rPr 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empty = n</a:t>
            </a:r>
            <a:endParaRPr lang="en-US" sz="3600" dirty="0" smtClean="0"/>
          </a:p>
          <a:p>
            <a:endParaRPr lang="en-US" sz="3600" dirty="0" smtClean="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738563" y="4329113"/>
            <a:ext cx="2635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15" tIns="65308" rIns="130615" bIns="65308">
            <a:spAutoFit/>
          </a:bodyPr>
          <a:lstStyle/>
          <a:p>
            <a:endParaRPr kumimoji="1" lang="en-US">
              <a:latin typeface="Helvetica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988958" y="1581588"/>
            <a:ext cx="11518900" cy="4425074"/>
          </a:xfrm>
        </p:spPr>
        <p:txBody>
          <a:bodyPr/>
          <a:lstStyle/>
          <a:p>
            <a:r>
              <a:rPr lang="en-US" sz="3200" dirty="0" smtClean="0"/>
              <a:t>To introduce the critical-section </a:t>
            </a:r>
            <a:r>
              <a:rPr lang="en-US" sz="3200" dirty="0" smtClean="0"/>
              <a:t>problem</a:t>
            </a:r>
          </a:p>
          <a:p>
            <a:pPr lvl="1"/>
            <a:r>
              <a:rPr lang="en-US" sz="2400" dirty="0" smtClean="0"/>
              <a:t>Software solution</a:t>
            </a:r>
          </a:p>
          <a:p>
            <a:pPr lvl="1"/>
            <a:r>
              <a:rPr lang="en-US" sz="2400" dirty="0" smtClean="0"/>
              <a:t>Hardware solution</a:t>
            </a:r>
            <a:endParaRPr lang="en-US" dirty="0" smtClean="0"/>
          </a:p>
          <a:p>
            <a:r>
              <a:rPr lang="en-US" sz="3200" dirty="0"/>
              <a:t>To examine several </a:t>
            </a:r>
            <a:r>
              <a:rPr lang="en-US" sz="3200" dirty="0" smtClean="0"/>
              <a:t>problems</a:t>
            </a:r>
          </a:p>
          <a:p>
            <a:pPr lvl="1"/>
            <a:r>
              <a:rPr lang="en-US" sz="2400" dirty="0"/>
              <a:t>classical </a:t>
            </a:r>
            <a:r>
              <a:rPr lang="en-US" sz="2400" dirty="0" smtClean="0"/>
              <a:t>process-synchronization</a:t>
            </a:r>
            <a:endParaRPr lang="en-US" dirty="0" smtClean="0"/>
          </a:p>
          <a:p>
            <a:r>
              <a:rPr lang="en-US" sz="3200" dirty="0"/>
              <a:t>To explore several tools </a:t>
            </a:r>
            <a:endParaRPr lang="en-US" sz="3200" dirty="0"/>
          </a:p>
          <a:p>
            <a:pPr lvl="1"/>
            <a:r>
              <a:rPr lang="en-US" sz="2400" dirty="0" smtClean="0"/>
              <a:t>solve </a:t>
            </a:r>
            <a:r>
              <a:rPr lang="en-US" sz="2400" dirty="0"/>
              <a:t>process synchronization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875" y="369888"/>
            <a:ext cx="11363325" cy="768350"/>
          </a:xfrm>
        </p:spPr>
        <p:txBody>
          <a:bodyPr/>
          <a:lstStyle/>
          <a:p>
            <a:pPr eaLnBrk="1" hangingPunct="1"/>
            <a:r>
              <a:rPr lang="en-US" smtClean="0"/>
              <a:t>Bounded Buffer Problem (Cont.)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9535" y="1359721"/>
            <a:ext cx="11772900" cy="6502400"/>
          </a:xfrm>
        </p:spPr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producer process</a:t>
            </a:r>
          </a:p>
          <a:p>
            <a:pPr>
              <a:buFont typeface="Monotype Sorts" pitchFamily="-84" charset="2"/>
              <a:buNone/>
            </a:pP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do {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...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/* produce an item in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next_produced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*/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...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wait(empty);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wait(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...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/* add next produced to the buffer */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...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signal(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signal(full);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 while (true);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0563" y="369888"/>
            <a:ext cx="10734675" cy="768350"/>
          </a:xfrm>
        </p:spPr>
        <p:txBody>
          <a:bodyPr/>
          <a:lstStyle/>
          <a:p>
            <a:pPr eaLnBrk="1" hangingPunct="1"/>
            <a:r>
              <a:rPr lang="en-US" smtClean="0"/>
              <a:t>Bounded Buffer Problem (Cont.)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8363" y="1407019"/>
            <a:ext cx="11772900" cy="6502400"/>
          </a:xfrm>
        </p:spPr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consumer process</a:t>
            </a:r>
          </a:p>
          <a:p>
            <a:endParaRPr lang="en-US" sz="2300" dirty="0" smtClean="0"/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do {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wait(full);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wait(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...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/* remove an item from buffer to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next_consumed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*/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...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signal(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signal(empty);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...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/* consume the item in next consumed */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...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 while (true); </a:t>
            </a:r>
          </a:p>
          <a:p>
            <a:pPr>
              <a:buFont typeface="Monotype Sorts" pitchFamily="-84" charset="2"/>
              <a:buNone/>
            </a:pPr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163" y="369888"/>
            <a:ext cx="11349037" cy="768350"/>
          </a:xfrm>
        </p:spPr>
        <p:txBody>
          <a:bodyPr/>
          <a:lstStyle/>
          <a:p>
            <a:pPr eaLnBrk="1" hangingPunct="1"/>
            <a:r>
              <a:rPr lang="en-US" smtClean="0"/>
              <a:t>Readers-Writers Problem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67" y="1245477"/>
            <a:ext cx="11807934" cy="6806324"/>
          </a:xfrm>
        </p:spPr>
        <p:txBody>
          <a:bodyPr/>
          <a:lstStyle/>
          <a:p>
            <a:r>
              <a:rPr lang="en-US" sz="3200" dirty="0"/>
              <a:t>C</a:t>
            </a:r>
            <a:r>
              <a:rPr lang="en-US" sz="3200" dirty="0" smtClean="0"/>
              <a:t>oncurrent </a:t>
            </a:r>
            <a:r>
              <a:rPr lang="en-US" sz="3200" dirty="0"/>
              <a:t>processes </a:t>
            </a:r>
            <a:r>
              <a:rPr lang="en-US" sz="3200" dirty="0" smtClean="0"/>
              <a:t>share a  </a:t>
            </a:r>
            <a:r>
              <a:rPr lang="en-US" sz="3200" dirty="0" smtClean="0"/>
              <a:t>data set </a:t>
            </a:r>
            <a:endParaRPr lang="en-US" sz="3200" dirty="0" smtClean="0"/>
          </a:p>
          <a:p>
            <a:pPr lvl="1"/>
            <a:r>
              <a:rPr lang="en-US" sz="2400" dirty="0" smtClean="0"/>
              <a:t>Readers </a:t>
            </a:r>
          </a:p>
          <a:p>
            <a:pPr lvl="2"/>
            <a:r>
              <a:rPr lang="en-US" dirty="0" smtClean="0"/>
              <a:t>only </a:t>
            </a:r>
            <a:r>
              <a:rPr lang="en-US" dirty="0" smtClean="0"/>
              <a:t>read the data set; they do </a:t>
            </a:r>
            <a:r>
              <a:rPr lang="en-US" b="1" i="1" dirty="0" smtClean="0"/>
              <a:t>not</a:t>
            </a:r>
            <a:r>
              <a:rPr lang="en-US" b="1" dirty="0" smtClean="0"/>
              <a:t> </a:t>
            </a:r>
            <a:r>
              <a:rPr lang="en-US" dirty="0" smtClean="0"/>
              <a:t>perform any updates</a:t>
            </a:r>
          </a:p>
          <a:p>
            <a:pPr lvl="1"/>
            <a:r>
              <a:rPr lang="en-US" sz="2400" dirty="0"/>
              <a:t>Writers </a:t>
            </a:r>
          </a:p>
          <a:p>
            <a:pPr lvl="2"/>
            <a:r>
              <a:rPr lang="en-US" dirty="0" smtClean="0"/>
              <a:t>can </a:t>
            </a:r>
            <a:r>
              <a:rPr lang="en-US" dirty="0" smtClean="0"/>
              <a:t>both read and </a:t>
            </a:r>
            <a:r>
              <a:rPr lang="en-US" dirty="0" smtClean="0"/>
              <a:t>write</a:t>
            </a:r>
            <a:endParaRPr lang="en-US" dirty="0" smtClean="0"/>
          </a:p>
          <a:p>
            <a:r>
              <a:rPr lang="en-US" sz="3200" dirty="0" smtClean="0"/>
              <a:t>Shared Data</a:t>
            </a:r>
          </a:p>
          <a:p>
            <a:pPr lvl="1"/>
            <a:r>
              <a:rPr lang="en-US" sz="2400" dirty="0" smtClean="0"/>
              <a:t>Data set</a:t>
            </a:r>
          </a:p>
          <a:p>
            <a:pPr lvl="1"/>
            <a:r>
              <a:rPr lang="en-US" sz="2400" dirty="0" smtClean="0"/>
              <a:t>Semaphore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rw_mutex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/>
              <a:t>initialized to 1</a:t>
            </a:r>
          </a:p>
          <a:p>
            <a:pPr lvl="1"/>
            <a:r>
              <a:rPr lang="en-US" sz="2400" dirty="0" smtClean="0"/>
              <a:t>Semaphore 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/>
              <a:t>initialized to 1</a:t>
            </a:r>
          </a:p>
          <a:p>
            <a:pPr lvl="1"/>
            <a:r>
              <a:rPr lang="en-US" sz="2400" dirty="0" smtClean="0"/>
              <a:t>Integer 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read_count</a:t>
            </a:r>
            <a:r>
              <a:rPr lang="en-US" sz="2400" dirty="0" smtClean="0"/>
              <a:t> initialized to 0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8288" y="369888"/>
            <a:ext cx="11491912" cy="768350"/>
          </a:xfrm>
        </p:spPr>
        <p:txBody>
          <a:bodyPr/>
          <a:lstStyle/>
          <a:p>
            <a:pPr eaLnBrk="1" hangingPunct="1"/>
            <a:r>
              <a:rPr lang="en-US" smtClean="0"/>
              <a:t>Readers-Writers Problem (Cont.)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8005" y="1387365"/>
            <a:ext cx="11772900" cy="6805832"/>
          </a:xfrm>
        </p:spPr>
        <p:txBody>
          <a:bodyPr/>
          <a:lstStyle/>
          <a:p>
            <a:r>
              <a:rPr lang="en-US" sz="3200" dirty="0"/>
              <a:t>W</a:t>
            </a:r>
            <a:r>
              <a:rPr lang="en-US" sz="3200" dirty="0" smtClean="0"/>
              <a:t>riter </a:t>
            </a:r>
            <a:r>
              <a:rPr lang="en-US" sz="3200" dirty="0" smtClean="0"/>
              <a:t>process</a:t>
            </a:r>
          </a:p>
          <a:p>
            <a:pPr>
              <a:buFont typeface="Monotype Sorts" pitchFamily="-84" charset="2"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do {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wait(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...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/* writing is performed */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...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signal(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 while (true);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-84" charset="2"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2575" y="369888"/>
            <a:ext cx="11477625" cy="768350"/>
          </a:xfrm>
        </p:spPr>
        <p:txBody>
          <a:bodyPr/>
          <a:lstStyle/>
          <a:p>
            <a:pPr eaLnBrk="1" hangingPunct="1"/>
            <a:r>
              <a:rPr lang="en-US" smtClean="0"/>
              <a:t>Readers-Writers Problem (Cont.)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176" y="1343956"/>
            <a:ext cx="11620500" cy="6753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/>
              <a:t>R</a:t>
            </a:r>
            <a:r>
              <a:rPr lang="en-US" sz="3200" dirty="0" smtClean="0"/>
              <a:t>eader </a:t>
            </a:r>
            <a:r>
              <a:rPr lang="en-US" sz="3200" dirty="0" smtClean="0"/>
              <a:t>process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dirty="0" smtClean="0">
                <a:solidFill>
                  <a:srgbClr val="0000FF"/>
                </a:solidFill>
              </a:rPr>
              <a:t>        </a:t>
            </a:r>
          </a:p>
          <a:p>
            <a:pPr marL="571500" lvl="1" indent="0">
              <a:buNone/>
            </a:pPr>
            <a:r>
              <a:rPr lang="en-US" sz="2400" dirty="0" smtClean="0"/>
              <a:t>do {</a:t>
            </a:r>
            <a:br>
              <a:rPr lang="en-US" sz="2400" dirty="0" smtClean="0"/>
            </a:br>
            <a:r>
              <a:rPr lang="en-US" sz="2400" dirty="0" smtClean="0"/>
              <a:t>	wait(</a:t>
            </a:r>
            <a:r>
              <a:rPr lang="en-US" sz="2400" dirty="0" err="1" smtClean="0"/>
              <a:t>mutex</a:t>
            </a:r>
            <a:r>
              <a:rPr lang="en-US" sz="2400" dirty="0" smtClean="0"/>
              <a:t>);</a:t>
            </a:r>
            <a:br>
              <a:rPr lang="en-US" sz="2400" dirty="0" smtClean="0"/>
            </a:br>
            <a:r>
              <a:rPr lang="en-US" sz="2400" dirty="0" smtClean="0"/>
              <a:t>	read </a:t>
            </a:r>
            <a:r>
              <a:rPr lang="en-US" sz="2400" dirty="0" smtClean="0"/>
              <a:t>count++;</a:t>
            </a:r>
            <a:br>
              <a:rPr lang="en-US" sz="2400" dirty="0" smtClean="0"/>
            </a:br>
            <a:r>
              <a:rPr lang="en-US" sz="2400" dirty="0" smtClean="0"/>
              <a:t>	if </a:t>
            </a:r>
            <a:r>
              <a:rPr lang="en-US" sz="2400" dirty="0" smtClean="0"/>
              <a:t>(read count == 1) </a:t>
            </a:r>
          </a:p>
          <a:p>
            <a:pPr marL="571500" lvl="1" indent="0">
              <a:buNone/>
            </a:pPr>
            <a:r>
              <a:rPr lang="en-US" sz="2400" dirty="0" smtClean="0"/>
              <a:t>	wait(</a:t>
            </a:r>
            <a:r>
              <a:rPr lang="en-US" sz="2400" dirty="0" err="1" smtClean="0"/>
              <a:t>rw</a:t>
            </a:r>
            <a:r>
              <a:rPr lang="en-US" sz="2400" dirty="0" smtClean="0"/>
              <a:t> </a:t>
            </a:r>
            <a:r>
              <a:rPr lang="en-US" sz="2400" dirty="0" err="1" smtClean="0"/>
              <a:t>mutex</a:t>
            </a:r>
            <a:r>
              <a:rPr lang="en-US" sz="2400" dirty="0" smtClean="0"/>
              <a:t>); signal(</a:t>
            </a:r>
            <a:r>
              <a:rPr lang="en-US" sz="2400" dirty="0" err="1" smtClean="0"/>
              <a:t>mutex</a:t>
            </a:r>
            <a:r>
              <a:rPr lang="en-US" sz="2400" dirty="0" smtClean="0"/>
              <a:t>); </a:t>
            </a:r>
          </a:p>
          <a:p>
            <a:pPr marL="571500" lvl="1" indent="0">
              <a:buNone/>
            </a:pPr>
            <a:r>
              <a:rPr lang="en-US" sz="2400" dirty="0" smtClean="0"/>
              <a:t>...</a:t>
            </a:r>
            <a:br>
              <a:rPr lang="en-US" sz="2400" dirty="0" smtClean="0"/>
            </a:br>
            <a:r>
              <a:rPr lang="en-US" sz="2400" dirty="0" smtClean="0"/>
              <a:t>/* reading is performed */ </a:t>
            </a:r>
          </a:p>
          <a:p>
            <a:pPr marL="571500" lvl="1" indent="0">
              <a:buNone/>
            </a:pPr>
            <a:r>
              <a:rPr lang="en-US" sz="2400" dirty="0" smtClean="0"/>
              <a:t>... wait(</a:t>
            </a:r>
            <a:r>
              <a:rPr lang="en-US" sz="2400" dirty="0" err="1" smtClean="0"/>
              <a:t>mutex</a:t>
            </a:r>
            <a:r>
              <a:rPr lang="en-US" sz="2400" dirty="0" smtClean="0"/>
              <a:t>);</a:t>
            </a:r>
            <a:br>
              <a:rPr lang="en-US" sz="2400" dirty="0" smtClean="0"/>
            </a:br>
            <a:r>
              <a:rPr lang="en-US" sz="2400" dirty="0" smtClean="0"/>
              <a:t>	read </a:t>
            </a:r>
            <a:r>
              <a:rPr lang="en-US" sz="2400" dirty="0" smtClean="0"/>
              <a:t>count--;</a:t>
            </a:r>
            <a:br>
              <a:rPr lang="en-US" sz="2400" dirty="0" smtClean="0"/>
            </a:br>
            <a:r>
              <a:rPr lang="en-US" sz="2400" dirty="0" smtClean="0"/>
              <a:t>	if </a:t>
            </a:r>
            <a:r>
              <a:rPr lang="en-US" sz="2400" dirty="0" smtClean="0"/>
              <a:t>(read count == 0) </a:t>
            </a:r>
          </a:p>
          <a:p>
            <a:pPr marL="571500" lvl="1" indent="0">
              <a:buNone/>
            </a:pPr>
            <a:r>
              <a:rPr lang="en-US" sz="2400" dirty="0" smtClean="0"/>
              <a:t>		signal(</a:t>
            </a:r>
            <a:r>
              <a:rPr lang="en-US" sz="2400" dirty="0" err="1" smtClean="0"/>
              <a:t>rw</a:t>
            </a:r>
            <a:r>
              <a:rPr lang="en-US" sz="2400" dirty="0" smtClean="0"/>
              <a:t> </a:t>
            </a:r>
            <a:r>
              <a:rPr lang="en-US" sz="2400" dirty="0" err="1" smtClean="0"/>
              <a:t>mutex</a:t>
            </a:r>
            <a:r>
              <a:rPr lang="en-US" sz="2400" dirty="0" smtClean="0"/>
              <a:t>); signal(</a:t>
            </a:r>
            <a:r>
              <a:rPr lang="en-US" sz="2400" dirty="0" err="1" smtClean="0"/>
              <a:t>mutex</a:t>
            </a:r>
            <a:r>
              <a:rPr lang="en-US" sz="2400" dirty="0" smtClean="0"/>
              <a:t>); </a:t>
            </a:r>
          </a:p>
          <a:p>
            <a:pPr marL="571500" lvl="1" indent="0">
              <a:buNone/>
            </a:pPr>
            <a:r>
              <a:rPr lang="en-US" sz="2400" dirty="0" smtClean="0"/>
              <a:t>} while (true);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sz="23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sz="23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dirty="0" smtClean="0">
                <a:solidFill>
                  <a:srgbClr val="0000FF"/>
                </a:solidFill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Readers-Writers Problem Variations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10585" y="1486994"/>
            <a:ext cx="12344400" cy="4015171"/>
          </a:xfrm>
        </p:spPr>
        <p:txBody>
          <a:bodyPr/>
          <a:lstStyle/>
          <a:p>
            <a:r>
              <a:rPr lang="en-US" sz="3200" i="1" dirty="0" smtClean="0"/>
              <a:t>First </a:t>
            </a:r>
            <a:r>
              <a:rPr lang="en-US" sz="3200" dirty="0" smtClean="0"/>
              <a:t>variation </a:t>
            </a:r>
            <a:endParaRPr lang="en-US" sz="3200" dirty="0"/>
          </a:p>
          <a:p>
            <a:pPr lvl="1"/>
            <a:r>
              <a:rPr lang="en-US" sz="2400" dirty="0" smtClean="0"/>
              <a:t>no </a:t>
            </a:r>
            <a:r>
              <a:rPr lang="en-US" sz="2400" dirty="0" smtClean="0"/>
              <a:t>reader kept waiting unless writer has permission to use shared </a:t>
            </a:r>
            <a:r>
              <a:rPr lang="en-US" sz="2400" dirty="0" smtClean="0"/>
              <a:t>object</a:t>
            </a:r>
            <a:endParaRPr lang="en-US" sz="2400" dirty="0" smtClean="0"/>
          </a:p>
          <a:p>
            <a:r>
              <a:rPr lang="en-US" sz="3200" i="1" dirty="0"/>
              <a:t>Second variation </a:t>
            </a:r>
            <a:endParaRPr lang="en-US" sz="3200" i="1" dirty="0"/>
          </a:p>
          <a:p>
            <a:pPr lvl="1"/>
            <a:r>
              <a:rPr lang="en-US" sz="2400" dirty="0"/>
              <a:t>once writer is ready, it performs write </a:t>
            </a:r>
            <a:r>
              <a:rPr lang="en-US" sz="2400" dirty="0" err="1" smtClean="0"/>
              <a:t>asap</a:t>
            </a:r>
            <a:endParaRPr lang="en-US" dirty="0" smtClean="0"/>
          </a:p>
          <a:p>
            <a:r>
              <a:rPr lang="en-US" sz="3200" dirty="0" smtClean="0"/>
              <a:t>Both may have starvation leading to even more </a:t>
            </a:r>
            <a:r>
              <a:rPr lang="en-US" sz="3200" dirty="0" smtClean="0"/>
              <a:t>variations</a:t>
            </a:r>
            <a:endParaRPr lang="en-US" dirty="0" smtClean="0"/>
          </a:p>
          <a:p>
            <a:pPr lvl="1"/>
            <a:r>
              <a:rPr lang="en-US" sz="2400" dirty="0"/>
              <a:t>Solved by kernel providing reader-writer 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69888"/>
            <a:ext cx="11506200" cy="768350"/>
          </a:xfrm>
        </p:spPr>
        <p:txBody>
          <a:bodyPr/>
          <a:lstStyle/>
          <a:p>
            <a:pPr eaLnBrk="1" hangingPunct="1"/>
            <a:r>
              <a:rPr lang="en-US" smtClean="0"/>
              <a:t>Dining-Philosophers Problem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5557838"/>
            <a:ext cx="10544175" cy="2139950"/>
          </a:xfrm>
        </p:spPr>
        <p:txBody>
          <a:bodyPr/>
          <a:lstStyle/>
          <a:p>
            <a:pPr>
              <a:tabLst>
                <a:tab pos="1954213" algn="l"/>
                <a:tab pos="2200275" algn="l"/>
              </a:tabLst>
            </a:pPr>
            <a:r>
              <a:rPr lang="en-US" smtClean="0"/>
              <a:t>Philosophers spend their lives thinking and eating</a:t>
            </a:r>
          </a:p>
          <a:p>
            <a:pPr>
              <a:tabLst>
                <a:tab pos="1954213" algn="l"/>
                <a:tab pos="2200275" algn="l"/>
              </a:tabLst>
            </a:pPr>
            <a:r>
              <a:rPr lang="en-US" smtClean="0"/>
              <a:t>Don</a:t>
            </a:r>
            <a:r>
              <a:rPr lang="ja-JP" altLang="en-US" smtClean="0"/>
              <a:t>’</a:t>
            </a:r>
            <a:r>
              <a:rPr lang="en-US" altLang="ja-JP" smtClean="0"/>
              <a:t>t interact with their neighbors, occasionally try to pick up 2 chopsticks (one at a time) to eat from bowl</a:t>
            </a:r>
          </a:p>
          <a:p>
            <a:pPr lvl="1">
              <a:tabLst>
                <a:tab pos="1954213" algn="l"/>
                <a:tab pos="2200275" algn="l"/>
              </a:tabLst>
            </a:pPr>
            <a:r>
              <a:rPr lang="en-US" smtClean="0"/>
              <a:t>Need both to eat, then release both when done</a:t>
            </a:r>
          </a:p>
          <a:p>
            <a:pPr>
              <a:tabLst>
                <a:tab pos="1954213" algn="l"/>
                <a:tab pos="2200275" algn="l"/>
              </a:tabLst>
            </a:pPr>
            <a:r>
              <a:rPr lang="en-US" smtClean="0"/>
              <a:t>In the case of 5 philosophers</a:t>
            </a:r>
          </a:p>
          <a:p>
            <a:pPr lvl="1">
              <a:tabLst>
                <a:tab pos="1954213" algn="l"/>
                <a:tab pos="2200275" algn="l"/>
              </a:tabLst>
            </a:pPr>
            <a:r>
              <a:rPr lang="en-US" smtClean="0"/>
              <a:t>Shared data </a:t>
            </a:r>
          </a:p>
          <a:p>
            <a:pPr lvl="2">
              <a:tabLst>
                <a:tab pos="1954213" algn="l"/>
                <a:tab pos="2200275" algn="l"/>
              </a:tabLst>
            </a:pPr>
            <a:r>
              <a:rPr lang="en-US" smtClean="0"/>
              <a:t>Bowl of rice (data set)</a:t>
            </a:r>
          </a:p>
          <a:p>
            <a:pPr lvl="2">
              <a:tabLst>
                <a:tab pos="1954213" algn="l"/>
                <a:tab pos="2200275" algn="l"/>
              </a:tabLst>
            </a:pPr>
            <a:r>
              <a:rPr lang="en-US" smtClean="0"/>
              <a:t>Semaphore </a:t>
            </a:r>
            <a:r>
              <a:rPr lang="en-US" smtClean="0">
                <a:solidFill>
                  <a:srgbClr val="FF0000"/>
                </a:solidFill>
              </a:rPr>
              <a:t>chopstick [5]</a:t>
            </a:r>
            <a:r>
              <a:rPr lang="en-US" smtClean="0"/>
              <a:t> initialized to 1</a:t>
            </a:r>
          </a:p>
        </p:txBody>
      </p:sp>
      <p:pic>
        <p:nvPicPr>
          <p:cNvPr id="38916" name="Picture 5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636713"/>
            <a:ext cx="4160837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7338" y="369888"/>
            <a:ext cx="11798300" cy="768350"/>
          </a:xfrm>
        </p:spPr>
        <p:txBody>
          <a:bodyPr/>
          <a:lstStyle/>
          <a:p>
            <a:pPr eaLnBrk="1" hangingPunct="1"/>
            <a:r>
              <a:rPr lang="en-US" smtClean="0"/>
              <a:t>  Dining-Philosophers Problem Algorithm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706563"/>
            <a:ext cx="10660063" cy="6378575"/>
          </a:xfrm>
        </p:spPr>
        <p:txBody>
          <a:bodyPr/>
          <a:lstStyle/>
          <a:p>
            <a:pPr marL="541338" indent="-541338">
              <a:lnSpc>
                <a:spcPct val="90000"/>
              </a:lnSpc>
              <a:tabLst>
                <a:tab pos="2444750" algn="l"/>
                <a:tab pos="2862263" algn="l"/>
                <a:tab pos="3186113" algn="l"/>
                <a:tab pos="3509963" algn="l"/>
              </a:tabLst>
            </a:pPr>
            <a:r>
              <a:rPr lang="en-US" sz="3200" dirty="0" smtClean="0"/>
              <a:t>The structure of Philosopher</a:t>
            </a:r>
            <a:r>
              <a:rPr lang="en-US" sz="3200" i="1" dirty="0" smtClean="0">
                <a:solidFill>
                  <a:srgbClr val="0000FF"/>
                </a:solidFill>
              </a:rPr>
              <a:t> i</a:t>
            </a:r>
            <a:r>
              <a:rPr lang="en-US" sz="3200" dirty="0" smtClean="0"/>
              <a:t>:</a:t>
            </a:r>
          </a:p>
          <a:p>
            <a:pPr marL="541338" indent="-541338">
              <a:lnSpc>
                <a:spcPct val="90000"/>
              </a:lnSpc>
              <a:buFont typeface="Monotype Sorts" pitchFamily="-84" charset="2"/>
              <a:buNone/>
              <a:tabLst>
                <a:tab pos="2444750" algn="l"/>
                <a:tab pos="2862263" algn="l"/>
                <a:tab pos="3186113" algn="l"/>
                <a:tab pos="3509963" algn="l"/>
              </a:tabLst>
            </a:pPr>
            <a:endParaRPr lang="en-US" dirty="0" smtClean="0"/>
          </a:p>
          <a:p>
            <a:pPr marL="1711325" lvl="2" indent="-487363">
              <a:lnSpc>
                <a:spcPct val="90000"/>
              </a:lnSpc>
              <a:buFont typeface="Webdings" pitchFamily="18" charset="2"/>
              <a:buNone/>
              <a:tabLst>
                <a:tab pos="2444750" algn="l"/>
                <a:tab pos="2862263" algn="l"/>
                <a:tab pos="3186113" algn="l"/>
                <a:tab pos="3509963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do  { </a:t>
            </a:r>
          </a:p>
          <a:p>
            <a:pPr marL="1711325" lvl="2" indent="-487363">
              <a:lnSpc>
                <a:spcPct val="90000"/>
              </a:lnSpc>
              <a:buFont typeface="Webdings" pitchFamily="18" charset="2"/>
              <a:buNone/>
              <a:tabLst>
                <a:tab pos="2444750" algn="l"/>
                <a:tab pos="2862263" algn="l"/>
                <a:tab pos="3186113" algn="l"/>
                <a:tab pos="3509963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          wait ( chopstick[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] );</a:t>
            </a:r>
          </a:p>
          <a:p>
            <a:pPr marL="1711325" lvl="2" indent="-487363">
              <a:lnSpc>
                <a:spcPct val="90000"/>
              </a:lnSpc>
              <a:buFont typeface="Webdings" pitchFamily="18" charset="2"/>
              <a:buNone/>
              <a:tabLst>
                <a:tab pos="2444750" algn="l"/>
                <a:tab pos="2862263" algn="l"/>
                <a:tab pos="3186113" algn="l"/>
                <a:tab pos="3509963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	     wait ( </a:t>
            </a:r>
            <a:r>
              <a:rPr lang="en-US" dirty="0" err="1" smtClean="0">
                <a:solidFill>
                  <a:srgbClr val="0000FF"/>
                </a:solidFill>
              </a:rPr>
              <a:t>chopStick</a:t>
            </a:r>
            <a:r>
              <a:rPr lang="en-US" dirty="0" smtClean="0">
                <a:solidFill>
                  <a:srgbClr val="0000FF"/>
                </a:solidFill>
              </a:rPr>
              <a:t>[ (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+ 1) % 5] );</a:t>
            </a:r>
          </a:p>
          <a:p>
            <a:pPr marL="1711325" lvl="2" indent="-487363">
              <a:lnSpc>
                <a:spcPct val="90000"/>
              </a:lnSpc>
              <a:buFont typeface="Webdings" pitchFamily="18" charset="2"/>
              <a:buNone/>
              <a:tabLst>
                <a:tab pos="2444750" algn="l"/>
                <a:tab pos="2862263" algn="l"/>
                <a:tab pos="3186113" algn="l"/>
                <a:tab pos="3509963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	</a:t>
            </a:r>
          </a:p>
          <a:p>
            <a:pPr marL="1711325" lvl="2" indent="-487363">
              <a:lnSpc>
                <a:spcPct val="90000"/>
              </a:lnSpc>
              <a:buFont typeface="Webdings" pitchFamily="18" charset="2"/>
              <a:buNone/>
              <a:tabLst>
                <a:tab pos="2444750" algn="l"/>
                <a:tab pos="2862263" algn="l"/>
                <a:tab pos="3186113" algn="l"/>
                <a:tab pos="3509963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	             //  eat</a:t>
            </a:r>
          </a:p>
          <a:p>
            <a:pPr marL="1711325" lvl="2" indent="-487363">
              <a:lnSpc>
                <a:spcPct val="90000"/>
              </a:lnSpc>
              <a:buFont typeface="Webdings" pitchFamily="18" charset="2"/>
              <a:buNone/>
              <a:tabLst>
                <a:tab pos="2444750" algn="l"/>
                <a:tab pos="2862263" algn="l"/>
                <a:tab pos="3186113" algn="l"/>
                <a:tab pos="3509963" algn="l"/>
              </a:tabLst>
            </a:pPr>
            <a:endParaRPr lang="en-US" dirty="0" smtClean="0">
              <a:solidFill>
                <a:srgbClr val="0000FF"/>
              </a:solidFill>
            </a:endParaRPr>
          </a:p>
          <a:p>
            <a:pPr marL="1711325" lvl="2" indent="-487363">
              <a:lnSpc>
                <a:spcPct val="90000"/>
              </a:lnSpc>
              <a:buFont typeface="Webdings" pitchFamily="18" charset="2"/>
              <a:buNone/>
              <a:tabLst>
                <a:tab pos="2444750" algn="l"/>
                <a:tab pos="2862263" algn="l"/>
                <a:tab pos="3186113" algn="l"/>
                <a:tab pos="3509963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	     signal ( chopstick[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] );</a:t>
            </a:r>
          </a:p>
          <a:p>
            <a:pPr marL="1711325" lvl="2" indent="-487363">
              <a:lnSpc>
                <a:spcPct val="90000"/>
              </a:lnSpc>
              <a:buFont typeface="Webdings" pitchFamily="18" charset="2"/>
              <a:buNone/>
              <a:tabLst>
                <a:tab pos="2444750" algn="l"/>
                <a:tab pos="2862263" algn="l"/>
                <a:tab pos="3186113" algn="l"/>
                <a:tab pos="3509963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	     signal (chopstick[ (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+ 1) % 5] );</a:t>
            </a:r>
          </a:p>
          <a:p>
            <a:pPr marL="1711325" lvl="2" indent="-487363">
              <a:lnSpc>
                <a:spcPct val="90000"/>
              </a:lnSpc>
              <a:buFont typeface="Webdings" pitchFamily="18" charset="2"/>
              <a:buNone/>
              <a:tabLst>
                <a:tab pos="2444750" algn="l"/>
                <a:tab pos="2862263" algn="l"/>
                <a:tab pos="3186113" algn="l"/>
                <a:tab pos="3509963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	</a:t>
            </a:r>
          </a:p>
          <a:p>
            <a:pPr marL="1711325" lvl="2" indent="-487363">
              <a:lnSpc>
                <a:spcPct val="90000"/>
              </a:lnSpc>
              <a:buFont typeface="Webdings" pitchFamily="18" charset="2"/>
              <a:buNone/>
              <a:tabLst>
                <a:tab pos="2444750" algn="l"/>
                <a:tab pos="2862263" algn="l"/>
                <a:tab pos="3186113" algn="l"/>
                <a:tab pos="3509963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                 //  think</a:t>
            </a:r>
          </a:p>
          <a:p>
            <a:pPr marL="1711325" lvl="2" indent="-487363">
              <a:lnSpc>
                <a:spcPct val="90000"/>
              </a:lnSpc>
              <a:buFont typeface="Webdings" pitchFamily="18" charset="2"/>
              <a:buNone/>
              <a:tabLst>
                <a:tab pos="2444750" algn="l"/>
                <a:tab pos="2862263" algn="l"/>
                <a:tab pos="3186113" algn="l"/>
                <a:tab pos="3509963" algn="l"/>
              </a:tabLst>
            </a:pPr>
            <a:endParaRPr lang="en-US" dirty="0" smtClean="0">
              <a:solidFill>
                <a:srgbClr val="0000FF"/>
              </a:solidFill>
            </a:endParaRPr>
          </a:p>
          <a:p>
            <a:pPr marL="1711325" lvl="2" indent="-487363">
              <a:lnSpc>
                <a:spcPct val="90000"/>
              </a:lnSpc>
              <a:buFont typeface="Webdings" pitchFamily="18" charset="2"/>
              <a:buNone/>
              <a:tabLst>
                <a:tab pos="2444750" algn="l"/>
                <a:tab pos="2862263" algn="l"/>
                <a:tab pos="3186113" algn="l"/>
                <a:tab pos="3509963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} while (TRUE);</a:t>
            </a:r>
          </a:p>
          <a:p>
            <a:pPr marL="1711325" lvl="2" indent="-487363">
              <a:lnSpc>
                <a:spcPct val="90000"/>
              </a:lnSpc>
              <a:buFont typeface="Webdings" pitchFamily="18" charset="2"/>
              <a:buNone/>
              <a:tabLst>
                <a:tab pos="2444750" algn="l"/>
                <a:tab pos="2862263" algn="l"/>
                <a:tab pos="3186113" algn="l"/>
                <a:tab pos="3509963" algn="l"/>
              </a:tabLst>
            </a:pPr>
            <a:endParaRPr lang="en-US" dirty="0" smtClean="0">
              <a:solidFill>
                <a:srgbClr val="0000FF"/>
              </a:solidFill>
            </a:endParaRPr>
          </a:p>
          <a:p>
            <a:pPr marL="541338" indent="-541338">
              <a:lnSpc>
                <a:spcPct val="90000"/>
              </a:lnSpc>
              <a:tabLst>
                <a:tab pos="2444750" algn="l"/>
                <a:tab pos="2862263" algn="l"/>
                <a:tab pos="3186113" algn="l"/>
                <a:tab pos="3509963" algn="l"/>
              </a:tabLst>
            </a:pPr>
            <a:r>
              <a:rPr lang="en-US" sz="3200" dirty="0" smtClean="0"/>
              <a:t>What is the problem with this algorithm?</a:t>
            </a:r>
          </a:p>
          <a:p>
            <a:pPr marL="1711325" lvl="2" indent="-487363">
              <a:lnSpc>
                <a:spcPct val="90000"/>
              </a:lnSpc>
              <a:buFont typeface="Webdings" pitchFamily="18" charset="2"/>
              <a:buNone/>
              <a:tabLst>
                <a:tab pos="2444750" algn="l"/>
                <a:tab pos="2862263" algn="l"/>
                <a:tab pos="3186113" algn="l"/>
                <a:tab pos="3509963" algn="l"/>
              </a:tabLst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888" y="369888"/>
            <a:ext cx="11644312" cy="768350"/>
          </a:xfrm>
        </p:spPr>
        <p:txBody>
          <a:bodyPr/>
          <a:lstStyle/>
          <a:p>
            <a:pPr eaLnBrk="1" hangingPunct="1"/>
            <a:r>
              <a:rPr lang="en-US" smtClean="0"/>
              <a:t>Problems with Semaphores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2598" y="1473256"/>
            <a:ext cx="10439400" cy="3918552"/>
          </a:xfrm>
        </p:spPr>
        <p:txBody>
          <a:bodyPr/>
          <a:lstStyle/>
          <a:p>
            <a:r>
              <a:rPr lang="en-US" sz="3200" dirty="0" smtClean="0"/>
              <a:t> Incorrect use of semaphore operations</a:t>
            </a:r>
            <a:r>
              <a:rPr lang="en-US" sz="3200" dirty="0" smtClean="0"/>
              <a:t>:</a:t>
            </a:r>
            <a:endParaRPr lang="en-US" sz="3200" dirty="0" smtClean="0"/>
          </a:p>
          <a:p>
            <a:pPr lvl="1"/>
            <a:r>
              <a:rPr lang="en-US" sz="2400" dirty="0" smtClean="0"/>
              <a:t> signal (</a:t>
            </a:r>
            <a:r>
              <a:rPr lang="en-US" sz="2400" dirty="0" err="1" smtClean="0"/>
              <a:t>mutex</a:t>
            </a:r>
            <a:r>
              <a:rPr lang="en-US" sz="2400" dirty="0" smtClean="0"/>
              <a:t>)  ….  wait (</a:t>
            </a:r>
            <a:r>
              <a:rPr lang="en-US" sz="2400" dirty="0" err="1" smtClean="0"/>
              <a:t>mutex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lvl="1"/>
            <a:r>
              <a:rPr lang="en-US" sz="2400" dirty="0" smtClean="0"/>
              <a:t> wait (</a:t>
            </a:r>
            <a:r>
              <a:rPr lang="en-US" sz="2400" dirty="0" err="1" smtClean="0"/>
              <a:t>mutex</a:t>
            </a:r>
            <a:r>
              <a:rPr lang="en-US" sz="2400" dirty="0" smtClean="0"/>
              <a:t>)  …  wait (</a:t>
            </a:r>
            <a:r>
              <a:rPr lang="en-US" sz="2400" dirty="0" err="1" smtClean="0"/>
              <a:t>mutex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lvl="1"/>
            <a:r>
              <a:rPr lang="en-US" sz="2400" dirty="0" smtClean="0"/>
              <a:t> Omitting  of wait (</a:t>
            </a:r>
            <a:r>
              <a:rPr lang="en-US" sz="2400" dirty="0" err="1" smtClean="0"/>
              <a:t>mutex</a:t>
            </a:r>
            <a:r>
              <a:rPr lang="en-US" sz="2400" dirty="0" smtClean="0"/>
              <a:t>) or signal (</a:t>
            </a:r>
            <a:r>
              <a:rPr lang="en-US" sz="2400" dirty="0" err="1" smtClean="0"/>
              <a:t>mutex</a:t>
            </a:r>
            <a:r>
              <a:rPr lang="en-US" sz="2400" dirty="0" smtClean="0"/>
              <a:t>) (or both</a:t>
            </a:r>
            <a:r>
              <a:rPr lang="en-US" sz="2400" dirty="0" smtClean="0"/>
              <a:t>)</a:t>
            </a:r>
            <a:endParaRPr lang="en-US" dirty="0" smtClean="0"/>
          </a:p>
          <a:p>
            <a:r>
              <a:rPr lang="en-US" sz="3200" dirty="0" smtClean="0"/>
              <a:t>Deadlock </a:t>
            </a:r>
            <a:endParaRPr lang="en-US" sz="3200" dirty="0"/>
          </a:p>
          <a:p>
            <a:r>
              <a:rPr lang="en-US" sz="3200" dirty="0"/>
              <a:t>S</a:t>
            </a:r>
            <a:r>
              <a:rPr lang="en-US" sz="3200" dirty="0" smtClean="0"/>
              <a:t>tarvation</a:t>
            </a:r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462" y="1135117"/>
            <a:ext cx="11691116" cy="739402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/>
              <a:t>Another way to synchronize processes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Features</a:t>
            </a:r>
            <a:endParaRPr lang="en-US" sz="32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 </a:t>
            </a:r>
            <a:r>
              <a:rPr lang="en-US" sz="2400" dirty="0" smtClean="0"/>
              <a:t>high-level abstraction 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 </a:t>
            </a:r>
            <a:r>
              <a:rPr lang="en-US" sz="2400" dirty="0" smtClean="0"/>
              <a:t>convenient and effective </a:t>
            </a:r>
            <a:r>
              <a:rPr lang="en-US" sz="2400" dirty="0" smtClean="0"/>
              <a:t>mechanism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i="1" dirty="0" smtClean="0"/>
              <a:t>Abstract data </a:t>
            </a:r>
            <a:r>
              <a:rPr lang="en-US" sz="2400" i="1" dirty="0" smtClean="0"/>
              <a:t>type</a:t>
            </a:r>
            <a:endParaRPr lang="en-US" sz="2400" dirty="0"/>
          </a:p>
          <a:p>
            <a:pPr lvl="2">
              <a:lnSpc>
                <a:spcPct val="80000"/>
              </a:lnSpc>
            </a:pPr>
            <a:r>
              <a:rPr lang="en-US" sz="2300" dirty="0" smtClean="0"/>
              <a:t> </a:t>
            </a:r>
            <a:r>
              <a:rPr lang="en-US" sz="2300" dirty="0" smtClean="0"/>
              <a:t>internal variables only accessible by code within the procedure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Only one process may be active within the monitor at a time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Disadvantage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not powerful enough to model some synchronization </a:t>
            </a:r>
            <a:r>
              <a:rPr lang="en-US" sz="2400" dirty="0" smtClean="0"/>
              <a:t>schemes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2">
              <a:lnSpc>
                <a:spcPct val="80000"/>
              </a:lnSpc>
              <a:buFont typeface="Webdings" pitchFamily="18" charset="2"/>
              <a:buNone/>
            </a:pPr>
            <a:r>
              <a:rPr lang="en-US" dirty="0" smtClean="0">
                <a:solidFill>
                  <a:srgbClr val="0000FF"/>
                </a:solidFill>
              </a:rPr>
              <a:t>monitor monitor-name</a:t>
            </a:r>
          </a:p>
          <a:p>
            <a:pPr lvl="2">
              <a:lnSpc>
                <a:spcPct val="80000"/>
              </a:lnSpc>
              <a:buFont typeface="Webdings" pitchFamily="18" charset="2"/>
              <a:buNone/>
            </a:pPr>
            <a:r>
              <a:rPr lang="en-US" dirty="0" smtClean="0">
                <a:solidFill>
                  <a:srgbClr val="0000FF"/>
                </a:solidFill>
              </a:rPr>
              <a:t>{</a:t>
            </a:r>
          </a:p>
          <a:p>
            <a:pPr lvl="2">
              <a:lnSpc>
                <a:spcPct val="80000"/>
              </a:lnSpc>
              <a:buFont typeface="Webdings" pitchFamily="18" charset="2"/>
              <a:buNone/>
            </a:pPr>
            <a:r>
              <a:rPr lang="en-US" dirty="0" smtClean="0">
                <a:solidFill>
                  <a:srgbClr val="0000FF"/>
                </a:solidFill>
              </a:rPr>
              <a:t>	// shared variable declarations</a:t>
            </a:r>
          </a:p>
          <a:p>
            <a:pPr lvl="2">
              <a:lnSpc>
                <a:spcPct val="80000"/>
              </a:lnSpc>
              <a:buFont typeface="Webdings" pitchFamily="18" charset="2"/>
              <a:buNone/>
            </a:pPr>
            <a:r>
              <a:rPr lang="en-US" dirty="0" smtClean="0">
                <a:solidFill>
                  <a:srgbClr val="0000FF"/>
                </a:solidFill>
              </a:rPr>
              <a:t>	procedure P1 (…) { …. </a:t>
            </a:r>
            <a:r>
              <a:rPr lang="en-US" dirty="0" smtClean="0">
                <a:solidFill>
                  <a:srgbClr val="0000FF"/>
                </a:solidFill>
              </a:rPr>
              <a:t>}</a:t>
            </a:r>
          </a:p>
          <a:p>
            <a:pPr lvl="2">
              <a:lnSpc>
                <a:spcPct val="80000"/>
              </a:lnSpc>
              <a:buFont typeface="Webdings" pitchFamily="18" charset="2"/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…</a:t>
            </a:r>
            <a:endParaRPr lang="en-US" dirty="0" smtClean="0">
              <a:solidFill>
                <a:srgbClr val="0000FF"/>
              </a:solidFill>
            </a:endParaRPr>
          </a:p>
          <a:p>
            <a:pPr lvl="2">
              <a:lnSpc>
                <a:spcPct val="80000"/>
              </a:lnSpc>
              <a:buFont typeface="Webdings" pitchFamily="18" charset="2"/>
              <a:buNone/>
            </a:pPr>
            <a:r>
              <a:rPr lang="en-US" dirty="0" smtClean="0">
                <a:solidFill>
                  <a:srgbClr val="0000FF"/>
                </a:solidFill>
              </a:rPr>
              <a:t>	procedure </a:t>
            </a:r>
            <a:r>
              <a:rPr lang="en-US" dirty="0" err="1" smtClean="0">
                <a:solidFill>
                  <a:srgbClr val="0000FF"/>
                </a:solidFill>
              </a:rPr>
              <a:t>Pn</a:t>
            </a:r>
            <a:r>
              <a:rPr lang="en-US" dirty="0" smtClean="0">
                <a:solidFill>
                  <a:srgbClr val="0000FF"/>
                </a:solidFill>
              </a:rPr>
              <a:t> (…) </a:t>
            </a:r>
            <a:r>
              <a:rPr lang="en-US" dirty="0" smtClean="0">
                <a:solidFill>
                  <a:srgbClr val="0000FF"/>
                </a:solidFill>
              </a:rPr>
              <a:t>{……}</a:t>
            </a:r>
            <a:endParaRPr lang="en-US" dirty="0" smtClean="0">
              <a:solidFill>
                <a:srgbClr val="0000FF"/>
              </a:solidFill>
            </a:endParaRPr>
          </a:p>
          <a:p>
            <a:pPr lvl="2">
              <a:lnSpc>
                <a:spcPct val="80000"/>
              </a:lnSpc>
              <a:buFont typeface="Webdings" pitchFamily="18" charset="2"/>
              <a:buNone/>
            </a:pPr>
            <a:r>
              <a:rPr lang="en-US" dirty="0" smtClean="0">
                <a:solidFill>
                  <a:srgbClr val="0000FF"/>
                </a:solidFill>
              </a:rPr>
              <a:t>    Initialization code (…) { … }</a:t>
            </a:r>
          </a:p>
          <a:p>
            <a:pPr lvl="2">
              <a:lnSpc>
                <a:spcPct val="80000"/>
              </a:lnSpc>
              <a:buFont typeface="Webdings" pitchFamily="18" charset="2"/>
              <a:buNone/>
            </a:pPr>
            <a:r>
              <a:rPr lang="en-US" dirty="0" smtClean="0">
                <a:solidFill>
                  <a:srgbClr val="0000FF"/>
                </a:solidFill>
              </a:rPr>
              <a:t>	}</a:t>
            </a:r>
          </a:p>
          <a:p>
            <a:pPr lvl="2">
              <a:lnSpc>
                <a:spcPct val="80000"/>
              </a:lnSpc>
              <a:buFont typeface="Webdings" pitchFamily="18" charset="2"/>
              <a:buNone/>
            </a:pPr>
            <a:r>
              <a:rPr lang="en-US" dirty="0" smtClean="0">
                <a:solidFill>
                  <a:srgbClr val="0000FF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176338" y="369888"/>
            <a:ext cx="11853862" cy="768350"/>
          </a:xfrm>
        </p:spPr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4855" y="1552850"/>
            <a:ext cx="12943490" cy="6480175"/>
          </a:xfrm>
        </p:spPr>
        <p:txBody>
          <a:bodyPr/>
          <a:lstStyle/>
          <a:p>
            <a:r>
              <a:rPr lang="en-US" sz="3600" dirty="0" smtClean="0"/>
              <a:t>Concurrent  execution</a:t>
            </a:r>
            <a:endParaRPr lang="en-US" sz="3600" dirty="0" smtClean="0"/>
          </a:p>
          <a:p>
            <a:pPr lvl="1"/>
            <a:r>
              <a:rPr lang="en-US" sz="2400" dirty="0" smtClean="0"/>
              <a:t>May be interrupted at any time, partially completing </a:t>
            </a:r>
            <a:r>
              <a:rPr lang="en-US" sz="2400" dirty="0" smtClean="0"/>
              <a:t>execution</a:t>
            </a:r>
            <a:endParaRPr lang="en-US" dirty="0" smtClean="0"/>
          </a:p>
          <a:p>
            <a:r>
              <a:rPr lang="en-US" sz="3600" dirty="0"/>
              <a:t>Concurrent access to shared data </a:t>
            </a:r>
          </a:p>
          <a:p>
            <a:pPr lvl="1"/>
            <a:r>
              <a:rPr lang="en-US" sz="2400" dirty="0"/>
              <a:t>may result in data </a:t>
            </a:r>
            <a:r>
              <a:rPr lang="en-US" sz="2400" dirty="0" smtClean="0"/>
              <a:t>inconsistency</a:t>
            </a:r>
            <a:endParaRPr lang="en-US" dirty="0" smtClean="0"/>
          </a:p>
          <a:p>
            <a:pPr lvl="1"/>
            <a:r>
              <a:rPr lang="en-US" sz="2400" dirty="0" smtClean="0"/>
              <a:t>Maintaining data consistency requires </a:t>
            </a:r>
            <a:r>
              <a:rPr lang="en-US" sz="2400" dirty="0" smtClean="0"/>
              <a:t>the </a:t>
            </a:r>
            <a:r>
              <a:rPr lang="en-US" sz="2400" dirty="0" smtClean="0"/>
              <a:t>orderly execution of cooperating </a:t>
            </a:r>
            <a:r>
              <a:rPr lang="en-US" sz="2400" dirty="0" smtClean="0"/>
              <a:t>processes</a:t>
            </a:r>
          </a:p>
          <a:p>
            <a:r>
              <a:rPr lang="en-US" sz="3600" dirty="0" smtClean="0"/>
              <a:t>Producer and consumer problem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3563" y="369888"/>
            <a:ext cx="11196637" cy="768350"/>
          </a:xfrm>
        </p:spPr>
        <p:txBody>
          <a:bodyPr/>
          <a:lstStyle/>
          <a:p>
            <a:pPr eaLnBrk="1" hangingPunct="1"/>
            <a:r>
              <a:rPr lang="en-US" smtClean="0"/>
              <a:t>Schematic view of a Monitor</a:t>
            </a:r>
          </a:p>
        </p:txBody>
      </p:sp>
      <p:pic>
        <p:nvPicPr>
          <p:cNvPr id="43011" name="Picture 4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68438"/>
            <a:ext cx="81184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1541463" y="369888"/>
            <a:ext cx="11488737" cy="768350"/>
          </a:xfrm>
        </p:spPr>
        <p:txBody>
          <a:bodyPr/>
          <a:lstStyle/>
          <a:p>
            <a:pPr eaLnBrk="1" hangingPunct="1"/>
            <a:r>
              <a:rPr lang="en-US" smtClean="0"/>
              <a:t>Condition Variables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99535" y="1480481"/>
            <a:ext cx="11498263" cy="4920319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condition x, y</a:t>
            </a:r>
            <a:r>
              <a:rPr lang="en-US" sz="3200" dirty="0" smtClean="0">
                <a:solidFill>
                  <a:srgbClr val="0000FF"/>
                </a:solidFill>
              </a:rPr>
              <a:t>;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sz="3200" dirty="0" smtClean="0"/>
              <a:t>Two operations on a condition variable:</a:t>
            </a:r>
          </a:p>
          <a:p>
            <a:pPr lvl="1"/>
            <a:r>
              <a:rPr lang="en-US" sz="2800" dirty="0" err="1" smtClean="0">
                <a:solidFill>
                  <a:srgbClr val="0000FF"/>
                </a:solidFill>
              </a:rPr>
              <a:t>x.wait</a:t>
            </a:r>
            <a:r>
              <a:rPr lang="en-US" sz="2800" dirty="0" smtClean="0">
                <a:solidFill>
                  <a:srgbClr val="0000FF"/>
                </a:solidFill>
              </a:rPr>
              <a:t> () </a:t>
            </a:r>
            <a:r>
              <a:rPr lang="en-US" sz="2800" dirty="0" smtClean="0"/>
              <a:t> </a:t>
            </a:r>
            <a:endParaRPr lang="en-US" sz="2800" dirty="0"/>
          </a:p>
          <a:p>
            <a:pPr lvl="2"/>
            <a:r>
              <a:rPr lang="en-US" sz="2400" dirty="0" smtClean="0"/>
              <a:t>a </a:t>
            </a:r>
            <a:r>
              <a:rPr lang="en-US" sz="2400" dirty="0" smtClean="0"/>
              <a:t>process that invokes the operation is suspended until </a:t>
            </a:r>
            <a:r>
              <a:rPr lang="en-US" sz="2400" dirty="0" err="1" smtClean="0">
                <a:solidFill>
                  <a:srgbClr val="0000FF"/>
                </a:solidFill>
              </a:rPr>
              <a:t>x.signal</a:t>
            </a:r>
            <a:r>
              <a:rPr lang="en-US" sz="2400" dirty="0" smtClean="0">
                <a:solidFill>
                  <a:srgbClr val="0000FF"/>
                </a:solidFill>
              </a:rPr>
              <a:t> () </a:t>
            </a:r>
            <a:endParaRPr lang="en-US" sz="2400" dirty="0" smtClean="0"/>
          </a:p>
          <a:p>
            <a:pPr lvl="1"/>
            <a:r>
              <a:rPr lang="en-US" sz="2800" dirty="0" err="1" smtClean="0">
                <a:solidFill>
                  <a:srgbClr val="0000FF"/>
                </a:solidFill>
              </a:rPr>
              <a:t>x.signal</a:t>
            </a:r>
            <a:r>
              <a:rPr lang="en-US" sz="2800" dirty="0" smtClean="0">
                <a:solidFill>
                  <a:srgbClr val="0000FF"/>
                </a:solidFill>
              </a:rPr>
              <a:t> () </a:t>
            </a:r>
            <a:endParaRPr lang="en-US" sz="2800" dirty="0"/>
          </a:p>
          <a:p>
            <a:pPr lvl="2"/>
            <a:r>
              <a:rPr lang="en-US" sz="2400" dirty="0"/>
              <a:t>resumes one of processes (if any) that  invoked </a:t>
            </a:r>
            <a:r>
              <a:rPr lang="en-US" sz="2400" dirty="0" err="1">
                <a:solidFill>
                  <a:srgbClr val="0000FF"/>
                </a:solidFill>
              </a:rPr>
              <a:t>x.wait</a:t>
            </a:r>
            <a:r>
              <a:rPr lang="en-US" sz="2400" dirty="0">
                <a:solidFill>
                  <a:srgbClr val="0000FF"/>
                </a:solidFill>
              </a:rPr>
              <a:t> ()</a:t>
            </a:r>
          </a:p>
          <a:p>
            <a:pPr lvl="2"/>
            <a:r>
              <a:rPr lang="en-US" sz="2400" dirty="0"/>
              <a:t>If no </a:t>
            </a:r>
            <a:r>
              <a:rPr lang="en-US" sz="2400" dirty="0" err="1">
                <a:solidFill>
                  <a:srgbClr val="0000FF"/>
                </a:solidFill>
              </a:rPr>
              <a:t>x.wait</a:t>
            </a:r>
            <a:r>
              <a:rPr lang="en-US" sz="2400" dirty="0">
                <a:solidFill>
                  <a:srgbClr val="0000FF"/>
                </a:solidFill>
              </a:rPr>
              <a:t> () </a:t>
            </a:r>
            <a:r>
              <a:rPr lang="en-US" sz="2400" dirty="0"/>
              <a:t>on the variable, then it has no effect on the 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69888"/>
            <a:ext cx="11769725" cy="768350"/>
          </a:xfrm>
        </p:spPr>
        <p:txBody>
          <a:bodyPr/>
          <a:lstStyle/>
          <a:p>
            <a:pPr eaLnBrk="1" hangingPunct="1"/>
            <a:r>
              <a:rPr lang="en-US" smtClean="0"/>
              <a:t> Monitor with Condition Variables</a:t>
            </a:r>
          </a:p>
        </p:txBody>
      </p:sp>
      <p:pic>
        <p:nvPicPr>
          <p:cNvPr id="45059" name="Picture 4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820863"/>
            <a:ext cx="10355262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1541463" y="369888"/>
            <a:ext cx="11488737" cy="768350"/>
          </a:xfrm>
        </p:spPr>
        <p:txBody>
          <a:bodyPr/>
          <a:lstStyle/>
          <a:p>
            <a:pPr eaLnBrk="1" hangingPunct="1"/>
            <a:r>
              <a:rPr lang="en-US" smtClean="0"/>
              <a:t>Condition Variables Choices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5142" y="1377575"/>
            <a:ext cx="12967854" cy="6453014"/>
          </a:xfrm>
        </p:spPr>
        <p:txBody>
          <a:bodyPr/>
          <a:lstStyle/>
          <a:p>
            <a:r>
              <a:rPr lang="en-US" sz="3600" dirty="0" smtClean="0"/>
              <a:t>Question?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dirty="0" smtClean="0"/>
              <a:t>process P invokes </a:t>
            </a:r>
            <a:r>
              <a:rPr lang="en-US" sz="2400" dirty="0" err="1" smtClean="0">
                <a:solidFill>
                  <a:srgbClr val="0000FF"/>
                </a:solidFill>
              </a:rPr>
              <a:t>x.signal</a:t>
            </a:r>
            <a:r>
              <a:rPr lang="en-US" sz="2400" dirty="0" smtClean="0">
                <a:solidFill>
                  <a:srgbClr val="0000FF"/>
                </a:solidFill>
              </a:rPr>
              <a:t> ()</a:t>
            </a:r>
            <a:r>
              <a:rPr lang="en-US" sz="2400" dirty="0" smtClean="0"/>
              <a:t>, with Q in </a:t>
            </a:r>
            <a:r>
              <a:rPr lang="en-US" sz="2400" dirty="0" err="1" smtClean="0">
                <a:solidFill>
                  <a:srgbClr val="0000FF"/>
                </a:solidFill>
              </a:rPr>
              <a:t>x.wait</a:t>
            </a:r>
            <a:r>
              <a:rPr lang="en-US" sz="2400" dirty="0" smtClean="0">
                <a:solidFill>
                  <a:srgbClr val="0000FF"/>
                </a:solidFill>
              </a:rPr>
              <a:t> ()</a:t>
            </a:r>
            <a:r>
              <a:rPr lang="en-US" sz="2400" dirty="0" smtClean="0"/>
              <a:t> state, what should happen next?</a:t>
            </a:r>
          </a:p>
          <a:p>
            <a:pPr lvl="1"/>
            <a:r>
              <a:rPr lang="en-US" sz="2400" dirty="0" smtClean="0"/>
              <a:t>If Q is resumed, then P must </a:t>
            </a:r>
            <a:r>
              <a:rPr lang="en-US" sz="2400" dirty="0" smtClean="0"/>
              <a:t>wait</a:t>
            </a:r>
            <a:endParaRPr lang="en-US" dirty="0" smtClean="0"/>
          </a:p>
          <a:p>
            <a:r>
              <a:rPr lang="en-US" sz="3600" dirty="0" smtClean="0"/>
              <a:t>Options include</a:t>
            </a:r>
          </a:p>
          <a:p>
            <a:pPr lvl="1"/>
            <a:r>
              <a:rPr lang="en-US" sz="2400" b="1" dirty="0" smtClean="0"/>
              <a:t>Signal and wait </a:t>
            </a:r>
            <a:endParaRPr lang="en-US" sz="2400" dirty="0"/>
          </a:p>
          <a:p>
            <a:pPr lvl="2"/>
            <a:r>
              <a:rPr lang="en-US" dirty="0" smtClean="0"/>
              <a:t>P </a:t>
            </a:r>
            <a:r>
              <a:rPr lang="en-US" dirty="0" smtClean="0"/>
              <a:t>waits until Q leaves monitor or waits for another condition</a:t>
            </a:r>
          </a:p>
          <a:p>
            <a:pPr lvl="1"/>
            <a:r>
              <a:rPr lang="en-US" sz="2400" b="1" dirty="0" smtClean="0"/>
              <a:t>Signal and continue </a:t>
            </a:r>
            <a:endParaRPr lang="en-US" sz="2400" dirty="0"/>
          </a:p>
          <a:p>
            <a:pPr lvl="2"/>
            <a:r>
              <a:rPr lang="en-US" dirty="0" smtClean="0"/>
              <a:t>Q </a:t>
            </a:r>
            <a:r>
              <a:rPr lang="en-US" dirty="0" smtClean="0"/>
              <a:t>waits until P leaves the monitor or waits for another condition</a:t>
            </a:r>
          </a:p>
          <a:p>
            <a:r>
              <a:rPr lang="en-US" sz="3600" dirty="0"/>
              <a:t>Depends on implementing language</a:t>
            </a:r>
          </a:p>
          <a:p>
            <a:pPr lvl="1"/>
            <a:r>
              <a:rPr lang="en-US" sz="2400" dirty="0" smtClean="0"/>
              <a:t>Pascal</a:t>
            </a:r>
          </a:p>
          <a:p>
            <a:pPr lvl="2"/>
            <a:r>
              <a:rPr lang="en-US" dirty="0" smtClean="0"/>
              <a:t>P </a:t>
            </a:r>
            <a:r>
              <a:rPr lang="en-US" dirty="0" smtClean="0"/>
              <a:t>executing signal immediately leaves the monitor, Q is resumed</a:t>
            </a:r>
          </a:p>
          <a:p>
            <a:pPr lvl="1"/>
            <a:r>
              <a:rPr lang="en-US" sz="2400" dirty="0" smtClean="0"/>
              <a:t>Implemented in other languages including Mesa, C#, Java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312738"/>
            <a:ext cx="12115800" cy="812800"/>
          </a:xfrm>
        </p:spPr>
        <p:txBody>
          <a:bodyPr/>
          <a:lstStyle/>
          <a:p>
            <a:pPr eaLnBrk="1" hangingPunct="1"/>
            <a:r>
              <a:rPr lang="en-US" dirty="0" smtClean="0"/>
              <a:t>Monitor Solution </a:t>
            </a:r>
            <a:r>
              <a:rPr lang="en-US" dirty="0" smtClean="0"/>
              <a:t>to Dining Philosophers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706563"/>
            <a:ext cx="10683875" cy="7178675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monitor DiningPhilosophers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  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enum { THINKING; HUNGRY, EATING) state [5]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condition self [5];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sz="230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void pickup (int i)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       state[i] = HUNGRY;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       test(i);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       if (state[i] != EATING) self [i].wait;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       void putdown (int i)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       state[i] = THINKING;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                   // test left and right neighbors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        test((i + 4) % 5);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        test((i + 1) % 5);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     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2575" y="280988"/>
            <a:ext cx="11876088" cy="850900"/>
          </a:xfrm>
        </p:spPr>
        <p:txBody>
          <a:bodyPr/>
          <a:lstStyle/>
          <a:p>
            <a:pPr eaLnBrk="1" hangingPunct="1"/>
            <a:r>
              <a:rPr lang="en-US" smtClean="0"/>
              <a:t>Solution to Dining Philosophers (Cont.)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706563"/>
            <a:ext cx="11707813" cy="7024687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sz="230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void test (int i)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        if ( (state[(i + 4) % 5] != EATING) &amp;&amp;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        (state[i] == HUNGRY) &amp;&amp;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        (state[(i + 1) % 5] != EATING) 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             state[i] = EATING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	    self[i].signal ()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      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sz="230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       initialization_code()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       for (int i = 0; i &lt; 5; i++)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	       state[i] = THINKING;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i="1" smtClean="0">
                <a:solidFill>
                  <a:srgbClr val="0000FF"/>
                </a:solidFill>
              </a:rPr>
              <a:t>	</a:t>
            </a:r>
            <a:r>
              <a:rPr lang="en-US" sz="2300" smtClean="0">
                <a:solidFill>
                  <a:srgbClr val="0000FF"/>
                </a:solidFill>
              </a:rPr>
              <a:t>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sz="2300" smtClean="0">
                <a:solidFill>
                  <a:srgbClr val="0000FF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265" y="1346663"/>
            <a:ext cx="12984480" cy="5619402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sz="23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dirty="0" smtClean="0"/>
              <a:t>Each philosopher </a:t>
            </a:r>
            <a:r>
              <a:rPr lang="en-US" sz="3600" i="1" dirty="0" err="1" smtClean="0"/>
              <a:t>i</a:t>
            </a:r>
            <a:r>
              <a:rPr lang="en-US" sz="3600" i="1" dirty="0" smtClean="0"/>
              <a:t> </a:t>
            </a:r>
            <a:endParaRPr lang="en-US" sz="3600" i="1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invokes </a:t>
            </a:r>
            <a:r>
              <a:rPr lang="en-US" sz="2400" dirty="0" smtClean="0"/>
              <a:t>the</a:t>
            </a:r>
            <a:r>
              <a:rPr lang="en-US" sz="2400" i="1" dirty="0" smtClean="0"/>
              <a:t> </a:t>
            </a:r>
            <a:r>
              <a:rPr lang="en-US" sz="2400" dirty="0" smtClean="0"/>
              <a:t>operations </a:t>
            </a:r>
            <a:r>
              <a:rPr lang="en-US" sz="2400" dirty="0" smtClean="0">
                <a:solidFill>
                  <a:srgbClr val="0000FF"/>
                </a:solidFill>
              </a:rPr>
              <a:t>pickup()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00FF"/>
                </a:solidFill>
              </a:rPr>
              <a:t>putdown()</a:t>
            </a:r>
            <a:r>
              <a:rPr lang="en-US" sz="2400" dirty="0" smtClean="0"/>
              <a:t> in the following sequence: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dirty="0" smtClean="0"/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     </a:t>
            </a:r>
            <a:r>
              <a:rPr lang="en-US" dirty="0" err="1" smtClean="0">
                <a:solidFill>
                  <a:srgbClr val="0000FF"/>
                </a:solidFill>
              </a:rPr>
              <a:t>DiningPhilosophers.pickup</a:t>
            </a:r>
            <a:r>
              <a:rPr lang="en-US" dirty="0" smtClean="0">
                <a:solidFill>
                  <a:srgbClr val="0000FF"/>
                </a:solidFill>
              </a:rPr>
              <a:t> (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          EAT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      </a:t>
            </a:r>
            <a:r>
              <a:rPr lang="en-US" dirty="0" err="1" smtClean="0">
                <a:solidFill>
                  <a:srgbClr val="0000FF"/>
                </a:solidFill>
              </a:rPr>
              <a:t>DiningPhilosophers.putdown</a:t>
            </a:r>
            <a:r>
              <a:rPr lang="en-US" dirty="0" smtClean="0">
                <a:solidFill>
                  <a:srgbClr val="0000FF"/>
                </a:solidFill>
              </a:rPr>
              <a:t> (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dirty="0"/>
              <a:t>No </a:t>
            </a:r>
            <a:r>
              <a:rPr lang="en-US" sz="3600" dirty="0" smtClean="0"/>
              <a:t>deadlock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Starvation </a:t>
            </a:r>
            <a:r>
              <a:rPr lang="en-US" sz="3600" dirty="0"/>
              <a:t>is possible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i="1" dirty="0" smtClean="0">
                <a:solidFill>
                  <a:srgbClr val="0000FF"/>
                </a:solidFill>
              </a:rPr>
              <a:t>       </a:t>
            </a: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1552575" y="280988"/>
            <a:ext cx="118760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b"/>
          <a:lstStyle/>
          <a:p>
            <a:pPr algn="ctr" eaLnBrk="1" hangingPunct="1"/>
            <a:r>
              <a:rPr lang="en-US" sz="4600" b="1">
                <a:solidFill>
                  <a:srgbClr val="006699"/>
                </a:solidFill>
                <a:latin typeface="Arial" pitchFamily="34" charset="0"/>
              </a:rPr>
              <a:t>Solution to Dining Philosophers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7338" y="-12700"/>
            <a:ext cx="11572875" cy="1125538"/>
          </a:xfrm>
        </p:spPr>
        <p:txBody>
          <a:bodyPr/>
          <a:lstStyle/>
          <a:p>
            <a:pPr eaLnBrk="1" hangingPunct="1"/>
            <a:r>
              <a:rPr lang="en-US" sz="4000" smtClean="0"/>
              <a:t>Monitor Implementation Using Semaphores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22186"/>
            <a:ext cx="11654444" cy="6973916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2698750" algn="l"/>
                <a:tab pos="3338513" algn="l"/>
                <a:tab pos="3584575" algn="l"/>
              </a:tabLst>
            </a:pPr>
            <a:r>
              <a:rPr lang="en-US" sz="3200" dirty="0" smtClean="0"/>
              <a:t>Variables </a:t>
            </a:r>
          </a:p>
          <a:p>
            <a:pPr>
              <a:lnSpc>
                <a:spcPct val="8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98750" algn="l"/>
                <a:tab pos="3338513" algn="l"/>
                <a:tab pos="3584575" algn="l"/>
              </a:tabLst>
            </a:pPr>
            <a:r>
              <a:rPr lang="en-US" sz="2300" dirty="0" smtClean="0"/>
              <a:t>		</a:t>
            </a:r>
            <a:r>
              <a:rPr lang="en-US" sz="2300" dirty="0" smtClean="0">
                <a:solidFill>
                  <a:srgbClr val="0000FF"/>
                </a:solidFill>
              </a:rPr>
              <a:t>semaphore </a:t>
            </a:r>
            <a:r>
              <a:rPr lang="en-US" sz="2300" dirty="0" err="1" smtClean="0">
                <a:solidFill>
                  <a:srgbClr val="0000FF"/>
                </a:solidFill>
              </a:rPr>
              <a:t>mutex</a:t>
            </a:r>
            <a:r>
              <a:rPr lang="en-US" sz="2300" dirty="0" smtClean="0">
                <a:solidFill>
                  <a:srgbClr val="0000FF"/>
                </a:solidFill>
              </a:rPr>
              <a:t>;  // (initially  = 1)</a:t>
            </a:r>
          </a:p>
          <a:p>
            <a:pPr>
              <a:lnSpc>
                <a:spcPct val="8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98750" algn="l"/>
                <a:tab pos="3338513" algn="l"/>
                <a:tab pos="3584575" algn="l"/>
              </a:tabLst>
            </a:pPr>
            <a:r>
              <a:rPr lang="en-US" sz="2300" dirty="0" smtClean="0">
                <a:solidFill>
                  <a:srgbClr val="0000FF"/>
                </a:solidFill>
              </a:rPr>
              <a:t>		semaphore next;     // (initially  = 0)</a:t>
            </a:r>
          </a:p>
          <a:p>
            <a:pPr>
              <a:lnSpc>
                <a:spcPct val="8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98750" algn="l"/>
                <a:tab pos="3338513" algn="l"/>
                <a:tab pos="3584575" algn="l"/>
              </a:tabLst>
            </a:pPr>
            <a:r>
              <a:rPr lang="en-US" sz="2300" dirty="0" smtClean="0">
                <a:solidFill>
                  <a:srgbClr val="0000FF"/>
                </a:solidFill>
              </a:rPr>
              <a:t>		</a:t>
            </a:r>
            <a:r>
              <a:rPr lang="en-US" sz="2300" dirty="0" err="1" smtClean="0">
                <a:solidFill>
                  <a:srgbClr val="0000FF"/>
                </a:solidFill>
              </a:rPr>
              <a:t>int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</a:rPr>
              <a:t>next_count</a:t>
            </a:r>
            <a:r>
              <a:rPr lang="en-US" sz="2300" dirty="0" smtClean="0">
                <a:solidFill>
                  <a:srgbClr val="0000FF"/>
                </a:solidFill>
              </a:rPr>
              <a:t> = 0;</a:t>
            </a:r>
            <a:br>
              <a:rPr lang="en-US" sz="2300" dirty="0" smtClean="0">
                <a:solidFill>
                  <a:srgbClr val="0000FF"/>
                </a:solidFill>
              </a:rPr>
            </a:br>
            <a:endParaRPr lang="en-US" sz="23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tabLst>
                <a:tab pos="2698750" algn="l"/>
                <a:tab pos="3338513" algn="l"/>
                <a:tab pos="3584575" algn="l"/>
              </a:tabLst>
            </a:pPr>
            <a:r>
              <a:rPr lang="en-US" sz="3200" dirty="0" smtClean="0"/>
              <a:t>Each procedure </a:t>
            </a:r>
            <a:r>
              <a:rPr lang="en-US" sz="3200" b="1" i="1" dirty="0" smtClean="0"/>
              <a:t>F</a:t>
            </a:r>
            <a:r>
              <a:rPr lang="en-US" sz="3200" dirty="0" smtClean="0"/>
              <a:t>  will be replaced by</a:t>
            </a:r>
          </a:p>
          <a:p>
            <a:pPr>
              <a:lnSpc>
                <a:spcPct val="80000"/>
              </a:lnSpc>
              <a:tabLst>
                <a:tab pos="2698750" algn="l"/>
                <a:tab pos="3338513" algn="l"/>
                <a:tab pos="3584575" algn="l"/>
              </a:tabLst>
            </a:pPr>
            <a:endParaRPr lang="en-US" sz="2300" dirty="0" smtClean="0"/>
          </a:p>
          <a:p>
            <a:pPr>
              <a:lnSpc>
                <a:spcPct val="8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98750" algn="l"/>
                <a:tab pos="3338513" algn="l"/>
                <a:tab pos="3584575" algn="l"/>
              </a:tabLst>
            </a:pPr>
            <a:r>
              <a:rPr lang="en-US" sz="2300" dirty="0" smtClean="0"/>
              <a:t>			</a:t>
            </a:r>
            <a:r>
              <a:rPr lang="en-US" sz="2300" dirty="0" smtClean="0">
                <a:solidFill>
                  <a:srgbClr val="0000FF"/>
                </a:solidFill>
              </a:rPr>
              <a:t>wait(</a:t>
            </a:r>
            <a:r>
              <a:rPr lang="en-US" sz="2300" dirty="0" err="1" smtClean="0">
                <a:solidFill>
                  <a:srgbClr val="0000FF"/>
                </a:solidFill>
              </a:rPr>
              <a:t>mutex</a:t>
            </a:r>
            <a:r>
              <a:rPr lang="en-US" sz="2300" dirty="0" smtClean="0">
                <a:solidFill>
                  <a:srgbClr val="0000FF"/>
                </a:solidFill>
              </a:rPr>
              <a:t>);</a:t>
            </a:r>
          </a:p>
          <a:p>
            <a:pPr>
              <a:lnSpc>
                <a:spcPct val="8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98750" algn="l"/>
                <a:tab pos="3338513" algn="l"/>
                <a:tab pos="3584575" algn="l"/>
              </a:tabLst>
            </a:pPr>
            <a:r>
              <a:rPr lang="en-US" sz="2300" dirty="0" smtClean="0">
                <a:solidFill>
                  <a:srgbClr val="0000FF"/>
                </a:solidFill>
              </a:rPr>
              <a:t>			     …			 </a:t>
            </a:r>
          </a:p>
          <a:p>
            <a:pPr>
              <a:lnSpc>
                <a:spcPct val="8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98750" algn="l"/>
                <a:tab pos="3338513" algn="l"/>
                <a:tab pos="3584575" algn="l"/>
              </a:tabLst>
            </a:pPr>
            <a:r>
              <a:rPr lang="en-US" sz="2300" dirty="0" smtClean="0">
                <a:solidFill>
                  <a:srgbClr val="0000FF"/>
                </a:solidFill>
              </a:rPr>
              <a:t>                                                        body of </a:t>
            </a:r>
            <a:r>
              <a:rPr lang="en-US" sz="2300" i="1" dirty="0" smtClean="0">
                <a:solidFill>
                  <a:srgbClr val="0000FF"/>
                </a:solidFill>
              </a:rPr>
              <a:t>F</a:t>
            </a:r>
            <a:r>
              <a:rPr lang="en-US" sz="2300" dirty="0" smtClean="0">
                <a:solidFill>
                  <a:srgbClr val="0000FF"/>
                </a:solidFill>
              </a:rPr>
              <a:t>;</a:t>
            </a:r>
          </a:p>
          <a:p>
            <a:pPr>
              <a:lnSpc>
                <a:spcPct val="8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98750" algn="l"/>
                <a:tab pos="3338513" algn="l"/>
                <a:tab pos="3584575" algn="l"/>
              </a:tabLst>
            </a:pPr>
            <a:endParaRPr lang="en-US" sz="23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98750" algn="l"/>
                <a:tab pos="3338513" algn="l"/>
                <a:tab pos="3584575" algn="l"/>
              </a:tabLst>
            </a:pPr>
            <a:r>
              <a:rPr lang="en-US" sz="2300" dirty="0" smtClean="0">
                <a:solidFill>
                  <a:srgbClr val="0000FF"/>
                </a:solidFill>
              </a:rPr>
              <a:t>			     …</a:t>
            </a:r>
          </a:p>
          <a:p>
            <a:pPr>
              <a:lnSpc>
                <a:spcPct val="8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98750" algn="l"/>
                <a:tab pos="3338513" algn="l"/>
                <a:tab pos="3584575" algn="l"/>
              </a:tabLst>
            </a:pPr>
            <a:r>
              <a:rPr lang="en-US" sz="2300" dirty="0" smtClean="0">
                <a:solidFill>
                  <a:srgbClr val="0000FF"/>
                </a:solidFill>
              </a:rPr>
              <a:t>			if (</a:t>
            </a:r>
            <a:r>
              <a:rPr lang="en-US" sz="2300" dirty="0" err="1" smtClean="0">
                <a:solidFill>
                  <a:srgbClr val="0000FF"/>
                </a:solidFill>
              </a:rPr>
              <a:t>next_count</a:t>
            </a:r>
            <a:r>
              <a:rPr lang="en-US" sz="2300" dirty="0" smtClean="0">
                <a:solidFill>
                  <a:srgbClr val="0000FF"/>
                </a:solidFill>
              </a:rPr>
              <a:t> &gt; 0)</a:t>
            </a:r>
          </a:p>
          <a:p>
            <a:pPr>
              <a:lnSpc>
                <a:spcPct val="8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98750" algn="l"/>
                <a:tab pos="3338513" algn="l"/>
                <a:tab pos="3584575" algn="l"/>
              </a:tabLst>
            </a:pPr>
            <a:r>
              <a:rPr lang="en-US" sz="2300" dirty="0" smtClean="0">
                <a:solidFill>
                  <a:srgbClr val="0000FF"/>
                </a:solidFill>
              </a:rPr>
              <a:t>				signal(next)</a:t>
            </a:r>
          </a:p>
          <a:p>
            <a:pPr>
              <a:lnSpc>
                <a:spcPct val="8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98750" algn="l"/>
                <a:tab pos="3338513" algn="l"/>
                <a:tab pos="3584575" algn="l"/>
              </a:tabLst>
            </a:pPr>
            <a:r>
              <a:rPr lang="en-US" sz="2300" dirty="0" smtClean="0">
                <a:solidFill>
                  <a:srgbClr val="0000FF"/>
                </a:solidFill>
              </a:rPr>
              <a:t>			else </a:t>
            </a:r>
          </a:p>
          <a:p>
            <a:pPr>
              <a:lnSpc>
                <a:spcPct val="8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98750" algn="l"/>
                <a:tab pos="3338513" algn="l"/>
                <a:tab pos="3584575" algn="l"/>
              </a:tabLst>
            </a:pPr>
            <a:r>
              <a:rPr lang="en-US" sz="2300" dirty="0" smtClean="0">
                <a:solidFill>
                  <a:srgbClr val="0000FF"/>
                </a:solidFill>
              </a:rPr>
              <a:t>				signal(</a:t>
            </a:r>
            <a:r>
              <a:rPr lang="en-US" sz="2300" dirty="0" err="1" smtClean="0">
                <a:solidFill>
                  <a:srgbClr val="0000FF"/>
                </a:solidFill>
              </a:rPr>
              <a:t>mutex</a:t>
            </a:r>
            <a:r>
              <a:rPr lang="en-US" sz="2300" dirty="0" smtClean="0">
                <a:solidFill>
                  <a:srgbClr val="0000FF"/>
                </a:solidFill>
              </a:rPr>
              <a:t>);</a:t>
            </a:r>
            <a:br>
              <a:rPr lang="en-US" sz="2300" dirty="0" smtClean="0">
                <a:solidFill>
                  <a:srgbClr val="0000FF"/>
                </a:solidFill>
              </a:rPr>
            </a:br>
            <a:endParaRPr lang="en-US" sz="23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tabLst>
                <a:tab pos="2698750" algn="l"/>
                <a:tab pos="3338513" algn="l"/>
                <a:tab pos="3584575" algn="l"/>
              </a:tabLst>
            </a:pPr>
            <a:r>
              <a:rPr lang="en-US" sz="3200" dirty="0"/>
              <a:t>Mutual exclusion within a monitor is ensured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9888"/>
            <a:ext cx="116586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Monitor Implementation – Condition Variables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895" y="1263535"/>
            <a:ext cx="12839180" cy="68829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tabLst>
                <a:tab pos="2616200" algn="l"/>
                <a:tab pos="3171825" algn="l"/>
              </a:tabLst>
            </a:pPr>
            <a:r>
              <a:rPr lang="en-US" sz="3200" dirty="0" smtClean="0"/>
              <a:t>For each condition variable </a:t>
            </a:r>
            <a:r>
              <a:rPr lang="en-US" sz="3200" b="1" i="1" dirty="0" smtClean="0"/>
              <a:t>x</a:t>
            </a:r>
            <a:r>
              <a:rPr lang="en-US" sz="3200" dirty="0" smtClean="0"/>
              <a:t>, we  have: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16200" algn="l"/>
                <a:tab pos="3171825" algn="l"/>
              </a:tabLst>
            </a:pPr>
            <a:endParaRPr lang="en-US" sz="2300" dirty="0" smtClean="0"/>
          </a:p>
          <a:p>
            <a:pPr>
              <a:lnSpc>
                <a:spcPct val="9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16200" algn="l"/>
                <a:tab pos="3171825" algn="l"/>
              </a:tabLst>
            </a:pPr>
            <a:r>
              <a:rPr lang="en-US" sz="2300" dirty="0" smtClean="0"/>
              <a:t>		</a:t>
            </a:r>
            <a:r>
              <a:rPr lang="en-US" sz="2300" dirty="0" smtClean="0">
                <a:solidFill>
                  <a:srgbClr val="0000FF"/>
                </a:solidFill>
              </a:rPr>
              <a:t>semaphore </a:t>
            </a:r>
            <a:r>
              <a:rPr lang="en-US" sz="2300" dirty="0" err="1" smtClean="0">
                <a:solidFill>
                  <a:srgbClr val="0000FF"/>
                </a:solidFill>
              </a:rPr>
              <a:t>x_sem</a:t>
            </a:r>
            <a:r>
              <a:rPr lang="en-US" sz="2300" dirty="0" smtClean="0">
                <a:solidFill>
                  <a:srgbClr val="0000FF"/>
                </a:solidFill>
              </a:rPr>
              <a:t>; // (initially  = 0)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16200" algn="l"/>
                <a:tab pos="3171825" algn="l"/>
              </a:tabLst>
            </a:pPr>
            <a:r>
              <a:rPr lang="en-US" sz="2300" dirty="0" smtClean="0">
                <a:solidFill>
                  <a:srgbClr val="0000FF"/>
                </a:solidFill>
              </a:rPr>
              <a:t>		</a:t>
            </a:r>
            <a:r>
              <a:rPr lang="en-US" sz="2300" dirty="0" err="1" smtClean="0">
                <a:solidFill>
                  <a:srgbClr val="0000FF"/>
                </a:solidFill>
              </a:rPr>
              <a:t>int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</a:rPr>
              <a:t>x_count</a:t>
            </a:r>
            <a:r>
              <a:rPr lang="en-US" sz="2300" dirty="0" smtClean="0">
                <a:solidFill>
                  <a:srgbClr val="0000FF"/>
                </a:solidFill>
              </a:rPr>
              <a:t> = 0;</a:t>
            </a:r>
            <a:br>
              <a:rPr lang="en-US" sz="2300" dirty="0" smtClean="0">
                <a:solidFill>
                  <a:srgbClr val="0000FF"/>
                </a:solidFill>
              </a:rPr>
            </a:br>
            <a:endParaRPr lang="en-US" sz="230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tabLst>
                <a:tab pos="2616200" algn="l"/>
                <a:tab pos="3171825" algn="l"/>
              </a:tabLst>
            </a:pPr>
            <a:r>
              <a:rPr lang="en-US" sz="3200" dirty="0" smtClean="0"/>
              <a:t>The operation </a:t>
            </a:r>
            <a:r>
              <a:rPr lang="en-US" sz="3200" dirty="0" err="1" smtClean="0">
                <a:solidFill>
                  <a:srgbClr val="0000FF"/>
                </a:solidFill>
              </a:rPr>
              <a:t>x.wait</a:t>
            </a:r>
            <a:r>
              <a:rPr lang="en-US" sz="3200" b="1" dirty="0" smtClean="0"/>
              <a:t> </a:t>
            </a:r>
            <a:r>
              <a:rPr lang="en-US" sz="3200" dirty="0" smtClean="0"/>
              <a:t>can be implemented as: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16200" algn="l"/>
                <a:tab pos="3171825" algn="l"/>
              </a:tabLst>
            </a:pPr>
            <a:r>
              <a:rPr lang="en-US" sz="2300" dirty="0" smtClean="0"/>
              <a:t>		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16200" algn="l"/>
                <a:tab pos="3171825" algn="l"/>
              </a:tabLst>
            </a:pPr>
            <a:r>
              <a:rPr lang="en-US" sz="2300" dirty="0" smtClean="0"/>
              <a:t>		</a:t>
            </a:r>
            <a:r>
              <a:rPr lang="en-US" sz="2300" dirty="0" smtClean="0">
                <a:solidFill>
                  <a:srgbClr val="0000FF"/>
                </a:solidFill>
              </a:rPr>
              <a:t>x-count++;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16200" algn="l"/>
                <a:tab pos="3171825" algn="l"/>
              </a:tabLst>
            </a:pPr>
            <a:r>
              <a:rPr lang="en-US" sz="2300" dirty="0" smtClean="0">
                <a:solidFill>
                  <a:srgbClr val="0000FF"/>
                </a:solidFill>
              </a:rPr>
              <a:t>		if (</a:t>
            </a:r>
            <a:r>
              <a:rPr lang="en-US" sz="2300" dirty="0" err="1" smtClean="0">
                <a:solidFill>
                  <a:srgbClr val="0000FF"/>
                </a:solidFill>
              </a:rPr>
              <a:t>next_count</a:t>
            </a:r>
            <a:r>
              <a:rPr lang="en-US" sz="2300" dirty="0" smtClean="0">
                <a:solidFill>
                  <a:srgbClr val="0000FF"/>
                </a:solidFill>
              </a:rPr>
              <a:t> &gt; 0)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16200" algn="l"/>
                <a:tab pos="3171825" algn="l"/>
              </a:tabLst>
            </a:pPr>
            <a:r>
              <a:rPr lang="en-US" sz="2300" dirty="0" smtClean="0">
                <a:solidFill>
                  <a:srgbClr val="0000FF"/>
                </a:solidFill>
              </a:rPr>
              <a:t>			signal(next);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16200" algn="l"/>
                <a:tab pos="3171825" algn="l"/>
              </a:tabLst>
            </a:pPr>
            <a:r>
              <a:rPr lang="en-US" sz="2300" dirty="0" smtClean="0">
                <a:solidFill>
                  <a:srgbClr val="0000FF"/>
                </a:solidFill>
              </a:rPr>
              <a:t>		else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16200" algn="l"/>
                <a:tab pos="3171825" algn="l"/>
              </a:tabLst>
            </a:pPr>
            <a:r>
              <a:rPr lang="en-US" sz="2300" dirty="0" smtClean="0">
                <a:solidFill>
                  <a:srgbClr val="0000FF"/>
                </a:solidFill>
              </a:rPr>
              <a:t>			signal(</a:t>
            </a:r>
            <a:r>
              <a:rPr lang="en-US" sz="2300" dirty="0" err="1" smtClean="0">
                <a:solidFill>
                  <a:srgbClr val="0000FF"/>
                </a:solidFill>
              </a:rPr>
              <a:t>mutex</a:t>
            </a:r>
            <a:r>
              <a:rPr lang="en-US" sz="2300" dirty="0" smtClean="0">
                <a:solidFill>
                  <a:srgbClr val="0000FF"/>
                </a:solidFill>
              </a:rPr>
              <a:t>);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16200" algn="l"/>
                <a:tab pos="3171825" algn="l"/>
              </a:tabLst>
            </a:pPr>
            <a:r>
              <a:rPr lang="en-US" sz="2300" dirty="0" smtClean="0">
                <a:solidFill>
                  <a:srgbClr val="0000FF"/>
                </a:solidFill>
              </a:rPr>
              <a:t>		wait(</a:t>
            </a:r>
            <a:r>
              <a:rPr lang="en-US" sz="2300" dirty="0" err="1" smtClean="0">
                <a:solidFill>
                  <a:srgbClr val="0000FF"/>
                </a:solidFill>
              </a:rPr>
              <a:t>x_sem</a:t>
            </a:r>
            <a:r>
              <a:rPr lang="en-US" sz="2300" dirty="0" smtClean="0">
                <a:solidFill>
                  <a:srgbClr val="0000FF"/>
                </a:solidFill>
              </a:rPr>
              <a:t>);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16200" algn="l"/>
                <a:tab pos="3171825" algn="l"/>
              </a:tabLst>
            </a:pPr>
            <a:r>
              <a:rPr lang="en-US" sz="2300" dirty="0" smtClean="0">
                <a:solidFill>
                  <a:srgbClr val="0000FF"/>
                </a:solidFill>
              </a:rPr>
              <a:t>		x-count--;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Monotype Sorts" pitchFamily="-84" charset="2"/>
              <a:buNone/>
              <a:tabLst>
                <a:tab pos="2616200" algn="l"/>
                <a:tab pos="3171825" algn="l"/>
              </a:tabLst>
            </a:pPr>
            <a:r>
              <a:rPr lang="en-US" sz="2300" b="1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0175" y="369888"/>
            <a:ext cx="11630025" cy="768350"/>
          </a:xfrm>
        </p:spPr>
        <p:txBody>
          <a:bodyPr/>
          <a:lstStyle/>
          <a:p>
            <a:pPr eaLnBrk="1" hangingPunct="1"/>
            <a:r>
              <a:rPr lang="en-US" smtClean="0"/>
              <a:t>Monitor Implementation (Cont.)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3297" y="1594773"/>
            <a:ext cx="12344400" cy="4174259"/>
          </a:xfrm>
        </p:spPr>
        <p:txBody>
          <a:bodyPr/>
          <a:lstStyle/>
          <a:p>
            <a:pPr>
              <a:tabLst>
                <a:tab pos="1957388" algn="l"/>
                <a:tab pos="2451100" algn="l"/>
                <a:tab pos="3338513" algn="l"/>
              </a:tabLst>
            </a:pPr>
            <a:r>
              <a:rPr lang="en-US" sz="3200" dirty="0" err="1" smtClean="0">
                <a:solidFill>
                  <a:srgbClr val="0000FF"/>
                </a:solidFill>
              </a:rPr>
              <a:t>x.signal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/>
              <a:t>implementation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400" dirty="0" smtClean="0"/>
              <a:t>		</a:t>
            </a:r>
            <a:r>
              <a:rPr lang="en-US" sz="2400" dirty="0" smtClean="0">
                <a:solidFill>
                  <a:srgbClr val="0000FF"/>
                </a:solidFill>
              </a:rPr>
              <a:t>if (x-count &gt; 0) {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400" dirty="0" smtClean="0">
                <a:solidFill>
                  <a:srgbClr val="0000FF"/>
                </a:solidFill>
              </a:rPr>
              <a:t>			</a:t>
            </a:r>
            <a:r>
              <a:rPr lang="en-US" sz="2400" dirty="0" err="1" smtClean="0">
                <a:solidFill>
                  <a:srgbClr val="0000FF"/>
                </a:solidFill>
              </a:rPr>
              <a:t>next_count</a:t>
            </a:r>
            <a:r>
              <a:rPr lang="en-US" sz="2400" dirty="0" smtClean="0">
                <a:solidFill>
                  <a:srgbClr val="0000FF"/>
                </a:solidFill>
              </a:rPr>
              <a:t>++;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400" dirty="0" smtClean="0">
                <a:solidFill>
                  <a:srgbClr val="0000FF"/>
                </a:solidFill>
              </a:rPr>
              <a:t>			signal(</a:t>
            </a:r>
            <a:r>
              <a:rPr lang="en-US" sz="2400" dirty="0" err="1" smtClean="0">
                <a:solidFill>
                  <a:srgbClr val="0000FF"/>
                </a:solidFill>
              </a:rPr>
              <a:t>x_sem</a:t>
            </a:r>
            <a:r>
              <a:rPr lang="en-US" sz="2400" dirty="0" smtClean="0">
                <a:solidFill>
                  <a:srgbClr val="0000FF"/>
                </a:solidFill>
              </a:rPr>
              <a:t>);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400" dirty="0" smtClean="0">
                <a:solidFill>
                  <a:srgbClr val="0000FF"/>
                </a:solidFill>
              </a:rPr>
              <a:t>			wait(next);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400" dirty="0" smtClean="0">
                <a:solidFill>
                  <a:srgbClr val="0000FF"/>
                </a:solidFill>
              </a:rPr>
              <a:t>			</a:t>
            </a:r>
            <a:r>
              <a:rPr lang="en-US" sz="2400" dirty="0" err="1" smtClean="0">
                <a:solidFill>
                  <a:srgbClr val="0000FF"/>
                </a:solidFill>
              </a:rPr>
              <a:t>next_count</a:t>
            </a:r>
            <a:r>
              <a:rPr lang="en-US" sz="2400" dirty="0" smtClean="0">
                <a:solidFill>
                  <a:srgbClr val="0000FF"/>
                </a:solidFill>
              </a:rPr>
              <a:t>--;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400" dirty="0" smtClean="0">
                <a:solidFill>
                  <a:srgbClr val="0000FF"/>
                </a:solidFill>
              </a:rPr>
              <a:t>		}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b="1" dirty="0" smtClean="0"/>
              <a:t>		</a:t>
            </a: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Producer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875" y="1878013"/>
            <a:ext cx="10098088" cy="6076950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while (true) {</a:t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/* produce an item in next produced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while (counter == BUFFER SIZE) 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/* do nothing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buffer[in] = next produced;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in = (in + 1) % BUFFER SIZE;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counter++;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336675" y="369888"/>
            <a:ext cx="12344400" cy="768350"/>
          </a:xfrm>
        </p:spPr>
        <p:txBody>
          <a:bodyPr/>
          <a:lstStyle/>
          <a:p>
            <a:r>
              <a:rPr lang="en-US" smtClean="0"/>
              <a:t>Resuming Processes within a Monitor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Question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dirty="0" smtClean="0"/>
              <a:t>several processes queued on condition x, </a:t>
            </a:r>
            <a:endParaRPr lang="en-US" sz="2400" dirty="0" smtClean="0"/>
          </a:p>
          <a:p>
            <a:pPr lvl="1"/>
            <a:r>
              <a:rPr lang="en-US" sz="2400" dirty="0" smtClean="0"/>
              <a:t>and </a:t>
            </a:r>
            <a:r>
              <a:rPr lang="en-US" sz="2400" dirty="0" err="1" smtClean="0"/>
              <a:t>x.signal</a:t>
            </a:r>
            <a:r>
              <a:rPr lang="en-US" sz="2400" dirty="0" smtClean="0"/>
              <a:t>() executed, </a:t>
            </a:r>
            <a:endParaRPr lang="en-US" sz="2400" dirty="0" smtClean="0"/>
          </a:p>
          <a:p>
            <a:pPr lvl="1"/>
            <a:r>
              <a:rPr lang="en-US" sz="2400" dirty="0" smtClean="0"/>
              <a:t>which </a:t>
            </a:r>
            <a:r>
              <a:rPr lang="en-US" sz="2400" dirty="0" smtClean="0"/>
              <a:t>should be resumed?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3600" b="1" dirty="0" smtClean="0">
                <a:solidFill>
                  <a:srgbClr val="0000FF"/>
                </a:solidFill>
              </a:rPr>
              <a:t>conditional-wait 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pPr lvl="1"/>
            <a:r>
              <a:rPr lang="en-US" sz="2400" dirty="0" smtClean="0"/>
              <a:t>construct </a:t>
            </a:r>
            <a:r>
              <a:rPr lang="en-US" sz="2400" dirty="0" smtClean="0"/>
              <a:t>of the form </a:t>
            </a:r>
            <a:r>
              <a:rPr lang="en-US" sz="2400" dirty="0" err="1" smtClean="0"/>
              <a:t>x.wait</a:t>
            </a:r>
            <a:r>
              <a:rPr lang="en-US" sz="2400" dirty="0" smtClean="0"/>
              <a:t>(c)</a:t>
            </a:r>
          </a:p>
          <a:p>
            <a:pPr lvl="1"/>
            <a:r>
              <a:rPr lang="en-US" sz="2400" dirty="0" smtClean="0"/>
              <a:t>Where c is </a:t>
            </a:r>
            <a:r>
              <a:rPr lang="en-US" sz="2400" b="1" dirty="0" smtClean="0">
                <a:solidFill>
                  <a:srgbClr val="0000FF"/>
                </a:solidFill>
              </a:rPr>
              <a:t>priority number</a:t>
            </a:r>
          </a:p>
          <a:p>
            <a:pPr lvl="1"/>
            <a:r>
              <a:rPr lang="en-US" sz="2400" dirty="0" smtClean="0"/>
              <a:t>Process with lowest number (highest priority) is scheduled 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600" y="369888"/>
            <a:ext cx="11531600" cy="768350"/>
          </a:xfrm>
        </p:spPr>
        <p:txBody>
          <a:bodyPr/>
          <a:lstStyle/>
          <a:p>
            <a:pPr eaLnBrk="1" hangingPunct="1"/>
            <a:r>
              <a:rPr lang="en-US" smtClean="0"/>
              <a:t>A Monitor to Allocate Single Resource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0150" y="1644650"/>
            <a:ext cx="11083925" cy="6040438"/>
          </a:xfrm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endParaRPr lang="en-US" sz="2000" dirty="0" smtClean="0"/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monitor </a:t>
            </a:r>
            <a:r>
              <a:rPr lang="en-US" sz="2000" dirty="0" err="1" smtClean="0">
                <a:solidFill>
                  <a:srgbClr val="0000FF"/>
                </a:solidFill>
              </a:rPr>
              <a:t>ResourceAllocator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{ 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</a:rPr>
              <a:t>boolean</a:t>
            </a:r>
            <a:r>
              <a:rPr lang="en-US" sz="2000" dirty="0" smtClean="0">
                <a:solidFill>
                  <a:srgbClr val="0000FF"/>
                </a:solidFill>
              </a:rPr>
              <a:t> busy; 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	condition x; 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	void acquire(</a:t>
            </a:r>
            <a:r>
              <a:rPr lang="en-US" sz="2000" dirty="0" err="1" smtClean="0">
                <a:solidFill>
                  <a:srgbClr val="0000FF"/>
                </a:solidFill>
              </a:rPr>
              <a:t>int</a:t>
            </a:r>
            <a:r>
              <a:rPr lang="en-US" sz="2000" dirty="0" smtClean="0">
                <a:solidFill>
                  <a:srgbClr val="0000FF"/>
                </a:solidFill>
              </a:rPr>
              <a:t> time) { 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		if (busy) 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			</a:t>
            </a:r>
            <a:r>
              <a:rPr lang="en-US" sz="2000" dirty="0" err="1" smtClean="0">
                <a:solidFill>
                  <a:srgbClr val="0000FF"/>
                </a:solidFill>
              </a:rPr>
              <a:t>x.wait</a:t>
            </a:r>
            <a:r>
              <a:rPr lang="en-US" sz="2000" dirty="0" smtClean="0">
                <a:solidFill>
                  <a:srgbClr val="0000FF"/>
                </a:solidFill>
              </a:rPr>
              <a:t>(time); 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		busy = TRUE; 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	} 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	void release() { 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		busy = FALSE; 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		</a:t>
            </a:r>
            <a:r>
              <a:rPr lang="en-US" sz="2000" dirty="0" err="1" smtClean="0">
                <a:solidFill>
                  <a:srgbClr val="0000FF"/>
                </a:solidFill>
              </a:rPr>
              <a:t>x.signal</a:t>
            </a:r>
            <a:r>
              <a:rPr lang="en-US" sz="2000" dirty="0" smtClean="0">
                <a:solidFill>
                  <a:srgbClr val="0000FF"/>
                </a:solidFill>
              </a:rPr>
              <a:t>(); 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	} 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initialization code() {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	 busy = FALSE; 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	}</a:t>
            </a:r>
          </a:p>
          <a:p>
            <a:pPr>
              <a:spcBef>
                <a:spcPct val="15000"/>
              </a:spcBef>
              <a:buFont typeface="Monotype Sorts" pitchFamily="-84" charset="2"/>
              <a:buNone/>
              <a:tabLst>
                <a:tab pos="1957388" algn="l"/>
                <a:tab pos="2451100" algn="l"/>
                <a:tab pos="3338513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}</a:t>
            </a:r>
            <a:r>
              <a:rPr lang="en-US" sz="2000" b="1" dirty="0" smtClean="0"/>
              <a:t>		</a:t>
            </a:r>
            <a:r>
              <a:rPr lang="en-US" sz="20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6725" y="369888"/>
            <a:ext cx="11293475" cy="768350"/>
          </a:xfrm>
        </p:spPr>
        <p:txBody>
          <a:bodyPr/>
          <a:lstStyle/>
          <a:p>
            <a:pPr eaLnBrk="1" hangingPunct="1"/>
            <a:r>
              <a:rPr lang="en-US" smtClean="0"/>
              <a:t>Synchronization Examples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5806" y="1428518"/>
            <a:ext cx="5872768" cy="6040438"/>
          </a:xfrm>
        </p:spPr>
        <p:txBody>
          <a:bodyPr/>
          <a:lstStyle/>
          <a:p>
            <a:r>
              <a:rPr lang="en-US" sz="3600" dirty="0" smtClean="0"/>
              <a:t>Solaris</a:t>
            </a:r>
          </a:p>
          <a:p>
            <a:endParaRPr lang="en-US" sz="3600" dirty="0" smtClean="0"/>
          </a:p>
          <a:p>
            <a:r>
              <a:rPr lang="en-US" sz="3600" dirty="0" smtClean="0"/>
              <a:t>Windows XP</a:t>
            </a:r>
          </a:p>
          <a:p>
            <a:endParaRPr lang="en-US" sz="3600" dirty="0" smtClean="0"/>
          </a:p>
          <a:p>
            <a:r>
              <a:rPr lang="en-US" sz="3600" dirty="0" smtClean="0"/>
              <a:t>Linux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err="1" smtClean="0"/>
              <a:t>Pthreads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875" y="369888"/>
            <a:ext cx="11363325" cy="768350"/>
          </a:xfrm>
        </p:spPr>
        <p:txBody>
          <a:bodyPr/>
          <a:lstStyle/>
          <a:p>
            <a:pPr eaLnBrk="1" hangingPunct="1"/>
            <a:r>
              <a:rPr lang="en-US" dirty="0" smtClean="0"/>
              <a:t>Solaris</a:t>
            </a:r>
            <a:endParaRPr lang="en-US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165" y="1029507"/>
            <a:ext cx="11518900" cy="7715481"/>
          </a:xfrm>
        </p:spPr>
        <p:txBody>
          <a:bodyPr/>
          <a:lstStyle/>
          <a:p>
            <a:r>
              <a:rPr lang="en-US" sz="3600" dirty="0" smtClean="0"/>
              <a:t>Implements a variety of locks to </a:t>
            </a:r>
            <a:r>
              <a:rPr lang="en-US" sz="3600" dirty="0" smtClean="0"/>
              <a:t>support</a:t>
            </a:r>
          </a:p>
          <a:p>
            <a:pPr lvl="1"/>
            <a:r>
              <a:rPr lang="en-US" sz="2400" dirty="0" smtClean="0"/>
              <a:t>Multitasking</a:t>
            </a:r>
          </a:p>
          <a:p>
            <a:pPr lvl="1"/>
            <a:r>
              <a:rPr lang="en-US" sz="2400" dirty="0" smtClean="0"/>
              <a:t>multithreading </a:t>
            </a:r>
            <a:r>
              <a:rPr lang="en-US" sz="2400" dirty="0" smtClean="0"/>
              <a:t>(including real-time </a:t>
            </a:r>
            <a:r>
              <a:rPr lang="en-US" sz="2400" dirty="0" smtClean="0"/>
              <a:t>threads), and </a:t>
            </a:r>
          </a:p>
          <a:p>
            <a:pPr lvl="1"/>
            <a:r>
              <a:rPr lang="en-US" sz="2400" dirty="0" smtClean="0"/>
              <a:t>multiprocessing</a:t>
            </a:r>
            <a:endParaRPr lang="en-US" dirty="0" smtClean="0"/>
          </a:p>
          <a:p>
            <a:r>
              <a:rPr lang="en-US" sz="3600" dirty="0" smtClean="0"/>
              <a:t>Features</a:t>
            </a:r>
          </a:p>
          <a:p>
            <a:pPr lvl="1"/>
            <a:r>
              <a:rPr lang="en-US" sz="2400" dirty="0" smtClean="0"/>
              <a:t>Uses </a:t>
            </a:r>
            <a:r>
              <a:rPr lang="en-US" sz="2400" b="1" dirty="0" smtClean="0">
                <a:solidFill>
                  <a:srgbClr val="3366FF"/>
                </a:solidFill>
              </a:rPr>
              <a:t>adaptive </a:t>
            </a:r>
            <a:r>
              <a:rPr lang="en-US" sz="2400" b="1" dirty="0" err="1" smtClean="0">
                <a:solidFill>
                  <a:srgbClr val="3366FF"/>
                </a:solidFill>
              </a:rPr>
              <a:t>mutexes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endParaRPr lang="en-US" sz="2400" dirty="0" smtClean="0">
              <a:solidFill>
                <a:srgbClr val="3366FF"/>
              </a:solidFill>
            </a:endParaRPr>
          </a:p>
          <a:p>
            <a:pPr lvl="2"/>
            <a:r>
              <a:rPr lang="en-US" dirty="0" smtClean="0"/>
              <a:t>for </a:t>
            </a:r>
            <a:r>
              <a:rPr lang="en-US" dirty="0" smtClean="0"/>
              <a:t>efficiency when protecting data from short code segments</a:t>
            </a:r>
          </a:p>
          <a:p>
            <a:pPr lvl="2"/>
            <a:r>
              <a:rPr lang="en-US" dirty="0" smtClean="0"/>
              <a:t>Starts as a standard semaphore spin-lock</a:t>
            </a:r>
          </a:p>
          <a:p>
            <a:pPr lvl="2"/>
            <a:r>
              <a:rPr lang="en-US" dirty="0" smtClean="0"/>
              <a:t>If lock held, and by a thread running on another CPU, spins</a:t>
            </a:r>
          </a:p>
          <a:p>
            <a:pPr lvl="2"/>
            <a:r>
              <a:rPr lang="en-US" dirty="0" smtClean="0"/>
              <a:t>If lock held by non-run-state thread, block and sleep waiting for signal of lock being </a:t>
            </a:r>
            <a:r>
              <a:rPr lang="en-US" dirty="0" smtClean="0"/>
              <a:t>released</a:t>
            </a:r>
            <a:endParaRPr lang="en-US" dirty="0" smtClean="0"/>
          </a:p>
          <a:p>
            <a:pPr lvl="1"/>
            <a:r>
              <a:rPr lang="en-US" sz="2400" dirty="0" smtClean="0"/>
              <a:t>Uses </a:t>
            </a:r>
            <a:r>
              <a:rPr lang="en-US" sz="2400" b="1" dirty="0" smtClean="0">
                <a:solidFill>
                  <a:srgbClr val="3366FF"/>
                </a:solidFill>
              </a:rPr>
              <a:t>condition variables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endParaRPr lang="en-US" dirty="0" smtClean="0"/>
          </a:p>
          <a:p>
            <a:pPr lvl="1"/>
            <a:r>
              <a:rPr lang="en-US" sz="2400" dirty="0"/>
              <a:t>Uses</a:t>
            </a: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3366FF"/>
                </a:solidFill>
              </a:rPr>
              <a:t>readers-writers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n-US" sz="2400" dirty="0"/>
              <a:t>locks </a:t>
            </a:r>
          </a:p>
          <a:p>
            <a:pPr lvl="2"/>
            <a:r>
              <a:rPr lang="en-US" dirty="0" smtClean="0"/>
              <a:t>when </a:t>
            </a:r>
            <a:r>
              <a:rPr lang="en-US" dirty="0" smtClean="0"/>
              <a:t>longer sections of code need access to </a:t>
            </a:r>
            <a:r>
              <a:rPr lang="en-US" dirty="0" smtClean="0"/>
              <a:t>data</a:t>
            </a:r>
            <a:endParaRPr lang="en-US" dirty="0" smtClean="0"/>
          </a:p>
          <a:p>
            <a:pPr lvl="1"/>
            <a:r>
              <a:rPr lang="en-US" sz="2400" dirty="0"/>
              <a:t>Uses </a:t>
            </a:r>
            <a:r>
              <a:rPr lang="en-US" sz="2400" b="1" dirty="0">
                <a:solidFill>
                  <a:srgbClr val="3366FF"/>
                </a:solidFill>
              </a:rPr>
              <a:t>turnstiles </a:t>
            </a:r>
            <a:r>
              <a:rPr lang="en-US" sz="2400" dirty="0"/>
              <a:t>to order the list of threads </a:t>
            </a:r>
          </a:p>
          <a:p>
            <a:pPr lvl="2"/>
            <a:r>
              <a:rPr lang="en-US" dirty="0" smtClean="0"/>
              <a:t>waiting </a:t>
            </a:r>
            <a:r>
              <a:rPr lang="en-US" dirty="0" smtClean="0"/>
              <a:t>to acquire either an adaptive </a:t>
            </a:r>
            <a:r>
              <a:rPr lang="en-US" dirty="0" err="1" smtClean="0"/>
              <a:t>mutex</a:t>
            </a:r>
            <a:r>
              <a:rPr lang="en-US" dirty="0" smtClean="0"/>
              <a:t> or reader-writer lock</a:t>
            </a:r>
          </a:p>
          <a:p>
            <a:pPr lvl="2"/>
            <a:r>
              <a:rPr lang="en-US" dirty="0" smtClean="0"/>
              <a:t>Turnstiles are per-lock-holding-thread, not per-object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24013" y="369888"/>
            <a:ext cx="11406187" cy="768350"/>
          </a:xfrm>
        </p:spPr>
        <p:txBody>
          <a:bodyPr/>
          <a:lstStyle/>
          <a:p>
            <a:pPr eaLnBrk="1" hangingPunct="1"/>
            <a:r>
              <a:rPr lang="en-US" dirty="0" smtClean="0"/>
              <a:t>Windows </a:t>
            </a:r>
            <a:r>
              <a:rPr lang="en-US" dirty="0" smtClean="0"/>
              <a:t>XP</a:t>
            </a:r>
            <a:endParaRPr lang="en-US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895" y="1179136"/>
            <a:ext cx="12602094" cy="7482725"/>
          </a:xfrm>
        </p:spPr>
        <p:txBody>
          <a:bodyPr/>
          <a:lstStyle/>
          <a:p>
            <a:r>
              <a:rPr lang="en-US" sz="3200" dirty="0" smtClean="0"/>
              <a:t>Uses interrupt masks </a:t>
            </a:r>
            <a:endParaRPr lang="en-US" sz="3200" dirty="0" smtClean="0"/>
          </a:p>
          <a:p>
            <a:pPr lvl="1"/>
            <a:r>
              <a:rPr lang="en-US" sz="2400" dirty="0"/>
              <a:t>on uniprocessor systems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 smtClean="0"/>
              <a:t>protect access to global </a:t>
            </a:r>
            <a:r>
              <a:rPr lang="en-US" sz="2400" dirty="0" smtClean="0"/>
              <a:t>resources</a:t>
            </a:r>
            <a:endParaRPr lang="en-US" dirty="0" smtClean="0"/>
          </a:p>
          <a:p>
            <a:r>
              <a:rPr lang="en-US" sz="3200" dirty="0" smtClean="0"/>
              <a:t>Uses </a:t>
            </a:r>
            <a:r>
              <a:rPr lang="en-US" sz="3200" b="1" dirty="0" smtClean="0">
                <a:solidFill>
                  <a:srgbClr val="3366FF"/>
                </a:solidFill>
              </a:rPr>
              <a:t>spinlocks </a:t>
            </a:r>
            <a:endParaRPr lang="en-US" sz="3200" b="1" dirty="0" smtClean="0">
              <a:solidFill>
                <a:srgbClr val="3366FF"/>
              </a:solidFill>
            </a:endParaRPr>
          </a:p>
          <a:p>
            <a:pPr lvl="1"/>
            <a:r>
              <a:rPr lang="en-US" sz="2400" dirty="0" smtClean="0"/>
              <a:t>on </a:t>
            </a:r>
            <a:r>
              <a:rPr lang="en-US" sz="2400" dirty="0" smtClean="0"/>
              <a:t>multiprocessor systems</a:t>
            </a:r>
          </a:p>
          <a:p>
            <a:pPr lvl="1"/>
            <a:r>
              <a:rPr lang="en-US" sz="2400" dirty="0" err="1" smtClean="0"/>
              <a:t>Spinlocking</a:t>
            </a:r>
            <a:r>
              <a:rPr lang="en-US" sz="2400" dirty="0" smtClean="0"/>
              <a:t>-thread will never be </a:t>
            </a:r>
            <a:r>
              <a:rPr lang="en-US" sz="2400" dirty="0" smtClean="0"/>
              <a:t>preempted</a:t>
            </a:r>
            <a:endParaRPr lang="en-US" dirty="0" smtClean="0"/>
          </a:p>
          <a:p>
            <a:r>
              <a:rPr lang="en-US" sz="3200" dirty="0"/>
              <a:t>P</a:t>
            </a:r>
            <a:r>
              <a:rPr lang="en-US" sz="3200" dirty="0" smtClean="0"/>
              <a:t>rovides </a:t>
            </a:r>
            <a:r>
              <a:rPr lang="en-US" sz="3200" b="1" dirty="0" smtClean="0">
                <a:solidFill>
                  <a:srgbClr val="3366FF"/>
                </a:solidFill>
              </a:rPr>
              <a:t>dispatcher objects </a:t>
            </a:r>
            <a:endParaRPr lang="en-US" sz="32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 smtClean="0"/>
              <a:t> </a:t>
            </a:r>
            <a:r>
              <a:rPr lang="en-US" sz="2400" dirty="0" smtClean="0"/>
              <a:t>may act </a:t>
            </a:r>
            <a:r>
              <a:rPr lang="en-US" sz="2400" dirty="0" err="1" smtClean="0"/>
              <a:t>mutexes</a:t>
            </a:r>
            <a:r>
              <a:rPr lang="en-US" sz="2400" dirty="0" smtClean="0"/>
              <a:t>, semaphores, events, and </a:t>
            </a:r>
            <a:r>
              <a:rPr lang="en-US" sz="2400" dirty="0" smtClean="0"/>
              <a:t>timers</a:t>
            </a:r>
            <a:endParaRPr lang="en-US" sz="2400" dirty="0" smtClean="0"/>
          </a:p>
          <a:p>
            <a:pPr lvl="1"/>
            <a:r>
              <a:rPr lang="en-US" sz="2400" b="1" dirty="0" smtClean="0">
                <a:solidFill>
                  <a:srgbClr val="3366FF"/>
                </a:solidFill>
              </a:rPr>
              <a:t>Events</a:t>
            </a:r>
          </a:p>
          <a:p>
            <a:pPr lvl="2"/>
            <a:r>
              <a:rPr lang="en-US" dirty="0" smtClean="0"/>
              <a:t>An event acts much like a condition variable</a:t>
            </a:r>
          </a:p>
          <a:p>
            <a:pPr lvl="1"/>
            <a:r>
              <a:rPr lang="en-US" sz="2400" dirty="0" smtClean="0"/>
              <a:t>Timers notify one or more thread when time expired</a:t>
            </a:r>
          </a:p>
          <a:p>
            <a:pPr lvl="1"/>
            <a:r>
              <a:rPr lang="en-US" sz="2400" dirty="0"/>
              <a:t>Dispatcher objects </a:t>
            </a:r>
          </a:p>
          <a:p>
            <a:pPr lvl="2"/>
            <a:r>
              <a:rPr lang="en-US" dirty="0" smtClean="0"/>
              <a:t>either </a:t>
            </a:r>
            <a:r>
              <a:rPr lang="en-US" b="1" dirty="0" smtClean="0">
                <a:solidFill>
                  <a:srgbClr val="3366FF"/>
                </a:solidFill>
              </a:rPr>
              <a:t>signaled-state </a:t>
            </a:r>
            <a:r>
              <a:rPr lang="en-US" dirty="0" smtClean="0"/>
              <a:t>(object available) </a:t>
            </a:r>
            <a:endParaRPr lang="en-US" dirty="0" smtClean="0"/>
          </a:p>
          <a:p>
            <a:pPr lvl="2"/>
            <a:r>
              <a:rPr lang="en-US" dirty="0" smtClean="0"/>
              <a:t>or </a:t>
            </a:r>
            <a:r>
              <a:rPr lang="en-US" b="1" dirty="0" smtClean="0">
                <a:solidFill>
                  <a:srgbClr val="3366FF"/>
                </a:solidFill>
              </a:rPr>
              <a:t>non-signaled state </a:t>
            </a:r>
            <a:r>
              <a:rPr lang="en-US" dirty="0" smtClean="0"/>
              <a:t>(thread will block)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600" y="369888"/>
            <a:ext cx="11531600" cy="768350"/>
          </a:xfrm>
        </p:spPr>
        <p:txBody>
          <a:bodyPr/>
          <a:lstStyle/>
          <a:p>
            <a:pPr eaLnBrk="1" hangingPunct="1"/>
            <a:r>
              <a:rPr lang="en-US" dirty="0" smtClean="0"/>
              <a:t>Linux</a:t>
            </a:r>
            <a:endParaRPr 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8392" y="1644650"/>
            <a:ext cx="12884727" cy="5504295"/>
          </a:xfrm>
        </p:spPr>
        <p:txBody>
          <a:bodyPr/>
          <a:lstStyle/>
          <a:p>
            <a:r>
              <a:rPr lang="en-US" sz="3200" dirty="0" smtClean="0"/>
              <a:t>Points</a:t>
            </a:r>
            <a:endParaRPr lang="en-US" sz="3200" dirty="0" smtClean="0"/>
          </a:p>
          <a:p>
            <a:pPr lvl="1"/>
            <a:r>
              <a:rPr lang="en-US" sz="2400" dirty="0" smtClean="0"/>
              <a:t>Prior to kernel Version 2.6, disables interrupts to implement short critical sections</a:t>
            </a:r>
          </a:p>
          <a:p>
            <a:pPr lvl="1"/>
            <a:r>
              <a:rPr lang="en-US" sz="2400" dirty="0" smtClean="0"/>
              <a:t>Version 2.6 and later, fully </a:t>
            </a:r>
            <a:r>
              <a:rPr lang="en-US" sz="2400" dirty="0" smtClean="0"/>
              <a:t>preemptive</a:t>
            </a:r>
            <a:endParaRPr lang="en-US" dirty="0" smtClean="0"/>
          </a:p>
          <a:p>
            <a:r>
              <a:rPr lang="en-US" sz="3200" dirty="0"/>
              <a:t>P</a:t>
            </a:r>
            <a:r>
              <a:rPr lang="en-US" sz="3200" dirty="0"/>
              <a:t>rovides:</a:t>
            </a:r>
          </a:p>
          <a:p>
            <a:pPr lvl="1"/>
            <a:r>
              <a:rPr lang="en-US" sz="2400" dirty="0" smtClean="0"/>
              <a:t>semaphores</a:t>
            </a:r>
          </a:p>
          <a:p>
            <a:pPr lvl="1"/>
            <a:r>
              <a:rPr lang="en-US" sz="2400" dirty="0" smtClean="0"/>
              <a:t>Spinlocks</a:t>
            </a:r>
          </a:p>
          <a:p>
            <a:pPr lvl="2"/>
            <a:r>
              <a:rPr lang="en-US" dirty="0"/>
              <a:t>On single-</a:t>
            </a:r>
            <a:r>
              <a:rPr lang="en-US" dirty="0" err="1"/>
              <a:t>cpu</a:t>
            </a:r>
            <a:r>
              <a:rPr lang="en-US" dirty="0"/>
              <a:t> system, spinlocks replaced by enabling and disabling kernel </a:t>
            </a:r>
            <a:r>
              <a:rPr lang="en-US" dirty="0" smtClean="0"/>
              <a:t>preemption</a:t>
            </a:r>
            <a:endParaRPr lang="en-US" sz="2400" dirty="0" smtClean="0"/>
          </a:p>
          <a:p>
            <a:pPr lvl="1"/>
            <a:r>
              <a:rPr lang="en-US" sz="2400" dirty="0" smtClean="0"/>
              <a:t>reader-writer versions of both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4988" y="369888"/>
            <a:ext cx="11225212" cy="768350"/>
          </a:xfrm>
        </p:spPr>
        <p:txBody>
          <a:bodyPr/>
          <a:lstStyle/>
          <a:p>
            <a:pPr eaLnBrk="1" hangingPunct="1"/>
            <a:r>
              <a:rPr lang="en-US" dirty="0" err="1" smtClean="0"/>
              <a:t>Pthreads</a:t>
            </a:r>
            <a:endParaRPr lang="en-US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7006" y="1471152"/>
            <a:ext cx="11144250" cy="4480762"/>
          </a:xfrm>
        </p:spPr>
        <p:txBody>
          <a:bodyPr/>
          <a:lstStyle/>
          <a:p>
            <a:r>
              <a:rPr lang="en-US" sz="3200" dirty="0" err="1" smtClean="0"/>
              <a:t>Pthreads</a:t>
            </a:r>
            <a:r>
              <a:rPr lang="en-US" sz="3200" dirty="0" smtClean="0"/>
              <a:t> API is </a:t>
            </a:r>
            <a:r>
              <a:rPr lang="en-US" sz="3200" dirty="0" smtClean="0"/>
              <a:t>OS-independent</a:t>
            </a:r>
            <a:endParaRPr lang="en-US" dirty="0" smtClean="0"/>
          </a:p>
          <a:p>
            <a:r>
              <a:rPr lang="en-US" sz="3200" dirty="0" smtClean="0"/>
              <a:t>P</a:t>
            </a:r>
            <a:r>
              <a:rPr lang="en-US" sz="3200" dirty="0" smtClean="0"/>
              <a:t>rovides</a:t>
            </a:r>
            <a:endParaRPr lang="en-US" sz="3200" dirty="0" smtClean="0"/>
          </a:p>
          <a:p>
            <a:pPr lvl="1"/>
            <a:r>
              <a:rPr lang="en-US" sz="2400" dirty="0" err="1" smtClean="0"/>
              <a:t>mutex</a:t>
            </a:r>
            <a:r>
              <a:rPr lang="en-US" sz="2400" dirty="0" smtClean="0"/>
              <a:t> locks</a:t>
            </a:r>
          </a:p>
          <a:p>
            <a:pPr lvl="1"/>
            <a:r>
              <a:rPr lang="en-US" sz="2400" dirty="0" smtClean="0"/>
              <a:t>condition </a:t>
            </a:r>
            <a:r>
              <a:rPr lang="en-US" sz="2400" dirty="0" smtClean="0"/>
              <a:t>variables</a:t>
            </a:r>
            <a:endParaRPr lang="en-US" dirty="0" smtClean="0"/>
          </a:p>
          <a:p>
            <a:r>
              <a:rPr lang="en-US" sz="3200" dirty="0" smtClean="0"/>
              <a:t>Non-portable extensions </a:t>
            </a:r>
            <a:r>
              <a:rPr lang="en-US" sz="3200" dirty="0" smtClean="0"/>
              <a:t>include</a:t>
            </a:r>
            <a:endParaRPr lang="en-US" sz="3200" dirty="0" smtClean="0"/>
          </a:p>
          <a:p>
            <a:pPr lvl="1"/>
            <a:r>
              <a:rPr lang="en-US" sz="2400" dirty="0" smtClean="0"/>
              <a:t>read-write locks</a:t>
            </a:r>
          </a:p>
          <a:p>
            <a:pPr lvl="1"/>
            <a:r>
              <a:rPr lang="en-US" sz="2400" dirty="0" smtClean="0"/>
              <a:t>spinlocks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Atomic Transactions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5888" y="1428750"/>
            <a:ext cx="10947400" cy="4257155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sz="2900" b="1" dirty="0" smtClean="0"/>
          </a:p>
          <a:p>
            <a:r>
              <a:rPr lang="en-US" sz="3200" dirty="0" smtClean="0"/>
              <a:t>System Model</a:t>
            </a:r>
          </a:p>
          <a:p>
            <a:r>
              <a:rPr lang="en-US" sz="3200" dirty="0" smtClean="0"/>
              <a:t>Log-based Recovery</a:t>
            </a:r>
          </a:p>
          <a:p>
            <a:r>
              <a:rPr lang="en-US" sz="3200" dirty="0" smtClean="0"/>
              <a:t>Checkpoints</a:t>
            </a:r>
          </a:p>
          <a:p>
            <a:r>
              <a:rPr lang="en-US" sz="3200" dirty="0" smtClean="0"/>
              <a:t>Concurrent Atomic Transactions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Model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015" y="1383175"/>
            <a:ext cx="12934603" cy="5449888"/>
          </a:xfrm>
        </p:spPr>
        <p:txBody>
          <a:bodyPr/>
          <a:lstStyle/>
          <a:p>
            <a:r>
              <a:rPr lang="en-US" sz="2800" dirty="0" smtClean="0"/>
              <a:t>Assures that operations happen as a single logical unit of </a:t>
            </a:r>
            <a:r>
              <a:rPr lang="en-US" sz="2800" dirty="0" smtClean="0"/>
              <a:t>work</a:t>
            </a:r>
            <a:endParaRPr lang="en-US" sz="2800" dirty="0" smtClean="0"/>
          </a:p>
          <a:p>
            <a:r>
              <a:rPr lang="en-US" sz="2800" dirty="0" smtClean="0"/>
              <a:t>Related to field of database systems</a:t>
            </a:r>
          </a:p>
          <a:p>
            <a:r>
              <a:rPr lang="en-US" sz="2800" dirty="0" smtClean="0"/>
              <a:t>Challenge is assuring atomicity  despite computer system failures</a:t>
            </a:r>
          </a:p>
          <a:p>
            <a:r>
              <a:rPr lang="en-US" sz="2800" dirty="0" smtClean="0">
                <a:solidFill>
                  <a:srgbClr val="3366FF"/>
                </a:solidFill>
              </a:rPr>
              <a:t>Transaction </a:t>
            </a:r>
            <a:endParaRPr lang="en-US" sz="2800" dirty="0"/>
          </a:p>
          <a:p>
            <a:pPr lvl="1"/>
            <a:r>
              <a:rPr lang="en-US" sz="2400" dirty="0" smtClean="0"/>
              <a:t>collection </a:t>
            </a:r>
            <a:r>
              <a:rPr lang="en-US" sz="2400" dirty="0" smtClean="0"/>
              <a:t>of instructions or operations that performs single logical function</a:t>
            </a:r>
          </a:p>
          <a:p>
            <a:pPr lvl="1"/>
            <a:r>
              <a:rPr lang="en-US" sz="2400" dirty="0" smtClean="0"/>
              <a:t>Here we are concerned with changes to stable storage – disk</a:t>
            </a:r>
          </a:p>
          <a:p>
            <a:pPr lvl="1"/>
            <a:r>
              <a:rPr lang="en-US" sz="2400" dirty="0" smtClean="0"/>
              <a:t>Transaction is series of </a:t>
            </a:r>
            <a:r>
              <a:rPr lang="en-US" sz="2400" dirty="0" smtClean="0">
                <a:solidFill>
                  <a:srgbClr val="0000FF"/>
                </a:solidFill>
              </a:rPr>
              <a:t>read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00FF"/>
                </a:solidFill>
              </a:rPr>
              <a:t>write</a:t>
            </a:r>
            <a:r>
              <a:rPr lang="en-US" sz="2400" dirty="0" smtClean="0"/>
              <a:t> operations</a:t>
            </a:r>
          </a:p>
          <a:p>
            <a:pPr lvl="1"/>
            <a:r>
              <a:rPr lang="en-US" sz="2400" dirty="0" smtClean="0"/>
              <a:t>Terminated by </a:t>
            </a:r>
            <a:r>
              <a:rPr lang="en-US" sz="2400" dirty="0" smtClean="0">
                <a:solidFill>
                  <a:srgbClr val="0000FF"/>
                </a:solidFill>
              </a:rPr>
              <a:t>commit</a:t>
            </a:r>
            <a:r>
              <a:rPr lang="en-US" sz="2400" dirty="0" smtClean="0"/>
              <a:t>  (transaction successful) or </a:t>
            </a:r>
            <a:r>
              <a:rPr lang="en-US" sz="2400" dirty="0" smtClean="0">
                <a:solidFill>
                  <a:srgbClr val="0000FF"/>
                </a:solidFill>
              </a:rPr>
              <a:t>abort</a:t>
            </a:r>
            <a:r>
              <a:rPr lang="en-US" sz="2400" dirty="0" smtClean="0"/>
              <a:t> (transaction failed) operation</a:t>
            </a:r>
          </a:p>
          <a:p>
            <a:pPr lvl="1"/>
            <a:r>
              <a:rPr lang="en-US" sz="2400" dirty="0" smtClean="0"/>
              <a:t>Aborted transaction must be </a:t>
            </a:r>
            <a:r>
              <a:rPr lang="en-US" sz="2400" dirty="0" smtClean="0">
                <a:solidFill>
                  <a:srgbClr val="3366FF"/>
                </a:solidFill>
              </a:rPr>
              <a:t>rolled back </a:t>
            </a:r>
            <a:r>
              <a:rPr lang="en-US" sz="2400" dirty="0" smtClean="0"/>
              <a:t>to undo any changes it performed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Storage Media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615" y="2443941"/>
            <a:ext cx="11772900" cy="5818910"/>
          </a:xfrm>
        </p:spPr>
        <p:txBody>
          <a:bodyPr/>
          <a:lstStyle/>
          <a:p>
            <a:r>
              <a:rPr lang="en-US" sz="3200" dirty="0" smtClean="0"/>
              <a:t>Volatile storage </a:t>
            </a:r>
            <a:endParaRPr lang="en-US" sz="3200" dirty="0"/>
          </a:p>
          <a:p>
            <a:pPr lvl="1"/>
            <a:r>
              <a:rPr lang="en-US" sz="2400" dirty="0" smtClean="0"/>
              <a:t>information </a:t>
            </a:r>
            <a:r>
              <a:rPr lang="en-US" sz="2400" dirty="0" smtClean="0"/>
              <a:t>stored here does not survive system crashes</a:t>
            </a:r>
          </a:p>
          <a:p>
            <a:pPr lvl="1"/>
            <a:r>
              <a:rPr lang="en-US" sz="2400" dirty="0" smtClean="0"/>
              <a:t>Example:  main memory, cache</a:t>
            </a:r>
          </a:p>
          <a:p>
            <a:r>
              <a:rPr lang="en-US" sz="3200" dirty="0"/>
              <a:t>Nonvolatile storage </a:t>
            </a:r>
            <a:endParaRPr lang="en-US" sz="3200" dirty="0"/>
          </a:p>
          <a:p>
            <a:pPr lvl="1"/>
            <a:r>
              <a:rPr lang="en-US" sz="2400" dirty="0"/>
              <a:t>Information usually survives crashes</a:t>
            </a:r>
          </a:p>
          <a:p>
            <a:pPr lvl="1"/>
            <a:r>
              <a:rPr lang="en-US" sz="2400" dirty="0"/>
              <a:t>Example:  disk and tape</a:t>
            </a:r>
          </a:p>
          <a:p>
            <a:r>
              <a:rPr lang="en-US" sz="3200" dirty="0"/>
              <a:t>Stable storage </a:t>
            </a:r>
            <a:endParaRPr lang="en-US" sz="3200" dirty="0"/>
          </a:p>
          <a:p>
            <a:pPr lvl="1"/>
            <a:r>
              <a:rPr lang="en-US" sz="2400" dirty="0"/>
              <a:t>Information never lost</a:t>
            </a:r>
          </a:p>
          <a:p>
            <a:pPr lvl="1"/>
            <a:r>
              <a:rPr lang="en-US" sz="2400" dirty="0" smtClean="0"/>
              <a:t>replication </a:t>
            </a:r>
            <a:r>
              <a:rPr lang="en-US" sz="2400" dirty="0"/>
              <a:t>or RAID to devices with independent failure modes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60034" y="1168400"/>
            <a:ext cx="11930062" cy="153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None/>
            </a:pPr>
            <a:r>
              <a:rPr kumimoji="1" lang="en-US" sz="3200" dirty="0">
                <a:solidFill>
                  <a:srgbClr val="C00000"/>
                </a:solidFill>
                <a:latin typeface="Helvetica" pitchFamily="-84" charset="0"/>
              </a:rPr>
              <a:t>Goal is to assure transaction atomicity where failures cause loss of information on volatile storage</a:t>
            </a:r>
          </a:p>
          <a:p>
            <a:pPr>
              <a:spcBef>
                <a:spcPct val="50000"/>
              </a:spcBef>
            </a:pPr>
            <a:endParaRPr lang="en-US" dirty="0">
              <a:latin typeface="Helvetica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Consumer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363663"/>
            <a:ext cx="10315575" cy="6480175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while (true) {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while (counter == 0)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	; /* do nothing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next consumed = buffer[out];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out = (out + 1) % BUFFER SIZE; 	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counter-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-;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/* consume the item in next consumed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Log-Based Recovery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Record </a:t>
            </a:r>
            <a:endParaRPr lang="en-US" sz="3600" dirty="0" smtClean="0"/>
          </a:p>
          <a:p>
            <a:pPr lvl="1"/>
            <a:r>
              <a:rPr lang="en-US" sz="2400" dirty="0" smtClean="0"/>
              <a:t>to </a:t>
            </a:r>
            <a:r>
              <a:rPr lang="en-US" sz="2400" dirty="0" smtClean="0"/>
              <a:t>stable storage information about all modifications by a transaction</a:t>
            </a:r>
          </a:p>
          <a:p>
            <a:r>
              <a:rPr lang="en-US" sz="3600" dirty="0" smtClean="0">
                <a:solidFill>
                  <a:srgbClr val="3366FF"/>
                </a:solidFill>
              </a:rPr>
              <a:t>write-ahead </a:t>
            </a:r>
            <a:r>
              <a:rPr lang="en-US" sz="3600" dirty="0" smtClean="0">
                <a:solidFill>
                  <a:srgbClr val="3366FF"/>
                </a:solidFill>
              </a:rPr>
              <a:t>logging</a:t>
            </a:r>
          </a:p>
          <a:p>
            <a:pPr lvl="1"/>
            <a:r>
              <a:rPr lang="en-US" sz="2400" dirty="0" smtClean="0"/>
              <a:t>each </a:t>
            </a:r>
            <a:r>
              <a:rPr lang="en-US" sz="2400" dirty="0" smtClean="0"/>
              <a:t>log record describes single transaction write operation, including</a:t>
            </a:r>
          </a:p>
          <a:p>
            <a:pPr lvl="2"/>
            <a:r>
              <a:rPr lang="en-US" dirty="0" smtClean="0"/>
              <a:t>Transaction name</a:t>
            </a:r>
          </a:p>
          <a:p>
            <a:pPr lvl="2"/>
            <a:r>
              <a:rPr lang="en-US" dirty="0" smtClean="0"/>
              <a:t>Data item name</a:t>
            </a:r>
          </a:p>
          <a:p>
            <a:pPr lvl="2"/>
            <a:r>
              <a:rPr lang="en-US" dirty="0" smtClean="0"/>
              <a:t>Old value</a:t>
            </a:r>
          </a:p>
          <a:p>
            <a:pPr lvl="2"/>
            <a:r>
              <a:rPr lang="en-US" dirty="0" smtClean="0"/>
              <a:t>New value</a:t>
            </a:r>
          </a:p>
          <a:p>
            <a:pPr lvl="1"/>
            <a:r>
              <a:rPr lang="en-US" sz="2400" dirty="0" smtClean="0"/>
              <a:t>&lt;T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starts&gt; written to log when transaction 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starts</a:t>
            </a:r>
          </a:p>
          <a:p>
            <a:pPr lvl="1"/>
            <a:r>
              <a:rPr lang="en-US" sz="2400" dirty="0" smtClean="0"/>
              <a:t>&lt;T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commits&gt; written when 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/>
              <a:t>commits</a:t>
            </a:r>
            <a:endParaRPr lang="en-US" sz="2900" dirty="0" smtClean="0"/>
          </a:p>
          <a:p>
            <a:pPr lvl="2"/>
            <a:endParaRPr lang="en-US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Log-Based Recovery Algorithm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Using the </a:t>
            </a:r>
            <a:r>
              <a:rPr lang="en-US" sz="3600" dirty="0" smtClean="0"/>
              <a:t>log</a:t>
            </a:r>
          </a:p>
          <a:p>
            <a:pPr lvl="1"/>
            <a:r>
              <a:rPr lang="en-US" sz="2400" dirty="0" smtClean="0"/>
              <a:t>system </a:t>
            </a:r>
            <a:r>
              <a:rPr lang="en-US" sz="2400" dirty="0" smtClean="0"/>
              <a:t>can handle any volatile memory errors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Undo(T</a:t>
            </a:r>
            <a:r>
              <a:rPr lang="en-US" sz="2400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/>
              <a:t> restores value of all data updated by T</a:t>
            </a:r>
            <a:r>
              <a:rPr lang="en-US" sz="2400" baseline="-25000" dirty="0" smtClean="0"/>
              <a:t>i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Redo(T</a:t>
            </a:r>
            <a:r>
              <a:rPr lang="en-US" sz="2400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/>
              <a:t> sets values of all data in transaction 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to new values</a:t>
            </a:r>
          </a:p>
          <a:p>
            <a:pPr lvl="1"/>
            <a:r>
              <a:rPr lang="en-US" sz="2400" dirty="0" smtClean="0"/>
              <a:t>Undo(T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 and redo(T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 must be </a:t>
            </a:r>
            <a:r>
              <a:rPr lang="en-US" sz="2400" dirty="0" smtClean="0">
                <a:solidFill>
                  <a:srgbClr val="3366FF"/>
                </a:solidFill>
              </a:rPr>
              <a:t>idempotent</a:t>
            </a:r>
          </a:p>
          <a:p>
            <a:pPr lvl="1"/>
            <a:r>
              <a:rPr lang="en-US" sz="2400" dirty="0" smtClean="0"/>
              <a:t>Multiple executions must have the same result as one execution</a:t>
            </a:r>
          </a:p>
          <a:p>
            <a:r>
              <a:rPr lang="en-US" sz="3600" dirty="0" smtClean="0"/>
              <a:t>If system fails, </a:t>
            </a:r>
            <a:endParaRPr lang="en-US" sz="3600" dirty="0" smtClean="0"/>
          </a:p>
          <a:p>
            <a:pPr lvl="1"/>
            <a:r>
              <a:rPr lang="en-US" sz="2400" dirty="0" smtClean="0"/>
              <a:t>restore </a:t>
            </a:r>
            <a:r>
              <a:rPr lang="en-US" sz="2400" dirty="0" smtClean="0"/>
              <a:t>state of all updated data via log</a:t>
            </a:r>
          </a:p>
          <a:p>
            <a:pPr lvl="1"/>
            <a:r>
              <a:rPr lang="en-US" sz="2400" dirty="0" smtClean="0"/>
              <a:t>If log contains &lt;T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starts&gt; without &lt;T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commits&gt;, </a:t>
            </a:r>
            <a:r>
              <a:rPr lang="en-US" sz="2400" dirty="0" smtClean="0">
                <a:solidFill>
                  <a:srgbClr val="3366FF"/>
                </a:solidFill>
              </a:rPr>
              <a:t>undo(T</a:t>
            </a:r>
            <a:r>
              <a:rPr lang="en-US" sz="2400" baseline="-25000" dirty="0" smtClean="0">
                <a:solidFill>
                  <a:srgbClr val="3366FF"/>
                </a:solidFill>
              </a:rPr>
              <a:t>i</a:t>
            </a:r>
            <a:r>
              <a:rPr lang="en-US" sz="2400" dirty="0" smtClean="0">
                <a:solidFill>
                  <a:srgbClr val="3366FF"/>
                </a:solidFill>
              </a:rPr>
              <a:t>)</a:t>
            </a:r>
          </a:p>
          <a:p>
            <a:pPr lvl="1"/>
            <a:r>
              <a:rPr lang="en-US" sz="2400" dirty="0" smtClean="0"/>
              <a:t>If log contains &lt;T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starts&gt; and &lt;T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commits&gt;, </a:t>
            </a:r>
            <a:r>
              <a:rPr lang="en-US" sz="2400" dirty="0" smtClean="0">
                <a:solidFill>
                  <a:srgbClr val="3366FF"/>
                </a:solidFill>
              </a:rPr>
              <a:t>redo(T</a:t>
            </a:r>
            <a:r>
              <a:rPr lang="en-US" sz="2400" baseline="-25000" dirty="0" smtClean="0">
                <a:solidFill>
                  <a:srgbClr val="3366FF"/>
                </a:solidFill>
              </a:rPr>
              <a:t>i</a:t>
            </a:r>
            <a:r>
              <a:rPr lang="en-US" sz="2400" dirty="0" smtClean="0">
                <a:solidFill>
                  <a:srgbClr val="3366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Checkpoints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138" y="1112635"/>
            <a:ext cx="13001106" cy="7549228"/>
          </a:xfrm>
        </p:spPr>
        <p:txBody>
          <a:bodyPr/>
          <a:lstStyle/>
          <a:p>
            <a:pPr marL="542925" indent="-542925" defTabSz="663575"/>
            <a:r>
              <a:rPr lang="en-US" sz="3600" dirty="0"/>
              <a:t>The problem using Log-based recovery</a:t>
            </a:r>
          </a:p>
          <a:p>
            <a:pPr marL="1114425" lvl="1" indent="-542925" defTabSz="663575"/>
            <a:r>
              <a:rPr lang="en-US" sz="2400" dirty="0" smtClean="0"/>
              <a:t>Log </a:t>
            </a:r>
            <a:r>
              <a:rPr lang="en-US" sz="2400" dirty="0" smtClean="0"/>
              <a:t>could become long, and </a:t>
            </a:r>
            <a:endParaRPr lang="en-US" sz="2400" dirty="0" smtClean="0"/>
          </a:p>
          <a:p>
            <a:pPr marL="1114425" lvl="1" indent="-542925" defTabSz="663575"/>
            <a:r>
              <a:rPr lang="en-US" sz="2400" dirty="0" smtClean="0"/>
              <a:t>recovery </a:t>
            </a:r>
            <a:r>
              <a:rPr lang="en-US" sz="2400" dirty="0" smtClean="0"/>
              <a:t>could take long</a:t>
            </a:r>
          </a:p>
          <a:p>
            <a:pPr marL="542925" indent="-542925" defTabSz="663575"/>
            <a:r>
              <a:rPr lang="en-US" sz="3600" dirty="0" smtClean="0"/>
              <a:t>Checkpoints </a:t>
            </a:r>
            <a:endParaRPr lang="en-US" sz="3600" dirty="0" smtClean="0"/>
          </a:p>
          <a:p>
            <a:pPr marL="1114425" lvl="1" indent="-542925" defTabSz="663575"/>
            <a:r>
              <a:rPr lang="en-US" sz="2400" dirty="0" smtClean="0"/>
              <a:t>shorten </a:t>
            </a:r>
            <a:r>
              <a:rPr lang="en-US" sz="2400" dirty="0" smtClean="0"/>
              <a:t>log and recovery </a:t>
            </a:r>
            <a:r>
              <a:rPr lang="en-US" sz="2400" dirty="0" smtClean="0"/>
              <a:t>time</a:t>
            </a:r>
            <a:endParaRPr lang="en-US" sz="2400" dirty="0" smtClean="0"/>
          </a:p>
          <a:p>
            <a:pPr marL="542925" indent="-542925" defTabSz="663575"/>
            <a:r>
              <a:rPr lang="en-US" sz="3600" dirty="0" smtClean="0"/>
              <a:t>Checkpoint </a:t>
            </a:r>
            <a:r>
              <a:rPr lang="en-US" sz="3600" dirty="0" smtClean="0"/>
              <a:t>scheme</a:t>
            </a:r>
            <a:endParaRPr lang="en-US" sz="3600" dirty="0" smtClean="0"/>
          </a:p>
          <a:p>
            <a:pPr marL="1141413" lvl="1" indent="-488950" defTabSz="663575">
              <a:buFont typeface="Monotype Sorts" pitchFamily="-84" charset="2"/>
              <a:buAutoNum type="arabicPeriod"/>
            </a:pPr>
            <a:r>
              <a:rPr lang="en-US" sz="2400" dirty="0" smtClean="0"/>
              <a:t>Output all log records currently in volatile storage to stable storage</a:t>
            </a:r>
          </a:p>
          <a:p>
            <a:pPr marL="1141413" lvl="1" indent="-488950" defTabSz="663575">
              <a:buFont typeface="Monotype Sorts" pitchFamily="-84" charset="2"/>
              <a:buAutoNum type="arabicPeriod"/>
            </a:pPr>
            <a:r>
              <a:rPr lang="en-US" sz="2400" dirty="0" smtClean="0"/>
              <a:t>Output all modified data from volatile to stable storage</a:t>
            </a:r>
          </a:p>
          <a:p>
            <a:pPr marL="1141413" lvl="1" indent="-488950" defTabSz="663575">
              <a:buFont typeface="Monotype Sorts" pitchFamily="-84" charset="2"/>
              <a:buAutoNum type="arabicPeriod"/>
            </a:pPr>
            <a:r>
              <a:rPr lang="en-US" sz="2400" dirty="0" smtClean="0"/>
              <a:t>Output a log record &lt;checkpoint&gt; to the log on stable storage</a:t>
            </a:r>
          </a:p>
          <a:p>
            <a:pPr marL="542925" indent="-542925" defTabSz="663575"/>
            <a:r>
              <a:rPr lang="en-US" sz="3600" dirty="0" smtClean="0"/>
              <a:t>Recovery</a:t>
            </a:r>
          </a:p>
          <a:p>
            <a:pPr marL="1114425" lvl="1" indent="-542925" defTabSz="663575"/>
            <a:r>
              <a:rPr lang="en-US" sz="2400" dirty="0" smtClean="0"/>
              <a:t>only </a:t>
            </a:r>
            <a:r>
              <a:rPr lang="en-US" sz="2400" dirty="0" smtClean="0"/>
              <a:t>includes </a:t>
            </a:r>
            <a:r>
              <a:rPr lang="en-US" sz="2400" dirty="0" smtClean="0"/>
              <a:t>Ti</a:t>
            </a:r>
          </a:p>
          <a:p>
            <a:pPr marL="1114425" lvl="1" indent="-542925" defTabSz="663575"/>
            <a:r>
              <a:rPr lang="en-US" sz="2400" dirty="0" smtClean="0"/>
              <a:t>Ti </a:t>
            </a:r>
            <a:r>
              <a:rPr lang="en-US" sz="2400" dirty="0" smtClean="0"/>
              <a:t>started executing before the most recent checkpoint, and all transactions after Ti </a:t>
            </a:r>
            <a:endParaRPr lang="en-US" sz="2400" dirty="0" smtClean="0"/>
          </a:p>
          <a:p>
            <a:pPr marL="1114425" lvl="1" indent="-542925" defTabSz="663575"/>
            <a:r>
              <a:rPr lang="en-US" sz="2400" dirty="0" smtClean="0"/>
              <a:t>All </a:t>
            </a:r>
            <a:r>
              <a:rPr lang="en-US" sz="2400" dirty="0" smtClean="0"/>
              <a:t>other transactions already on stable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Concurrent Transactions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162" y="1578148"/>
            <a:ext cx="12344400" cy="4008005"/>
          </a:xfrm>
        </p:spPr>
        <p:txBody>
          <a:bodyPr/>
          <a:lstStyle/>
          <a:p>
            <a:r>
              <a:rPr lang="en-US" sz="3200" dirty="0" smtClean="0"/>
              <a:t>Must be equivalent to serial execution – </a:t>
            </a:r>
            <a:r>
              <a:rPr lang="en-US" sz="3200" dirty="0" err="1" smtClean="0">
                <a:solidFill>
                  <a:srgbClr val="3366FF"/>
                </a:solidFill>
              </a:rPr>
              <a:t>serializability</a:t>
            </a:r>
            <a:endParaRPr lang="en-US" sz="3200" dirty="0" smtClean="0">
              <a:solidFill>
                <a:srgbClr val="3366FF"/>
              </a:solidFill>
            </a:endParaRPr>
          </a:p>
          <a:p>
            <a:r>
              <a:rPr lang="en-US" sz="3200" dirty="0" smtClean="0"/>
              <a:t>Could perform all transactions in critical section</a:t>
            </a:r>
          </a:p>
          <a:p>
            <a:pPr lvl="1"/>
            <a:r>
              <a:rPr lang="en-US" sz="2400" dirty="0" smtClean="0"/>
              <a:t>Inefficient, too restrictive</a:t>
            </a:r>
          </a:p>
          <a:p>
            <a:r>
              <a:rPr lang="en-US" sz="3200" dirty="0" smtClean="0">
                <a:solidFill>
                  <a:srgbClr val="3366FF"/>
                </a:solidFill>
              </a:rPr>
              <a:t>Concurrency-control algorithms </a:t>
            </a:r>
            <a:r>
              <a:rPr lang="en-US" sz="3200" dirty="0" smtClean="0"/>
              <a:t>provide </a:t>
            </a:r>
            <a:r>
              <a:rPr lang="en-US" sz="3200" dirty="0" err="1" smtClean="0"/>
              <a:t>serializability</a:t>
            </a:r>
            <a:endParaRPr lang="en-US" sz="3200" dirty="0" smtClean="0"/>
          </a:p>
          <a:p>
            <a:pPr>
              <a:buFont typeface="Monotype Sorts" pitchFamily="-84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Serializability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421" y="1428519"/>
            <a:ext cx="12344400" cy="4839277"/>
          </a:xfrm>
        </p:spPr>
        <p:txBody>
          <a:bodyPr/>
          <a:lstStyle/>
          <a:p>
            <a:r>
              <a:rPr lang="en-US" sz="3200" dirty="0" smtClean="0"/>
              <a:t>Consider two data items A and B</a:t>
            </a:r>
          </a:p>
          <a:p>
            <a:r>
              <a:rPr lang="en-US" sz="3200" dirty="0" smtClean="0"/>
              <a:t>Consider Transactions T</a:t>
            </a:r>
            <a:r>
              <a:rPr lang="en-US" sz="3200" baseline="-25000" dirty="0" smtClean="0"/>
              <a:t>0 </a:t>
            </a:r>
            <a:r>
              <a:rPr lang="en-US" sz="3200" dirty="0" smtClean="0"/>
              <a:t>and T</a:t>
            </a:r>
            <a:r>
              <a:rPr lang="en-US" sz="3200" baseline="-25000" dirty="0" smtClean="0"/>
              <a:t>1</a:t>
            </a:r>
          </a:p>
          <a:p>
            <a:r>
              <a:rPr lang="en-US" sz="3200" dirty="0" smtClean="0"/>
              <a:t>Execute T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 T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atomically</a:t>
            </a:r>
          </a:p>
          <a:p>
            <a:r>
              <a:rPr lang="en-US" sz="3200" dirty="0" smtClean="0"/>
              <a:t>Execution sequence called </a:t>
            </a:r>
            <a:r>
              <a:rPr lang="en-US" sz="3200" dirty="0" smtClean="0">
                <a:solidFill>
                  <a:schemeClr val="tx2"/>
                </a:solidFill>
              </a:rPr>
              <a:t>schedule</a:t>
            </a:r>
          </a:p>
          <a:p>
            <a:r>
              <a:rPr lang="en-US" sz="3200" dirty="0" smtClean="0"/>
              <a:t>Atomically executed transaction order called </a:t>
            </a:r>
            <a:r>
              <a:rPr lang="en-US" sz="3200" dirty="0" smtClean="0">
                <a:solidFill>
                  <a:schemeClr val="tx2"/>
                </a:solidFill>
              </a:rPr>
              <a:t>serial schedule</a:t>
            </a:r>
          </a:p>
          <a:p>
            <a:r>
              <a:rPr lang="en-US" sz="3200" dirty="0" smtClean="0"/>
              <a:t>For </a:t>
            </a:r>
            <a:r>
              <a:rPr lang="en-US" sz="3200" i="1" dirty="0" smtClean="0"/>
              <a:t>N</a:t>
            </a:r>
            <a:r>
              <a:rPr lang="en-US" sz="3200" dirty="0" smtClean="0"/>
              <a:t> transactions, there are </a:t>
            </a:r>
            <a:r>
              <a:rPr lang="en-US" sz="3200" i="1" dirty="0" smtClean="0"/>
              <a:t>N</a:t>
            </a:r>
            <a:r>
              <a:rPr lang="en-US" sz="3200" dirty="0" smtClean="0"/>
              <a:t>! valid serial schedules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0"/>
            <a:ext cx="12115800" cy="1179513"/>
          </a:xfrm>
        </p:spPr>
        <p:txBody>
          <a:bodyPr/>
          <a:lstStyle/>
          <a:p>
            <a:pPr eaLnBrk="1" hangingPunct="1"/>
            <a:r>
              <a:rPr lang="en-US" smtClean="0"/>
              <a:t>Schedule 1: T</a:t>
            </a:r>
            <a:r>
              <a:rPr lang="en-US" baseline="-25000" smtClean="0"/>
              <a:t>0</a:t>
            </a:r>
            <a:r>
              <a:rPr lang="en-US" smtClean="0"/>
              <a:t> then T</a:t>
            </a:r>
            <a:r>
              <a:rPr lang="en-US" baseline="-25000" smtClean="0"/>
              <a:t>1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2287" r="19363" b="2287"/>
          <a:stretch>
            <a:fillRect/>
          </a:stretch>
        </p:blipFill>
        <p:spPr bwMode="auto">
          <a:xfrm>
            <a:off x="4173047" y="1778896"/>
            <a:ext cx="5536218" cy="572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Nonserial Schedule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269" y="1644650"/>
            <a:ext cx="12855806" cy="6040438"/>
          </a:xfrm>
        </p:spPr>
        <p:txBody>
          <a:bodyPr/>
          <a:lstStyle/>
          <a:p>
            <a:r>
              <a:rPr lang="en-US" sz="3600" dirty="0" smtClean="0">
                <a:solidFill>
                  <a:srgbClr val="3366FF"/>
                </a:solidFill>
              </a:rPr>
              <a:t>Non-serial </a:t>
            </a:r>
            <a:r>
              <a:rPr lang="en-US" sz="3600" dirty="0" smtClean="0">
                <a:solidFill>
                  <a:srgbClr val="3366FF"/>
                </a:solidFill>
              </a:rPr>
              <a:t>schedule </a:t>
            </a:r>
            <a:endParaRPr lang="en-US" sz="3600" dirty="0" smtClean="0">
              <a:solidFill>
                <a:srgbClr val="3366FF"/>
              </a:solidFill>
            </a:endParaRPr>
          </a:p>
          <a:p>
            <a:pPr lvl="1"/>
            <a:r>
              <a:rPr lang="en-US" sz="2400" dirty="0" smtClean="0"/>
              <a:t>allows </a:t>
            </a:r>
            <a:r>
              <a:rPr lang="en-US" sz="2400" dirty="0" smtClean="0"/>
              <a:t>overlapped execute</a:t>
            </a:r>
          </a:p>
          <a:p>
            <a:pPr lvl="1"/>
            <a:r>
              <a:rPr lang="en-US" sz="2400" dirty="0" smtClean="0"/>
              <a:t>Resulting execution not necessarily incorrect</a:t>
            </a:r>
          </a:p>
          <a:p>
            <a:r>
              <a:rPr lang="en-US" sz="3600" dirty="0" smtClean="0"/>
              <a:t>Example</a:t>
            </a:r>
          </a:p>
          <a:p>
            <a:pPr lvl="1"/>
            <a:r>
              <a:rPr lang="en-US" sz="2400" dirty="0" smtClean="0"/>
              <a:t>Consider </a:t>
            </a:r>
            <a:r>
              <a:rPr lang="en-US" sz="2400" dirty="0" smtClean="0"/>
              <a:t>schedule S, operations </a:t>
            </a:r>
            <a:r>
              <a:rPr lang="en-US" sz="2400" dirty="0" err="1" smtClean="0"/>
              <a:t>O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O</a:t>
            </a:r>
            <a:r>
              <a:rPr lang="en-US" sz="2400" baseline="-25000" dirty="0" err="1" smtClean="0"/>
              <a:t>j</a:t>
            </a:r>
            <a:endParaRPr lang="en-US" sz="2400" baseline="-25000" dirty="0" smtClean="0"/>
          </a:p>
          <a:p>
            <a:pPr lvl="1"/>
            <a:r>
              <a:rPr lang="en-US" sz="2400" dirty="0" smtClean="0">
                <a:solidFill>
                  <a:srgbClr val="3366FF"/>
                </a:solidFill>
              </a:rPr>
              <a:t>Conflict</a:t>
            </a:r>
            <a:r>
              <a:rPr lang="en-US" sz="2400" dirty="0" smtClean="0"/>
              <a:t> if access same data item, with at least one write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dirty="0" err="1" smtClean="0"/>
              <a:t>O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O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consecutive and operations of different transactions &amp; </a:t>
            </a:r>
            <a:r>
              <a:rPr lang="en-US" sz="2400" dirty="0" err="1" smtClean="0"/>
              <a:t>O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and </a:t>
            </a:r>
            <a:r>
              <a:rPr lang="en-US" sz="2400" dirty="0" err="1" smtClean="0"/>
              <a:t>O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don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t conflict</a:t>
            </a:r>
          </a:p>
          <a:p>
            <a:pPr lvl="1"/>
            <a:r>
              <a:rPr lang="en-US" sz="2400" dirty="0" smtClean="0"/>
              <a:t>Then S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 with swapped order </a:t>
            </a:r>
            <a:r>
              <a:rPr lang="en-US" altLang="ja-JP" sz="2400" dirty="0" err="1" smtClean="0"/>
              <a:t>O</a:t>
            </a:r>
            <a:r>
              <a:rPr lang="en-US" altLang="ja-JP" sz="2400" baseline="-25000" dirty="0" err="1" smtClean="0"/>
              <a:t>j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O</a:t>
            </a:r>
            <a:r>
              <a:rPr lang="en-US" altLang="ja-JP" sz="2400" baseline="-25000" dirty="0" err="1" smtClean="0"/>
              <a:t>i</a:t>
            </a:r>
            <a:r>
              <a:rPr lang="en-US" altLang="ja-JP" sz="2400" baseline="-25000" dirty="0" smtClean="0"/>
              <a:t> </a:t>
            </a:r>
            <a:r>
              <a:rPr lang="en-US" altLang="ja-JP" sz="2400" dirty="0" smtClean="0"/>
              <a:t>equivalent to S</a:t>
            </a:r>
          </a:p>
          <a:p>
            <a:pPr lvl="1"/>
            <a:r>
              <a:rPr lang="en-US" sz="2400" dirty="0" smtClean="0"/>
              <a:t>If S can become S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 via swapping </a:t>
            </a:r>
            <a:r>
              <a:rPr lang="en-US" altLang="ja-JP" sz="2400" dirty="0" err="1" smtClean="0"/>
              <a:t>nonconflicting</a:t>
            </a:r>
            <a:r>
              <a:rPr lang="en-US" altLang="ja-JP" sz="2400" dirty="0" smtClean="0"/>
              <a:t> operations</a:t>
            </a:r>
          </a:p>
          <a:p>
            <a:pPr lvl="2"/>
            <a:r>
              <a:rPr lang="en-US" dirty="0" smtClean="0"/>
              <a:t>S is </a:t>
            </a:r>
            <a:r>
              <a:rPr lang="en-US" dirty="0" smtClean="0">
                <a:solidFill>
                  <a:srgbClr val="3366FF"/>
                </a:solidFill>
              </a:rPr>
              <a:t>conflict </a:t>
            </a:r>
            <a:r>
              <a:rPr lang="en-US" dirty="0" err="1" smtClean="0">
                <a:solidFill>
                  <a:srgbClr val="3366FF"/>
                </a:solidFill>
              </a:rPr>
              <a:t>serializable</a:t>
            </a:r>
            <a:endParaRPr lang="en-US" dirty="0" smtClean="0">
              <a:solidFill>
                <a:srgbClr val="3366FF"/>
              </a:solidFill>
            </a:endParaRP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8275" y="114300"/>
            <a:ext cx="12115800" cy="812800"/>
          </a:xfrm>
        </p:spPr>
        <p:txBody>
          <a:bodyPr/>
          <a:lstStyle/>
          <a:p>
            <a:pPr eaLnBrk="1" hangingPunct="1"/>
            <a:r>
              <a:rPr lang="en-US" sz="4000" smtClean="0"/>
              <a:t>Schedule 2: Concurrent Serializable Schedule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1" t="3987" r="19218" b="4343"/>
          <a:stretch>
            <a:fillRect/>
          </a:stretch>
        </p:blipFill>
        <p:spPr bwMode="auto">
          <a:xfrm>
            <a:off x="3941763" y="2147888"/>
            <a:ext cx="5453062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Locking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z="4000" smtClean="0"/>
              <a:t>Protocol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142" y="1644649"/>
            <a:ext cx="12938933" cy="7116965"/>
          </a:xfrm>
        </p:spPr>
        <p:txBody>
          <a:bodyPr/>
          <a:lstStyle/>
          <a:p>
            <a:r>
              <a:rPr lang="en-US" sz="3600" dirty="0" smtClean="0"/>
              <a:t>Ensure </a:t>
            </a:r>
            <a:r>
              <a:rPr lang="en-US" sz="3600" dirty="0" err="1" smtClean="0"/>
              <a:t>serializability</a:t>
            </a:r>
            <a:r>
              <a:rPr lang="en-US" sz="3600" dirty="0" smtClean="0"/>
              <a:t> </a:t>
            </a:r>
            <a:endParaRPr lang="en-US" sz="3600" dirty="0" smtClean="0"/>
          </a:p>
          <a:p>
            <a:pPr lvl="1"/>
            <a:r>
              <a:rPr lang="en-US" dirty="0" smtClean="0"/>
              <a:t>by </a:t>
            </a:r>
            <a:r>
              <a:rPr lang="en-US" dirty="0" smtClean="0"/>
              <a:t>associating lock with each data item</a:t>
            </a:r>
          </a:p>
          <a:p>
            <a:pPr lvl="1"/>
            <a:r>
              <a:rPr lang="en-US" dirty="0" smtClean="0"/>
              <a:t>Follow locking protocol for access control</a:t>
            </a:r>
          </a:p>
          <a:p>
            <a:r>
              <a:rPr lang="en-US" sz="3600" dirty="0" smtClean="0"/>
              <a:t>Locks</a:t>
            </a:r>
          </a:p>
          <a:p>
            <a:pPr lvl="1"/>
            <a:r>
              <a:rPr lang="en-US" sz="2400" dirty="0" smtClean="0">
                <a:solidFill>
                  <a:srgbClr val="3366FF"/>
                </a:solidFill>
              </a:rPr>
              <a:t>Shared </a:t>
            </a:r>
            <a:endParaRPr lang="en-US" sz="2400" dirty="0"/>
          </a:p>
          <a:p>
            <a:pPr lvl="2"/>
            <a:r>
              <a:rPr lang="en-US" dirty="0" smtClean="0"/>
              <a:t>T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has shared-mode lock (S) on item Q, T</a:t>
            </a:r>
            <a:r>
              <a:rPr lang="en-US" baseline="-25000" dirty="0" smtClean="0"/>
              <a:t>i</a:t>
            </a:r>
            <a:r>
              <a:rPr lang="en-US" dirty="0" smtClean="0"/>
              <a:t> can read Q but not write Q</a:t>
            </a:r>
          </a:p>
          <a:p>
            <a:pPr lvl="1"/>
            <a:r>
              <a:rPr lang="en-US" sz="2400" dirty="0" smtClean="0">
                <a:solidFill>
                  <a:srgbClr val="3366FF"/>
                </a:solidFill>
              </a:rPr>
              <a:t>Exclusive </a:t>
            </a:r>
            <a:endParaRPr lang="en-US" sz="2400" dirty="0"/>
          </a:p>
          <a:p>
            <a:pPr lvl="2"/>
            <a:r>
              <a:rPr lang="en-US" dirty="0" smtClean="0"/>
              <a:t>Ti </a:t>
            </a:r>
            <a:r>
              <a:rPr lang="en-US" dirty="0" smtClean="0"/>
              <a:t>has exclusive-mode lock (X) on Q, T</a:t>
            </a:r>
            <a:r>
              <a:rPr lang="en-US" baseline="-25000" dirty="0" smtClean="0"/>
              <a:t>i</a:t>
            </a:r>
            <a:r>
              <a:rPr lang="en-US" dirty="0" smtClean="0"/>
              <a:t> can read and write Q</a:t>
            </a:r>
          </a:p>
          <a:p>
            <a:r>
              <a:rPr lang="en-US" sz="3600" dirty="0" smtClean="0"/>
              <a:t>Requirements</a:t>
            </a:r>
          </a:p>
          <a:p>
            <a:pPr lvl="1"/>
            <a:r>
              <a:rPr lang="en-US" sz="3600" dirty="0" smtClean="0"/>
              <a:t> </a:t>
            </a:r>
            <a:r>
              <a:rPr lang="en-US" sz="2400" dirty="0" smtClean="0"/>
              <a:t>every transaction on item Q acquire appropriate </a:t>
            </a:r>
            <a:r>
              <a:rPr lang="en-US" sz="2400" dirty="0" smtClean="0"/>
              <a:t>lock is required</a:t>
            </a:r>
            <a:endParaRPr lang="en-US" sz="2400" dirty="0" smtClean="0"/>
          </a:p>
          <a:p>
            <a:pPr lvl="1"/>
            <a:r>
              <a:rPr lang="en-US" sz="2400" dirty="0" smtClean="0"/>
              <a:t>If lock already held, new request may have to wait</a:t>
            </a:r>
          </a:p>
          <a:p>
            <a:pPr lvl="2"/>
            <a:r>
              <a:rPr lang="en-US" dirty="0" smtClean="0"/>
              <a:t>Similar to readers-writers algorithm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Two-phase Locking Protocol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Generally ensures conflict </a:t>
            </a:r>
            <a:r>
              <a:rPr lang="en-US" sz="3200" dirty="0" err="1" smtClean="0"/>
              <a:t>serializability</a:t>
            </a:r>
            <a:endParaRPr lang="en-US" sz="3200" dirty="0" smtClean="0"/>
          </a:p>
          <a:p>
            <a:r>
              <a:rPr lang="en-US" sz="3200" dirty="0" smtClean="0"/>
              <a:t>Each transaction issues lock and unlock requests in two phases</a:t>
            </a:r>
          </a:p>
          <a:p>
            <a:pPr lvl="1"/>
            <a:r>
              <a:rPr lang="en-US" sz="2400" dirty="0" smtClean="0"/>
              <a:t>Growing – obtaining locks</a:t>
            </a:r>
          </a:p>
          <a:p>
            <a:pPr lvl="1"/>
            <a:r>
              <a:rPr lang="en-US" sz="2400" dirty="0" smtClean="0"/>
              <a:t>Shrinking – releasing locks</a:t>
            </a:r>
          </a:p>
          <a:p>
            <a:r>
              <a:rPr lang="en-US" sz="3200" dirty="0" smtClean="0"/>
              <a:t>Does not prevent deadlock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Race Condition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9632" y="1233597"/>
            <a:ext cx="12101513" cy="6897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counter++ </a:t>
            </a:r>
            <a:r>
              <a:rPr lang="en-US" sz="3200" dirty="0" smtClean="0"/>
              <a:t>could be implemented </a:t>
            </a:r>
            <a:r>
              <a:rPr lang="en-US" sz="3200" dirty="0" smtClean="0"/>
              <a:t>as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3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register1 = counter</a:t>
            </a:r>
            <a:br>
              <a:rPr lang="en-US" sz="23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3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register1 = register1 + 1</a:t>
            </a:r>
            <a:br>
              <a:rPr lang="en-US" sz="23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3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counter = </a:t>
            </a:r>
            <a:r>
              <a:rPr lang="en-US" sz="23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register1</a:t>
            </a:r>
            <a:endParaRPr lang="en-US" sz="110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counter-- </a:t>
            </a:r>
            <a:r>
              <a:rPr lang="en-US" sz="3600" dirty="0" smtClean="0"/>
              <a:t>could be implemented </a:t>
            </a:r>
            <a:r>
              <a:rPr lang="en-US" sz="3600" dirty="0" smtClean="0"/>
              <a:t>as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3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register2 = counter</a:t>
            </a:r>
            <a:br>
              <a:rPr lang="en-US" sz="23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3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register2 = register2 - 1</a:t>
            </a:r>
            <a:br>
              <a:rPr lang="en-US" sz="23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3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counter = </a:t>
            </a:r>
            <a:r>
              <a:rPr lang="en-US" sz="23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register2</a:t>
            </a:r>
            <a:endParaRPr lang="en-US" sz="11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dirty="0"/>
              <a:t>E</a:t>
            </a:r>
            <a:r>
              <a:rPr lang="en-US" sz="3600" dirty="0" smtClean="0"/>
              <a:t>xecution </a:t>
            </a:r>
            <a:r>
              <a:rPr lang="en-US" sz="3600" dirty="0" smtClean="0"/>
              <a:t>interleaving with </a:t>
            </a:r>
            <a:r>
              <a:rPr lang="ja-JP" altLang="en-US" sz="3600" dirty="0" smtClean="0"/>
              <a:t>“</a:t>
            </a:r>
            <a:r>
              <a:rPr lang="en-US" altLang="ja-JP" sz="3600" dirty="0" smtClean="0"/>
              <a:t>count = 5</a:t>
            </a:r>
            <a:r>
              <a:rPr lang="ja-JP" altLang="en-US" sz="3600" dirty="0" smtClean="0"/>
              <a:t>”</a:t>
            </a:r>
            <a:r>
              <a:rPr lang="en-US" altLang="ja-JP" sz="3600" dirty="0" smtClean="0"/>
              <a:t> initially: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sz="2300" dirty="0" smtClean="0"/>
              <a:t>	</a:t>
            </a:r>
            <a:r>
              <a:rPr lang="en-US" dirty="0" smtClean="0"/>
              <a:t>S0: producer execute </a:t>
            </a: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register1 = counter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dirty="0" smtClean="0"/>
              <a:t>{register1 = 5}</a:t>
            </a:r>
            <a:br>
              <a:rPr lang="en-US" dirty="0" smtClean="0"/>
            </a:br>
            <a:r>
              <a:rPr lang="en-US" dirty="0" smtClean="0"/>
              <a:t>S1: producer execute </a:t>
            </a: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register1 = register1 + 1   </a:t>
            </a:r>
            <a:r>
              <a:rPr lang="en-US" dirty="0" smtClean="0"/>
              <a:t>{register1 = 6} </a:t>
            </a:r>
            <a:br>
              <a:rPr lang="en-US" dirty="0" smtClean="0"/>
            </a:br>
            <a:r>
              <a:rPr lang="en-US" dirty="0" smtClean="0"/>
              <a:t>S2: consumer execute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register2 = counter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smtClean="0"/>
              <a:t>{register2 = 5} </a:t>
            </a:r>
            <a:br>
              <a:rPr lang="en-US" dirty="0" smtClean="0"/>
            </a:br>
            <a:r>
              <a:rPr lang="en-US" dirty="0" smtClean="0"/>
              <a:t>S3: consumer execute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register2 = register2 – 1  </a:t>
            </a:r>
            <a:r>
              <a:rPr lang="en-US" dirty="0" smtClean="0"/>
              <a:t>{register2 = 4} </a:t>
            </a:r>
            <a:br>
              <a:rPr lang="en-US" dirty="0" smtClean="0"/>
            </a:br>
            <a:r>
              <a:rPr lang="en-US" dirty="0" smtClean="0"/>
              <a:t>S4: producer execute </a:t>
            </a: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counter = register1         </a:t>
            </a:r>
            <a:r>
              <a:rPr lang="en-US" dirty="0" smtClean="0"/>
              <a:t>{counter = 6 } </a:t>
            </a:r>
            <a:br>
              <a:rPr lang="en-US" dirty="0" smtClean="0"/>
            </a:br>
            <a:r>
              <a:rPr lang="en-US" dirty="0" smtClean="0"/>
              <a:t>S5: consumer execute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counter = register2        </a:t>
            </a:r>
            <a:r>
              <a:rPr lang="en-US" dirty="0" smtClean="0"/>
              <a:t>{counter = 4}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Timestamp-based Protocols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441" y="1411894"/>
            <a:ext cx="12955559" cy="6040438"/>
          </a:xfrm>
        </p:spPr>
        <p:txBody>
          <a:bodyPr/>
          <a:lstStyle/>
          <a:p>
            <a:r>
              <a:rPr lang="en-US" sz="3600" dirty="0">
                <a:solidFill>
                  <a:srgbClr val="3366FF"/>
                </a:solidFill>
              </a:rPr>
              <a:t>T</a:t>
            </a:r>
            <a:r>
              <a:rPr lang="en-US" sz="3600" dirty="0" smtClean="0">
                <a:solidFill>
                  <a:srgbClr val="3366FF"/>
                </a:solidFill>
              </a:rPr>
              <a:t>imestamp-ordering</a:t>
            </a:r>
          </a:p>
          <a:p>
            <a:pPr lvl="1"/>
            <a:r>
              <a:rPr lang="en-US" sz="2400" dirty="0" smtClean="0"/>
              <a:t>Select </a:t>
            </a:r>
            <a:r>
              <a:rPr lang="en-US" sz="2400" dirty="0"/>
              <a:t>order among transactions in advance</a:t>
            </a:r>
            <a:endParaRPr lang="en-US" sz="2400" dirty="0" smtClean="0">
              <a:solidFill>
                <a:srgbClr val="3366FF"/>
              </a:solidFill>
            </a:endParaRPr>
          </a:p>
          <a:p>
            <a:pPr lvl="1"/>
            <a:r>
              <a:rPr lang="en-US" sz="2400" dirty="0" smtClean="0"/>
              <a:t>Transaction T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associated with timestamp TS(T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 before 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starts</a:t>
            </a:r>
          </a:p>
          <a:p>
            <a:pPr lvl="2"/>
            <a:r>
              <a:rPr lang="en-US" dirty="0" smtClean="0"/>
              <a:t>TS(T</a:t>
            </a:r>
            <a:r>
              <a:rPr lang="en-US" baseline="-25000" dirty="0" smtClean="0"/>
              <a:t>i</a:t>
            </a:r>
            <a:r>
              <a:rPr lang="en-US" dirty="0" smtClean="0"/>
              <a:t>) &lt; TS(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j</a:t>
            </a:r>
            <a:r>
              <a:rPr lang="en-US" dirty="0" smtClean="0"/>
              <a:t>) if Ti entered system before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pPr lvl="2"/>
            <a:r>
              <a:rPr lang="en-US" dirty="0" smtClean="0"/>
              <a:t>TS can be generated from system clock or as logical counter incremented at each entry of transaction</a:t>
            </a:r>
          </a:p>
          <a:p>
            <a:pPr lvl="1"/>
            <a:r>
              <a:rPr lang="en-US" sz="2400" dirty="0" smtClean="0"/>
              <a:t>Timestamps determine </a:t>
            </a:r>
            <a:r>
              <a:rPr lang="en-US" sz="2400" dirty="0" err="1" smtClean="0"/>
              <a:t>serializability</a:t>
            </a:r>
            <a:r>
              <a:rPr lang="en-US" sz="2400" dirty="0" smtClean="0"/>
              <a:t> order</a:t>
            </a:r>
          </a:p>
          <a:p>
            <a:pPr lvl="2"/>
            <a:r>
              <a:rPr lang="en-US" dirty="0" smtClean="0"/>
              <a:t>If TS(T</a:t>
            </a:r>
            <a:r>
              <a:rPr lang="en-US" baseline="-25000" dirty="0" smtClean="0"/>
              <a:t>i</a:t>
            </a:r>
            <a:r>
              <a:rPr lang="en-US" dirty="0" smtClean="0"/>
              <a:t>) &lt; TS(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j</a:t>
            </a:r>
            <a:r>
              <a:rPr lang="en-US" dirty="0" smtClean="0"/>
              <a:t>), system must ensure produced schedule equivalent to serial schedule </a:t>
            </a:r>
            <a:endParaRPr lang="en-US" dirty="0" smtClean="0"/>
          </a:p>
          <a:p>
            <a:pPr lvl="2"/>
            <a:r>
              <a:rPr lang="en-US" dirty="0" smtClean="0"/>
              <a:t>where </a:t>
            </a:r>
            <a:r>
              <a:rPr lang="en-US" dirty="0" smtClean="0"/>
              <a:t>T</a:t>
            </a:r>
            <a:r>
              <a:rPr lang="en-US" baseline="-25000" dirty="0" smtClean="0"/>
              <a:t>i</a:t>
            </a:r>
            <a:r>
              <a:rPr lang="en-US" dirty="0" smtClean="0"/>
              <a:t> appears before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pPr>
              <a:buFont typeface="Monotype Sorts" pitchFamily="-84" charset="2"/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Timestamp-based Protocol Implementation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022" y="1644650"/>
            <a:ext cx="12756053" cy="604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Data item Q gets two timestamps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W-timestamp(Q) 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largest </a:t>
            </a:r>
            <a:r>
              <a:rPr lang="en-US" dirty="0" smtClean="0"/>
              <a:t>timestamp of any transaction that executed write(Q) successfully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R-timestamp(Q) 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largest </a:t>
            </a:r>
            <a:r>
              <a:rPr lang="en-US" dirty="0" smtClean="0"/>
              <a:t>timestamp of successful read(Q)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Updated whenever read(Q) or write(Q) executed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3366FF"/>
                </a:solidFill>
              </a:rPr>
              <a:t>Timestamp-ordering protocol </a:t>
            </a:r>
            <a:endParaRPr lang="en-US" sz="3200" dirty="0" smtClean="0">
              <a:solidFill>
                <a:srgbClr val="3366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assures </a:t>
            </a:r>
            <a:r>
              <a:rPr lang="en-US" sz="2400" dirty="0" smtClean="0"/>
              <a:t>any conflicting </a:t>
            </a:r>
            <a:r>
              <a:rPr lang="en-US" sz="2400" dirty="0" smtClean="0">
                <a:solidFill>
                  <a:srgbClr val="0000FF"/>
                </a:solidFill>
              </a:rPr>
              <a:t>read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00FF"/>
                </a:solidFill>
              </a:rPr>
              <a:t>write</a:t>
            </a:r>
            <a:r>
              <a:rPr lang="en-US" sz="2400" dirty="0" smtClean="0"/>
              <a:t> executed in timestamp order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Suppose Ti executes </a:t>
            </a:r>
            <a:r>
              <a:rPr lang="en-US" sz="2400" dirty="0" smtClean="0">
                <a:solidFill>
                  <a:srgbClr val="0000FF"/>
                </a:solidFill>
              </a:rPr>
              <a:t>read(Q)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If TS(T</a:t>
            </a:r>
            <a:r>
              <a:rPr lang="en-US" baseline="-25000" dirty="0" smtClean="0"/>
              <a:t>i</a:t>
            </a:r>
            <a:r>
              <a:rPr lang="en-US" dirty="0" smtClean="0"/>
              <a:t>) &lt; W-timestamp(Q), Ti needs to read value of Q that was already overwritten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read</a:t>
            </a:r>
            <a:r>
              <a:rPr lang="en-US" dirty="0" smtClean="0"/>
              <a:t> operation rejected and T</a:t>
            </a:r>
            <a:r>
              <a:rPr lang="en-US" baseline="-25000" dirty="0" smtClean="0"/>
              <a:t>i</a:t>
            </a:r>
            <a:r>
              <a:rPr lang="en-US" dirty="0" smtClean="0"/>
              <a:t> rolled back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If TS(T</a:t>
            </a:r>
            <a:r>
              <a:rPr lang="en-US" baseline="-25000" dirty="0" smtClean="0"/>
              <a:t>i</a:t>
            </a:r>
            <a:r>
              <a:rPr lang="en-US" dirty="0" smtClean="0"/>
              <a:t>) ≥ W-timestamp(Q)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read</a:t>
            </a:r>
            <a:r>
              <a:rPr lang="en-US" dirty="0" smtClean="0"/>
              <a:t> executed, R-timestamp(Q) set to max(R-timestamp(Q), TS(T</a:t>
            </a:r>
            <a:r>
              <a:rPr lang="en-US" baseline="-25000" dirty="0" smtClean="0"/>
              <a:t>i</a:t>
            </a:r>
            <a:r>
              <a:rPr lang="en-US" dirty="0" smtClean="0"/>
              <a:t>))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Timestamp-ordering Protocol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2344400" cy="6900834"/>
          </a:xfrm>
        </p:spPr>
        <p:txBody>
          <a:bodyPr/>
          <a:lstStyle/>
          <a:p>
            <a:r>
              <a:rPr lang="en-US" sz="3600" dirty="0" smtClean="0"/>
              <a:t>Suppose Ti executes write(Q)</a:t>
            </a:r>
          </a:p>
          <a:p>
            <a:pPr lvl="1"/>
            <a:r>
              <a:rPr lang="en-US" sz="2400" dirty="0" smtClean="0"/>
              <a:t>If TS(T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 &lt; </a:t>
            </a:r>
            <a:r>
              <a:rPr lang="en-US" sz="2400" dirty="0" smtClean="0"/>
              <a:t>R-timestamp(Q)</a:t>
            </a:r>
          </a:p>
          <a:p>
            <a:pPr lvl="2"/>
            <a:r>
              <a:rPr lang="en-US" dirty="0" smtClean="0"/>
              <a:t>value </a:t>
            </a:r>
            <a:r>
              <a:rPr lang="en-US" dirty="0" smtClean="0"/>
              <a:t>Q produced by T</a:t>
            </a:r>
            <a:r>
              <a:rPr lang="en-US" baseline="-25000" dirty="0" smtClean="0"/>
              <a:t>i</a:t>
            </a:r>
            <a:r>
              <a:rPr lang="en-US" dirty="0" smtClean="0"/>
              <a:t> was needed previously and T</a:t>
            </a:r>
            <a:r>
              <a:rPr lang="en-US" baseline="-25000" dirty="0" smtClean="0"/>
              <a:t>i</a:t>
            </a:r>
            <a:r>
              <a:rPr lang="en-US" dirty="0" smtClean="0"/>
              <a:t> assumed it would never be produced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Write</a:t>
            </a:r>
            <a:r>
              <a:rPr lang="en-US" dirty="0" smtClean="0"/>
              <a:t> operation rejected, T</a:t>
            </a:r>
            <a:r>
              <a:rPr lang="en-US" baseline="-25000" dirty="0" smtClean="0"/>
              <a:t>i</a:t>
            </a:r>
            <a:r>
              <a:rPr lang="en-US" dirty="0" smtClean="0"/>
              <a:t> rolled back</a:t>
            </a:r>
          </a:p>
          <a:p>
            <a:pPr lvl="1"/>
            <a:r>
              <a:rPr lang="en-US" sz="2400" dirty="0"/>
              <a:t>If TS(Ti) &lt; W-timestamp(Q)</a:t>
            </a:r>
          </a:p>
          <a:p>
            <a:pPr lvl="2"/>
            <a:r>
              <a:rPr lang="en-US" dirty="0" smtClean="0"/>
              <a:t>T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attempting to write obsolete value of Q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Write</a:t>
            </a:r>
            <a:r>
              <a:rPr lang="en-US" dirty="0" smtClean="0"/>
              <a:t> operation rejected and T</a:t>
            </a:r>
            <a:r>
              <a:rPr lang="en-US" baseline="-25000" dirty="0" smtClean="0"/>
              <a:t>i</a:t>
            </a:r>
            <a:r>
              <a:rPr lang="en-US" dirty="0" smtClean="0"/>
              <a:t> rolled back</a:t>
            </a:r>
          </a:p>
          <a:p>
            <a:pPr lvl="1"/>
            <a:r>
              <a:rPr lang="en-US" sz="2400" dirty="0"/>
              <a:t>Otherwise, write executed</a:t>
            </a:r>
          </a:p>
          <a:p>
            <a:r>
              <a:rPr lang="en-US" sz="3600" dirty="0" smtClean="0"/>
              <a:t>Any rolled back transaction </a:t>
            </a:r>
            <a:endParaRPr lang="en-US" sz="3600" dirty="0" smtClean="0"/>
          </a:p>
          <a:p>
            <a:pPr lvl="1"/>
            <a:r>
              <a:rPr lang="en-US" sz="2400" dirty="0" smtClean="0"/>
              <a:t>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/>
              <a:t>is assigned new timestamp and restarted</a:t>
            </a:r>
          </a:p>
          <a:p>
            <a:r>
              <a:rPr lang="en-US" sz="3600" dirty="0" smtClean="0"/>
              <a:t>Algorithm ensures </a:t>
            </a:r>
            <a:endParaRPr lang="en-US" sz="3600" dirty="0" smtClean="0"/>
          </a:p>
          <a:p>
            <a:pPr lvl="1"/>
            <a:r>
              <a:rPr lang="en-US" sz="2400" dirty="0" smtClean="0"/>
              <a:t>conflict </a:t>
            </a:r>
            <a:r>
              <a:rPr lang="en-US" sz="2400" dirty="0" err="1" smtClean="0"/>
              <a:t>serializability</a:t>
            </a:r>
            <a:r>
              <a:rPr lang="en-US" sz="2400" dirty="0" smtClean="0"/>
              <a:t> and </a:t>
            </a:r>
            <a:endParaRPr lang="en-US" sz="2400" dirty="0" smtClean="0"/>
          </a:p>
          <a:p>
            <a:pPr lvl="1"/>
            <a:r>
              <a:rPr lang="en-US" sz="2400" dirty="0" smtClean="0"/>
              <a:t>freedom </a:t>
            </a:r>
            <a:r>
              <a:rPr lang="en-US" sz="2400" dirty="0" smtClean="0"/>
              <a:t>from deadlock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287338"/>
            <a:ext cx="12115800" cy="812800"/>
          </a:xfrm>
        </p:spPr>
        <p:txBody>
          <a:bodyPr/>
          <a:lstStyle/>
          <a:p>
            <a:pPr eaLnBrk="1" hangingPunct="1"/>
            <a:r>
              <a:rPr lang="en-US" sz="4000" smtClean="0"/>
              <a:t> Schedule Possible Under Timestamp Protocol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t="4010" r="11266" b="6343"/>
          <a:stretch>
            <a:fillRect/>
          </a:stretch>
        </p:blipFill>
        <p:spPr bwMode="auto">
          <a:xfrm>
            <a:off x="3389313" y="2578100"/>
            <a:ext cx="625475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End of Chapter 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Critical Section Problem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8240" y="1387366"/>
            <a:ext cx="12344400" cy="4146331"/>
          </a:xfrm>
        </p:spPr>
        <p:txBody>
          <a:bodyPr/>
          <a:lstStyle/>
          <a:p>
            <a:r>
              <a:rPr lang="en-US" sz="3600" dirty="0" smtClean="0"/>
              <a:t>Consider system of </a:t>
            </a:r>
            <a:r>
              <a:rPr lang="en-US" sz="3600" b="1" i="1" dirty="0" smtClean="0"/>
              <a:t>n</a:t>
            </a:r>
            <a:r>
              <a:rPr lang="en-US" sz="3600" b="1" dirty="0" smtClean="0"/>
              <a:t> </a:t>
            </a:r>
            <a:r>
              <a:rPr lang="en-US" sz="3600" dirty="0" smtClean="0"/>
              <a:t>processes {</a:t>
            </a:r>
            <a:r>
              <a:rPr lang="en-US" sz="3600" b="1" i="1" dirty="0" smtClean="0"/>
              <a:t>p</a:t>
            </a:r>
            <a:r>
              <a:rPr lang="en-US" sz="3600" b="1" i="1" baseline="-25000" dirty="0" smtClean="0"/>
              <a:t>0</a:t>
            </a:r>
            <a:r>
              <a:rPr lang="en-US" sz="3600" b="1" i="1" dirty="0" smtClean="0"/>
              <a:t>, p</a:t>
            </a:r>
            <a:r>
              <a:rPr lang="en-US" sz="3600" b="1" i="1" baseline="-25000" dirty="0" smtClean="0"/>
              <a:t>1</a:t>
            </a:r>
            <a:r>
              <a:rPr lang="en-US" sz="3600" b="1" i="1" dirty="0" smtClean="0"/>
              <a:t>, … p</a:t>
            </a:r>
            <a:r>
              <a:rPr lang="en-US" sz="3600" b="1" i="1" baseline="-25000" dirty="0" smtClean="0"/>
              <a:t>n-1</a:t>
            </a:r>
            <a:r>
              <a:rPr lang="en-US" sz="3600" dirty="0" smtClean="0"/>
              <a:t>}</a:t>
            </a:r>
            <a:endParaRPr lang="en-US" dirty="0" smtClean="0"/>
          </a:p>
          <a:p>
            <a:r>
              <a:rPr lang="en-US" sz="3600" dirty="0" smtClean="0"/>
              <a:t>Each process has </a:t>
            </a:r>
            <a:r>
              <a:rPr lang="en-US" sz="3600" b="1" dirty="0" smtClean="0">
                <a:solidFill>
                  <a:srgbClr val="3366FF"/>
                </a:solidFill>
              </a:rPr>
              <a:t>critical section </a:t>
            </a:r>
            <a:r>
              <a:rPr lang="en-US" sz="3600" dirty="0" smtClean="0"/>
              <a:t>code</a:t>
            </a:r>
            <a:endParaRPr lang="en-US" sz="3600" dirty="0" smtClean="0"/>
          </a:p>
          <a:p>
            <a:pPr lvl="1"/>
            <a:r>
              <a:rPr lang="en-US" sz="2400" dirty="0" smtClean="0"/>
              <a:t>Only one process is allowed to write in critical section</a:t>
            </a:r>
            <a:endParaRPr lang="en-US" sz="2400" dirty="0" smtClean="0"/>
          </a:p>
          <a:p>
            <a:r>
              <a:rPr lang="en-US" sz="3600" b="1" i="1" dirty="0" smtClean="0"/>
              <a:t>Critical section problem </a:t>
            </a:r>
            <a:endParaRPr lang="en-US" sz="3600" b="1" i="1" dirty="0" smtClean="0"/>
          </a:p>
          <a:p>
            <a:pPr lvl="1"/>
            <a:r>
              <a:rPr lang="en-US" sz="2400" dirty="0"/>
              <a:t>design protocol to solve </a:t>
            </a:r>
            <a:r>
              <a:rPr lang="en-US" sz="2400" dirty="0" smtClean="0"/>
              <a:t>this</a:t>
            </a:r>
          </a:p>
          <a:p>
            <a:pPr lvl="1"/>
            <a:r>
              <a:rPr lang="en-US" sz="2400" dirty="0" smtClean="0"/>
              <a:t>Each process enters critical section with permission</a:t>
            </a:r>
            <a:endParaRPr lang="en-US" sz="2400" dirty="0"/>
          </a:p>
          <a:p>
            <a:pPr marL="0" indent="0">
              <a:buNone/>
            </a:pPr>
            <a:endParaRPr lang="en-US" b="1" dirty="0" smtClean="0">
              <a:solidFill>
                <a:srgbClr val="3366FF"/>
              </a:solidFill>
            </a:endParaRPr>
          </a:p>
          <a:p>
            <a:pPr>
              <a:buFont typeface="Monotype Sorts" pitchFamily="-84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Critical Section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General structure of process </a:t>
            </a:r>
            <a:r>
              <a:rPr lang="en-US" sz="3600" b="1" i="1" dirty="0" smtClean="0"/>
              <a:t>p</a:t>
            </a:r>
            <a:r>
              <a:rPr lang="en-US" sz="3600" b="1" i="1" baseline="-25000" dirty="0" smtClean="0"/>
              <a:t>i</a:t>
            </a:r>
            <a:r>
              <a:rPr lang="en-US" sz="3600" baseline="-25000" dirty="0" smtClean="0"/>
              <a:t> </a:t>
            </a:r>
            <a:r>
              <a:rPr lang="en-US" sz="3600" dirty="0"/>
              <a:t> </a:t>
            </a:r>
            <a:r>
              <a:rPr lang="en-US" sz="3600" dirty="0" smtClean="0"/>
              <a:t>with CS</a:t>
            </a:r>
            <a:endParaRPr lang="en-US" sz="3600" dirty="0" smtClean="0"/>
          </a:p>
          <a:p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2459421"/>
            <a:ext cx="5842000" cy="402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12672</TotalTime>
  <Words>2681</Words>
  <Application>Microsoft Office PowerPoint</Application>
  <PresentationFormat>Custom</PresentationFormat>
  <Paragraphs>822</Paragraphs>
  <Slides>74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os-8</vt:lpstr>
      <vt:lpstr>Chapter 5:  Process Synchronization</vt:lpstr>
      <vt:lpstr>Chapter 5: Process Synchronization</vt:lpstr>
      <vt:lpstr>Objectives</vt:lpstr>
      <vt:lpstr>Background</vt:lpstr>
      <vt:lpstr>Producer </vt:lpstr>
      <vt:lpstr>Consumer</vt:lpstr>
      <vt:lpstr>Race Condition</vt:lpstr>
      <vt:lpstr>Critical Section Problem</vt:lpstr>
      <vt:lpstr>Critical Section</vt:lpstr>
      <vt:lpstr>Solution to Critical-Section Problem</vt:lpstr>
      <vt:lpstr>Peterson’s Solution</vt:lpstr>
      <vt:lpstr>Algorithm for Process Pi</vt:lpstr>
      <vt:lpstr>Synchronization Hardware</vt:lpstr>
      <vt:lpstr>Solution to CS Problem Using Locks</vt:lpstr>
      <vt:lpstr>test_and_set Instruction </vt:lpstr>
      <vt:lpstr>Solution using test_and_set()</vt:lpstr>
      <vt:lpstr>compare_and_swap Instruction</vt:lpstr>
      <vt:lpstr>Solution using compare_and_swap</vt:lpstr>
      <vt:lpstr>Bounded-waiting Mutual Exclusion with test_and_set</vt:lpstr>
      <vt:lpstr>Mutex Locks</vt:lpstr>
      <vt:lpstr>acquire() and release()</vt:lpstr>
      <vt:lpstr>Semaphore</vt:lpstr>
      <vt:lpstr>How to use Semaphore</vt:lpstr>
      <vt:lpstr>Semaphore Implementation</vt:lpstr>
      <vt:lpstr>Semaphore Implementation  with no Busy waiting </vt:lpstr>
      <vt:lpstr>Semaphore Implementation with  no Busy waiting (Cont.)</vt:lpstr>
      <vt:lpstr>Deadlock and Starvation</vt:lpstr>
      <vt:lpstr>Classical Problems of Synchronization</vt:lpstr>
      <vt:lpstr>Bounded-Buffer Problem</vt:lpstr>
      <vt:lpstr>Bounded Buffer Problem (Cont.)</vt:lpstr>
      <vt:lpstr>Bounded Buffer Problem (Cont.)</vt:lpstr>
      <vt:lpstr>Readers-Writers Problem</vt:lpstr>
      <vt:lpstr>Readers-Writers Problem (Cont.)</vt:lpstr>
      <vt:lpstr>Readers-Writers Problem (Cont.)</vt:lpstr>
      <vt:lpstr>Readers-Writers Problem Variations</vt:lpstr>
      <vt:lpstr>Dining-Philosophers Problem</vt:lpstr>
      <vt:lpstr>  Dining-Philosophers Problem Algorithm</vt:lpstr>
      <vt:lpstr>Problems with Semaphores</vt:lpstr>
      <vt:lpstr>Monitors</vt:lpstr>
      <vt:lpstr>Schematic view of a Monitor</vt:lpstr>
      <vt:lpstr>Condition Variables</vt:lpstr>
      <vt:lpstr> Monitor with Condition Variables</vt:lpstr>
      <vt:lpstr>Condition Variables Choices</vt:lpstr>
      <vt:lpstr>Monitor Solution to Dining Philosophers</vt:lpstr>
      <vt:lpstr>Solution to Dining Philosophers (Cont.)</vt:lpstr>
      <vt:lpstr>PowerPoint Presentation</vt:lpstr>
      <vt:lpstr>Monitor Implementation Using Semaphores</vt:lpstr>
      <vt:lpstr>Monitor Implementation – Condition Variables</vt:lpstr>
      <vt:lpstr>Monitor Implementation (Cont.)</vt:lpstr>
      <vt:lpstr>Resuming Processes within a Monitor</vt:lpstr>
      <vt:lpstr>A Monitor to Allocate Single Resource</vt:lpstr>
      <vt:lpstr>Synchronization Examples</vt:lpstr>
      <vt:lpstr>Solaris</vt:lpstr>
      <vt:lpstr>Windows XP</vt:lpstr>
      <vt:lpstr>Linux</vt:lpstr>
      <vt:lpstr>Pthreads</vt:lpstr>
      <vt:lpstr>Atomic Transactions</vt:lpstr>
      <vt:lpstr>System Model</vt:lpstr>
      <vt:lpstr>Types of Storage Media</vt:lpstr>
      <vt:lpstr>Log-Based Recovery</vt:lpstr>
      <vt:lpstr>Log-Based Recovery Algorithm</vt:lpstr>
      <vt:lpstr>Checkpoints</vt:lpstr>
      <vt:lpstr>Concurrent Transactions</vt:lpstr>
      <vt:lpstr>Serializability</vt:lpstr>
      <vt:lpstr>Schedule 1: T0 then T1</vt:lpstr>
      <vt:lpstr>Nonserial Schedule</vt:lpstr>
      <vt:lpstr>Schedule 2: Concurrent Serializable Schedule</vt:lpstr>
      <vt:lpstr>Locking Protocol</vt:lpstr>
      <vt:lpstr>Two-phase Locking Protocol</vt:lpstr>
      <vt:lpstr>Timestamp-based Protocols</vt:lpstr>
      <vt:lpstr>Timestamp-based Protocol Implementation</vt:lpstr>
      <vt:lpstr>Timestamp-ordering Protocol</vt:lpstr>
      <vt:lpstr> Schedule Possible Under Timestamp Protocol</vt:lpstr>
      <vt:lpstr>End of Chapter 5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7:  Process Synchronization</dc:title>
  <dc:creator>Marilyn Turnamian</dc:creator>
  <cp:lastModifiedBy>csu</cp:lastModifiedBy>
  <cp:revision>400</cp:revision>
  <cp:lastPrinted>2011-02-14T00:38:16Z</cp:lastPrinted>
  <dcterms:created xsi:type="dcterms:W3CDTF">2011-02-21T15:27:19Z</dcterms:created>
  <dcterms:modified xsi:type="dcterms:W3CDTF">2013-07-31T18:28:23Z</dcterms:modified>
</cp:coreProperties>
</file>