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27" r:id="rId2"/>
    <p:sldId id="263" r:id="rId3"/>
    <p:sldId id="329" r:id="rId4"/>
    <p:sldId id="339" r:id="rId5"/>
    <p:sldId id="330" r:id="rId6"/>
    <p:sldId id="285" r:id="rId7"/>
    <p:sldId id="331" r:id="rId8"/>
    <p:sldId id="333" r:id="rId9"/>
    <p:sldId id="264" r:id="rId10"/>
    <p:sldId id="279" r:id="rId11"/>
    <p:sldId id="349" r:id="rId12"/>
    <p:sldId id="281" r:id="rId13"/>
    <p:sldId id="282" r:id="rId14"/>
    <p:sldId id="283" r:id="rId15"/>
    <p:sldId id="286" r:id="rId16"/>
    <p:sldId id="304" r:id="rId17"/>
    <p:sldId id="334" r:id="rId18"/>
    <p:sldId id="288" r:id="rId19"/>
    <p:sldId id="340" r:id="rId20"/>
    <p:sldId id="341" r:id="rId21"/>
    <p:sldId id="350" r:id="rId22"/>
    <p:sldId id="342" r:id="rId23"/>
    <p:sldId id="343" r:id="rId24"/>
    <p:sldId id="265" r:id="rId25"/>
    <p:sldId id="344" r:id="rId26"/>
    <p:sldId id="345" r:id="rId27"/>
    <p:sldId id="308" r:id="rId28"/>
    <p:sldId id="353" r:id="rId29"/>
    <p:sldId id="351" r:id="rId30"/>
    <p:sldId id="352" r:id="rId31"/>
    <p:sldId id="287" r:id="rId32"/>
    <p:sldId id="305" r:id="rId33"/>
    <p:sldId id="307" r:id="rId34"/>
    <p:sldId id="354" r:id="rId35"/>
    <p:sldId id="306" r:id="rId36"/>
    <p:sldId id="309" r:id="rId37"/>
    <p:sldId id="310" r:id="rId38"/>
    <p:sldId id="338" r:id="rId39"/>
    <p:sldId id="289" r:id="rId40"/>
    <p:sldId id="337" r:id="rId41"/>
    <p:sldId id="290" r:id="rId42"/>
    <p:sldId id="328" r:id="rId43"/>
  </p:sldIdLst>
  <p:sldSz cx="13716000" cy="9144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652463" indent="-19526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1304925" indent="-39052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958975" indent="-5873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26114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786" y="-84"/>
      </p:cViewPr>
      <p:guideLst>
        <p:guide orient="horz" pos="1527"/>
        <p:guide pos="1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pitchFamily="-84" charset="0"/>
              </a:defRPr>
            </a:lvl1pPr>
          </a:lstStyle>
          <a:p>
            <a:fld id="{63C66F72-BBE7-42DC-B683-3F74167D5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688975"/>
            <a:ext cx="5262563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pitchFamily="-84" charset="0"/>
              </a:defRPr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pitchFamily="-84" charset="0"/>
              </a:defRPr>
            </a:lvl1pPr>
          </a:lstStyle>
          <a:p>
            <a:fld id="{02228B47-135A-4D50-B13F-FF746CB3C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21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6524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95897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E1B900C-163A-4588-87A6-4CA1E1318771}" type="slidenum">
              <a:rPr lang="en-US" sz="1200">
                <a:latin typeface="Helvetica" pitchFamily="-84" charset="0"/>
              </a:rPr>
              <a:pPr/>
              <a:t>1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64A7AE6-CDEB-4CE3-A13D-193950BD7056}" type="slidenum">
              <a:rPr lang="en-US" sz="1200">
                <a:latin typeface="Helvetica" pitchFamily="-84" charset="0"/>
              </a:rPr>
              <a:pPr/>
              <a:t>11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3BEA66B5-C567-4B4E-A00F-BEC8D8D7C3BD}" type="slidenum">
              <a:rPr lang="en-US" sz="1200">
                <a:latin typeface="Helvetica" pitchFamily="-84" charset="0"/>
              </a:rPr>
              <a:pPr/>
              <a:t>12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7B85DCC-E0C6-475D-9CA1-D5EAABBB651B}" type="slidenum">
              <a:rPr lang="en-US" sz="1200">
                <a:latin typeface="Helvetica" pitchFamily="-84" charset="0"/>
              </a:rPr>
              <a:pPr/>
              <a:t>13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9655E0B-DBB4-48B3-BC6D-F3177C4047C7}" type="slidenum">
              <a:rPr lang="en-US" sz="1200">
                <a:latin typeface="Helvetica" pitchFamily="-84" charset="0"/>
              </a:rPr>
              <a:pPr/>
              <a:t>14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6AD8FAA-A75F-431E-9293-07A2C5116D96}" type="slidenum">
              <a:rPr lang="en-US" sz="1200">
                <a:latin typeface="Helvetica" pitchFamily="-84" charset="0"/>
              </a:rPr>
              <a:pPr/>
              <a:t>15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FB804FB-62B3-4E5F-AD3B-0809E4AFE1E2}" type="slidenum">
              <a:rPr lang="en-US" sz="1200">
                <a:latin typeface="Helvetica" pitchFamily="-84" charset="0"/>
              </a:rPr>
              <a:pPr/>
              <a:t>16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0B33AFE-80C0-4FFE-B6AD-DD0955FA7C9A}" type="slidenum">
              <a:rPr lang="en-US" sz="1200">
                <a:latin typeface="Helvetica" pitchFamily="-84" charset="0"/>
              </a:rPr>
              <a:pPr/>
              <a:t>18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F58A7407-8D41-4FD2-8CDE-89A0AB5589F2}" type="slidenum">
              <a:rPr lang="en-US" sz="1200">
                <a:latin typeface="Helvetica" pitchFamily="-84" charset="0"/>
              </a:rPr>
              <a:pPr/>
              <a:t>24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D76FCC5C-081F-4EB0-AB46-EA34EB71DB27}" type="slidenum">
              <a:rPr lang="en-US" sz="1200">
                <a:latin typeface="Helvetica" pitchFamily="-84" charset="0"/>
              </a:rPr>
              <a:pPr/>
              <a:t>27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A90475C3-18A0-4692-B45C-AA23F2E3AD99}" type="slidenum">
              <a:rPr lang="en-US" sz="1200">
                <a:latin typeface="Helvetica" pitchFamily="-84" charset="0"/>
              </a:rPr>
              <a:pPr/>
              <a:t>2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59C7AA0-58E7-4359-AD3E-E595803A3F81}" type="slidenum">
              <a:rPr lang="en-US" sz="1200">
                <a:latin typeface="Helvetica" pitchFamily="-84" charset="0"/>
              </a:rPr>
              <a:pPr/>
              <a:t>28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C7A7A6FE-1B21-4802-8139-3762D4608B9F}" type="slidenum">
              <a:rPr lang="en-US" sz="1200">
                <a:latin typeface="Helvetica" pitchFamily="-84" charset="0"/>
              </a:rPr>
              <a:pPr/>
              <a:t>29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AF897B0-3CED-45DE-9E55-D946FE45B6F5}" type="slidenum">
              <a:rPr lang="en-US" sz="1200">
                <a:latin typeface="Helvetica" pitchFamily="-84" charset="0"/>
              </a:rPr>
              <a:pPr/>
              <a:t>30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9BC6A93-2B8B-4D54-B67B-B56E0168B12F}" type="slidenum">
              <a:rPr lang="en-US" sz="1200">
                <a:latin typeface="Helvetica" pitchFamily="-84" charset="0"/>
              </a:rPr>
              <a:pPr/>
              <a:t>31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281E427E-DD39-443D-9236-2E7A8AEF543E}" type="slidenum">
              <a:rPr lang="en-US" sz="1200">
                <a:latin typeface="Helvetica" pitchFamily="-84" charset="0"/>
              </a:rPr>
              <a:pPr/>
              <a:t>32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618A3B2F-913D-474A-BC92-C228970A19C5}" type="slidenum">
              <a:rPr lang="en-US" sz="1200">
                <a:latin typeface="Helvetica" pitchFamily="-84" charset="0"/>
              </a:rPr>
              <a:pPr/>
              <a:t>33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E5DD732-10D7-4D04-A72B-22E79B186A22}" type="slidenum">
              <a:rPr lang="en-US" sz="1200">
                <a:latin typeface="Helvetica" pitchFamily="-84" charset="0"/>
              </a:rPr>
              <a:pPr/>
              <a:t>34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7B652F9B-0BBD-4517-A8B9-992DBD53D93B}" type="slidenum">
              <a:rPr lang="en-US" sz="1200">
                <a:latin typeface="Helvetica" pitchFamily="-84" charset="0"/>
              </a:rPr>
              <a:pPr/>
              <a:t>35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E0A18DF-CCE6-4098-BDBC-01FC71C2D47C}" type="slidenum">
              <a:rPr lang="en-US" sz="1200">
                <a:latin typeface="Helvetica" pitchFamily="-84" charset="0"/>
              </a:rPr>
              <a:pPr/>
              <a:t>36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67F3541-FAEE-4136-A992-CAFE95CAE62E}" type="slidenum">
              <a:rPr lang="en-US" sz="1200">
                <a:latin typeface="Helvetica" pitchFamily="-84" charset="0"/>
              </a:rPr>
              <a:pPr/>
              <a:t>37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 txBox="1">
            <a:spLocks noGrp="1" noChangeArrowheads="1"/>
          </p:cNvSpPr>
          <p:nvPr/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892" tIns="45445" rIns="90892" bIns="45445" anchor="b"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/>
            <a:fld id="{E78FEADD-BB9F-4E62-AD36-06626A72C167}" type="slidenum">
              <a:rPr lang="en-US" sz="1200">
                <a:latin typeface="Helvetica" pitchFamily="-84" charset="0"/>
              </a:rPr>
              <a:pPr algn="r"/>
              <a:t>38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E09297ED-4628-4BCA-BB67-8823BF98CCCC}" type="slidenum">
              <a:rPr lang="en-US" sz="1200">
                <a:latin typeface="Helvetica" pitchFamily="-84" charset="0"/>
              </a:rPr>
              <a:pPr/>
              <a:t>39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7454447-B682-456E-9F62-0E24ADB7F40E}" type="slidenum">
              <a:rPr lang="en-US" sz="1200">
                <a:latin typeface="Helvetica" pitchFamily="-84" charset="0"/>
              </a:rPr>
              <a:pPr/>
              <a:t>41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A2A7097-2EF4-47AB-9FE3-309B14CD8F90}" type="slidenum">
              <a:rPr lang="en-US" sz="1200">
                <a:latin typeface="Helvetica" pitchFamily="-84" charset="0"/>
              </a:rPr>
              <a:pPr/>
              <a:t>42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57CAADB-541D-4466-B07E-1B83F63E4746}" type="slidenum">
              <a:rPr lang="en-US" sz="1200">
                <a:latin typeface="Helvetica" pitchFamily="-84" charset="0"/>
              </a:rPr>
              <a:pPr/>
              <a:t>6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1F2ED0BB-A80D-4187-8933-260A9959B805}" type="slidenum">
              <a:rPr lang="en-US" sz="1200">
                <a:latin typeface="Helvetica" pitchFamily="-84" charset="0"/>
              </a:rPr>
              <a:pPr/>
              <a:t>9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5FDBB232-D6FA-4E9D-9EB2-8B425DF53C17}" type="slidenum">
              <a:rPr lang="en-US" sz="1200">
                <a:latin typeface="Helvetica" pitchFamily="-84" charset="0"/>
              </a:rPr>
              <a:pPr/>
              <a:t>10</a:t>
            </a:fld>
            <a:endParaRPr lang="en-US" sz="1200">
              <a:latin typeface="Helvetica" pitchFamily="-8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98450" y="3948113"/>
            <a:ext cx="12915900" cy="268287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647238" y="8818563"/>
            <a:ext cx="4068762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275" y="8818563"/>
            <a:ext cx="3727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sz="1400" b="1" baseline="3000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sz="1400" b="1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5543550"/>
            <a:ext cx="3092450" cy="2125663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37113" y="5354638"/>
            <a:ext cx="3505200" cy="2517775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333"/>
          </a:xfrm>
        </p:spPr>
        <p:txBody>
          <a:bodyPr/>
          <a:lstStyle>
            <a:lvl1pPr>
              <a:defRPr sz="61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030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2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007" y="370417"/>
            <a:ext cx="3217068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70417"/>
            <a:ext cx="9422607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3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7"/>
            <a:ext cx="11658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18"/>
            <a:ext cx="11658600" cy="2000249"/>
          </a:xfrm>
        </p:spPr>
        <p:txBody>
          <a:bodyPr anchor="b"/>
          <a:lstStyle>
            <a:lvl1pPr marL="0" indent="0">
              <a:buNone/>
              <a:defRPr sz="2900"/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23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96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96175" y="1644651"/>
            <a:ext cx="6057900" cy="604096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2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4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3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2046817"/>
            <a:ext cx="6062663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899833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4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1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3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64067"/>
            <a:ext cx="4512470" cy="1549400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64067"/>
            <a:ext cx="7667625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913467"/>
            <a:ext cx="4512470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62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0"/>
            <a:ext cx="8229600" cy="755651"/>
          </a:xfrm>
        </p:spPr>
        <p:txBody>
          <a:bodyPr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1"/>
            <a:ext cx="8229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36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179387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9888"/>
            <a:ext cx="1234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675" y="1644650"/>
            <a:ext cx="123444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342900" cy="304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1147763"/>
            <a:ext cx="121158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3048000"/>
            <a:ext cx="342900" cy="3048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096000"/>
            <a:ext cx="342900" cy="3048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 anchor="ctr"/>
          <a:lstStyle/>
          <a:p>
            <a:pPr algn="ctr" eaLnBrk="1" hangingPunct="1"/>
            <a:endParaRPr lang="en-US" sz="3400">
              <a:latin typeface="Times New Roman" pitchFamily="18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6403975" y="8818563"/>
            <a:ext cx="6318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4.</a:t>
            </a:r>
            <a:fld id="{3E4A9DA9-FDE4-44EC-87B8-7AAD874B473E}" type="slidenum">
              <a:rPr lang="en-US" sz="1400" b="1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sz="1400" b="1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9734550" y="8783638"/>
            <a:ext cx="4070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79400" y="8828088"/>
            <a:ext cx="37274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30622" tIns="65311" rIns="130622" bIns="65311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sz="1400" b="1" baseline="3000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sz="1400" b="1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75" y="7799388"/>
            <a:ext cx="19256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65311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6pPr>
      <a:lvl7pPr marL="1306220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7pPr>
      <a:lvl8pPr marL="195933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8pPr>
      <a:lvl9pPr marL="2612441" algn="ctr" rtl="0" fontAlgn="base">
        <a:spcBef>
          <a:spcPct val="0"/>
        </a:spcBef>
        <a:spcAft>
          <a:spcPct val="0"/>
        </a:spcAft>
        <a:defRPr sz="4600" b="1">
          <a:solidFill>
            <a:srgbClr val="006699"/>
          </a:solidFill>
          <a:latin typeface="Arial" charset="0"/>
        </a:defRPr>
      </a:lvl9pPr>
    </p:titleStyle>
    <p:bodyStyle>
      <a:lvl1pPr marL="488950" indent="-48895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1060450" indent="-40798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550988" indent="-325438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2039938" indent="-325438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2530475" indent="-325438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318391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3837022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449013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5143243" indent="-326555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Chapter 4:  Threads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Amdahl</a:t>
            </a:r>
            <a:r>
              <a:rPr lang="en-US" altLang="en-US" smtClean="0"/>
              <a:t>’</a:t>
            </a:r>
            <a:r>
              <a:rPr lang="en-US" smtClean="0"/>
              <a:t>s Law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355" y="1242205"/>
            <a:ext cx="12915720" cy="6442884"/>
          </a:xfrm>
        </p:spPr>
        <p:txBody>
          <a:bodyPr/>
          <a:lstStyle/>
          <a:p>
            <a:r>
              <a:rPr lang="en-US" sz="3600" dirty="0" smtClean="0"/>
              <a:t>Identifies performance gains </a:t>
            </a:r>
          </a:p>
          <a:p>
            <a:pPr lvl="1"/>
            <a:r>
              <a:rPr lang="en-US" sz="2400" dirty="0" smtClean="0"/>
              <a:t>adding additional cores to an application that has both serial and parallel components</a:t>
            </a:r>
          </a:p>
          <a:p>
            <a:pPr lvl="1"/>
            <a:r>
              <a:rPr lang="en-US" sz="2400" i="1" dirty="0" smtClean="0"/>
              <a:t>S</a:t>
            </a:r>
            <a:r>
              <a:rPr lang="en-US" sz="2400" dirty="0" smtClean="0"/>
              <a:t> is serial portion</a:t>
            </a:r>
          </a:p>
          <a:p>
            <a:pPr lvl="1"/>
            <a:r>
              <a:rPr lang="en-US" sz="2400" i="1" dirty="0" smtClean="0"/>
              <a:t>N</a:t>
            </a:r>
            <a:r>
              <a:rPr lang="en-US" sz="2400" dirty="0" smtClean="0"/>
              <a:t> processing cores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sz="3600" dirty="0"/>
              <a:t>Example</a:t>
            </a:r>
          </a:p>
          <a:p>
            <a:pPr lvl="1"/>
            <a:r>
              <a:rPr lang="en-US" sz="2000" dirty="0" smtClean="0"/>
              <a:t> if application is 75% parallel / 25% serial, moving from 1 to 2 cores results in speedup of 1.6 times</a:t>
            </a:r>
          </a:p>
        </p:txBody>
      </p:sp>
      <p:pic>
        <p:nvPicPr>
          <p:cNvPr id="22531" name="Picture 1" descr="Screen Shot 2012-12-04 at 7.5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313113"/>
            <a:ext cx="36464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Threads and Kernel Threads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2860" y="1345721"/>
            <a:ext cx="11956211" cy="6883879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User threads</a:t>
            </a:r>
            <a:r>
              <a:rPr lang="en-US" sz="3200" dirty="0" smtClean="0"/>
              <a:t> </a:t>
            </a:r>
            <a:endParaRPr lang="en-US" sz="3200" dirty="0"/>
          </a:p>
          <a:p>
            <a:pPr lvl="1"/>
            <a:r>
              <a:rPr lang="en-US" sz="2400" dirty="0" smtClean="0"/>
              <a:t>management done by user-level threads library</a:t>
            </a:r>
          </a:p>
          <a:p>
            <a:pPr lvl="1"/>
            <a:r>
              <a:rPr lang="en-US" sz="2400" dirty="0" smtClean="0"/>
              <a:t>Three primary thread libraries:</a:t>
            </a:r>
          </a:p>
          <a:p>
            <a:pPr lvl="2"/>
            <a:r>
              <a:rPr lang="en-US" dirty="0" smtClean="0"/>
              <a:t> </a:t>
            </a:r>
            <a:r>
              <a:rPr lang="en-US" sz="2000" dirty="0" smtClean="0"/>
              <a:t>POSIX </a:t>
            </a:r>
            <a:r>
              <a:rPr lang="en-US" sz="2000" b="1" dirty="0" err="1" smtClean="0">
                <a:solidFill>
                  <a:srgbClr val="3366FF"/>
                </a:solidFill>
              </a:rPr>
              <a:t>Pthreads</a:t>
            </a:r>
            <a:endParaRPr lang="en-US" sz="2000" b="1" i="1" dirty="0" smtClean="0">
              <a:solidFill>
                <a:srgbClr val="3366FF"/>
              </a:solidFill>
            </a:endParaRPr>
          </a:p>
          <a:p>
            <a:pPr lvl="2"/>
            <a:r>
              <a:rPr lang="en-US" sz="2000" dirty="0" smtClean="0"/>
              <a:t> Win32 threads</a:t>
            </a:r>
          </a:p>
          <a:p>
            <a:pPr lvl="2"/>
            <a:r>
              <a:rPr lang="en-US" sz="2000" dirty="0" smtClean="0"/>
              <a:t> Java threads</a:t>
            </a:r>
            <a:endParaRPr lang="en-US" dirty="0" smtClean="0"/>
          </a:p>
          <a:p>
            <a:r>
              <a:rPr lang="en-US" sz="3200" b="1" dirty="0">
                <a:solidFill>
                  <a:srgbClr val="3366FF"/>
                </a:solidFill>
              </a:rPr>
              <a:t>Kernel threads </a:t>
            </a:r>
          </a:p>
          <a:p>
            <a:pPr lvl="1"/>
            <a:r>
              <a:rPr lang="en-US" sz="2400" dirty="0"/>
              <a:t>Supported by the Kernel</a:t>
            </a:r>
          </a:p>
          <a:p>
            <a:pPr lvl="1"/>
            <a:r>
              <a:rPr lang="en-US" sz="2400" dirty="0"/>
              <a:t>Examples</a:t>
            </a:r>
          </a:p>
          <a:p>
            <a:pPr lvl="2"/>
            <a:r>
              <a:rPr lang="en-US" sz="2000" dirty="0"/>
              <a:t>Windows </a:t>
            </a:r>
          </a:p>
          <a:p>
            <a:pPr lvl="2"/>
            <a:r>
              <a:rPr lang="en-US" sz="2000" dirty="0"/>
              <a:t>Solaris</a:t>
            </a:r>
          </a:p>
          <a:p>
            <a:pPr lvl="2"/>
            <a:r>
              <a:rPr lang="en-US" sz="2000" dirty="0"/>
              <a:t>Linux</a:t>
            </a:r>
          </a:p>
          <a:p>
            <a:pPr lvl="2"/>
            <a:r>
              <a:rPr lang="en-US" sz="2000" dirty="0"/>
              <a:t>Tru64 UNIX</a:t>
            </a:r>
          </a:p>
          <a:p>
            <a:pPr lvl="2"/>
            <a:r>
              <a:rPr lang="en-US" sz="2000" dirty="0"/>
              <a:t>Mac OS X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Multithreading Models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9849389" cy="3341418"/>
          </a:xfrm>
        </p:spPr>
        <p:txBody>
          <a:bodyPr/>
          <a:lstStyle/>
          <a:p>
            <a:r>
              <a:rPr lang="en-US" sz="3600" dirty="0" smtClean="0"/>
              <a:t>Many-to-One</a:t>
            </a:r>
          </a:p>
          <a:p>
            <a:r>
              <a:rPr lang="en-US" sz="3600" dirty="0" smtClean="0"/>
              <a:t>One-to-One</a:t>
            </a:r>
          </a:p>
          <a:p>
            <a:r>
              <a:rPr lang="en-US" sz="3600" dirty="0" smtClean="0"/>
              <a:t>Many-to-Many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Many-to-One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276709"/>
            <a:ext cx="11609178" cy="5313872"/>
          </a:xfrm>
        </p:spPr>
        <p:txBody>
          <a:bodyPr/>
          <a:lstStyle/>
          <a:p>
            <a:r>
              <a:rPr lang="en-US" sz="3200" dirty="0" smtClean="0"/>
              <a:t>Many user-level threads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single kernel thread</a:t>
            </a:r>
          </a:p>
          <a:p>
            <a:r>
              <a:rPr lang="en-US" sz="3200" dirty="0"/>
              <a:t>One thread blocking causes all to block</a:t>
            </a:r>
          </a:p>
          <a:p>
            <a:r>
              <a:rPr lang="en-US" sz="3200" dirty="0"/>
              <a:t>Multiple threads may not run in parallel on </a:t>
            </a:r>
            <a:r>
              <a:rPr lang="en-US" sz="3200" dirty="0" err="1"/>
              <a:t>muticore</a:t>
            </a:r>
            <a:r>
              <a:rPr lang="en-US" sz="3200" dirty="0"/>
              <a:t> system </a:t>
            </a:r>
          </a:p>
          <a:p>
            <a:pPr lvl="1"/>
            <a:r>
              <a:rPr lang="en-US" sz="2400" dirty="0" smtClean="0"/>
              <a:t>because only one may be in kernel at a time</a:t>
            </a:r>
            <a:endParaRPr lang="en-US" dirty="0" smtClean="0"/>
          </a:p>
          <a:p>
            <a:r>
              <a:rPr lang="en-US" sz="3200" dirty="0" smtClean="0"/>
              <a:t>Few system uses it</a:t>
            </a:r>
            <a:endParaRPr lang="en-US" dirty="0" smtClean="0"/>
          </a:p>
          <a:p>
            <a:r>
              <a:rPr lang="en-US" sz="3200" dirty="0" smtClean="0"/>
              <a:t>Examples:</a:t>
            </a:r>
          </a:p>
          <a:p>
            <a:pPr lvl="1"/>
            <a:r>
              <a:rPr lang="en-US" sz="2400" b="1" dirty="0" smtClean="0">
                <a:solidFill>
                  <a:srgbClr val="3366FF"/>
                </a:solidFill>
              </a:rPr>
              <a:t>Solaris Green Threads</a:t>
            </a:r>
          </a:p>
          <a:p>
            <a:pPr lvl="1"/>
            <a:r>
              <a:rPr lang="en-US" sz="2400" b="1" dirty="0" smtClean="0">
                <a:solidFill>
                  <a:srgbClr val="3366FF"/>
                </a:solidFill>
              </a:rPr>
              <a:t>GNU Portable Threads</a:t>
            </a:r>
          </a:p>
        </p:txBody>
      </p:sp>
      <p:pic>
        <p:nvPicPr>
          <p:cNvPr id="28675" name="Picture 1" descr="4_0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09" y="4290294"/>
            <a:ext cx="46482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One-to-One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259457"/>
            <a:ext cx="12344400" cy="6425631"/>
          </a:xfrm>
        </p:spPr>
        <p:txBody>
          <a:bodyPr/>
          <a:lstStyle/>
          <a:p>
            <a:r>
              <a:rPr lang="en-US" sz="3200" dirty="0" smtClean="0"/>
              <a:t>Each user-level thread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kernel thread</a:t>
            </a:r>
          </a:p>
          <a:p>
            <a:r>
              <a:rPr lang="en-US" sz="3200" dirty="0"/>
              <a:t>Creating a user-level thread creates a kernel thread</a:t>
            </a:r>
          </a:p>
          <a:p>
            <a:r>
              <a:rPr lang="en-US" sz="3200" dirty="0"/>
              <a:t>More concurrency than many-to-one</a:t>
            </a:r>
          </a:p>
          <a:p>
            <a:r>
              <a:rPr lang="en-US" sz="3200" dirty="0" smtClean="0"/>
              <a:t># threads per process </a:t>
            </a:r>
            <a:r>
              <a:rPr lang="en-US" sz="3200" dirty="0"/>
              <a:t>sometimes restricted due to </a:t>
            </a:r>
            <a:r>
              <a:rPr lang="en-US" sz="3200" dirty="0" smtClean="0"/>
              <a:t>overhead</a:t>
            </a:r>
            <a:endParaRPr lang="en-US" dirty="0" smtClean="0"/>
          </a:p>
          <a:p>
            <a:r>
              <a:rPr lang="en-US" sz="3200" dirty="0" smtClean="0"/>
              <a:t>Examples</a:t>
            </a:r>
          </a:p>
          <a:p>
            <a:pPr lvl="1"/>
            <a:r>
              <a:rPr lang="en-US" sz="2400" dirty="0" smtClean="0"/>
              <a:t>Windows NT/XP/2000</a:t>
            </a:r>
          </a:p>
          <a:p>
            <a:pPr lvl="1"/>
            <a:r>
              <a:rPr lang="en-US" sz="2400" dirty="0" smtClean="0"/>
              <a:t>Linux</a:t>
            </a:r>
          </a:p>
          <a:p>
            <a:pPr lvl="1"/>
            <a:r>
              <a:rPr lang="en-US" sz="2400" dirty="0" smtClean="0"/>
              <a:t>Solaris 9 and later</a:t>
            </a:r>
          </a:p>
        </p:txBody>
      </p:sp>
      <p:pic>
        <p:nvPicPr>
          <p:cNvPr id="30723" name="Picture 1" descr="4_06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90" y="4366135"/>
            <a:ext cx="7604125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Many-to-Many Model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355" y="1237623"/>
            <a:ext cx="12784347" cy="3834710"/>
          </a:xfrm>
        </p:spPr>
        <p:txBody>
          <a:bodyPr/>
          <a:lstStyle/>
          <a:p>
            <a:r>
              <a:rPr lang="en-US" sz="3200" dirty="0" smtClean="0"/>
              <a:t>many user level threads </a:t>
            </a:r>
            <a:r>
              <a:rPr lang="en-US" sz="3200" dirty="0" smtClean="0">
                <a:sym typeface="Wingdings" pitchFamily="2" charset="2"/>
              </a:rPr>
              <a:t></a:t>
            </a:r>
            <a:r>
              <a:rPr lang="en-US" sz="3200" dirty="0" smtClean="0"/>
              <a:t>many kernel threads</a:t>
            </a:r>
          </a:p>
          <a:p>
            <a:r>
              <a:rPr lang="en-US" sz="3200" dirty="0" smtClean="0"/>
              <a:t>OS creates a sufficient number of kernel threads</a:t>
            </a:r>
          </a:p>
          <a:p>
            <a:r>
              <a:rPr lang="en-US" sz="3200" dirty="0" smtClean="0"/>
              <a:t>Example</a:t>
            </a:r>
          </a:p>
          <a:p>
            <a:pPr lvl="1"/>
            <a:r>
              <a:rPr lang="en-US" sz="2400" dirty="0" smtClean="0"/>
              <a:t>Solaris prior to version 9</a:t>
            </a:r>
          </a:p>
          <a:p>
            <a:pPr lvl="1"/>
            <a:r>
              <a:rPr lang="en-US" sz="2400" dirty="0" smtClean="0"/>
              <a:t>Windows NT/2000 with the </a:t>
            </a:r>
            <a:r>
              <a:rPr lang="en-US" sz="2400" i="1" dirty="0" err="1" smtClean="0"/>
              <a:t>ThreadFiber</a:t>
            </a:r>
            <a:r>
              <a:rPr lang="en-US" sz="2400" dirty="0" smtClean="0"/>
              <a:t> package</a:t>
            </a:r>
          </a:p>
        </p:txBody>
      </p:sp>
      <p:pic>
        <p:nvPicPr>
          <p:cNvPr id="32771" name="Picture 1" descr="4_0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16" y="4318419"/>
            <a:ext cx="5094288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Two-level Model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848" y="1449238"/>
            <a:ext cx="12853359" cy="6423175"/>
          </a:xfrm>
        </p:spPr>
        <p:txBody>
          <a:bodyPr/>
          <a:lstStyle/>
          <a:p>
            <a:r>
              <a:rPr lang="en-US" sz="3200" dirty="0" smtClean="0"/>
              <a:t>Similar to M:M</a:t>
            </a:r>
          </a:p>
          <a:p>
            <a:pPr lvl="1"/>
            <a:r>
              <a:rPr lang="en-US" sz="2400" dirty="0" smtClean="0"/>
              <a:t>except that it allows a user thread to be </a:t>
            </a:r>
            <a:r>
              <a:rPr lang="en-US" sz="2400" b="1" dirty="0" smtClean="0"/>
              <a:t>bound</a:t>
            </a:r>
            <a:r>
              <a:rPr lang="en-US" sz="2400" dirty="0" smtClean="0"/>
              <a:t> to kernel thread</a:t>
            </a:r>
            <a:endParaRPr lang="en-US" sz="3200" dirty="0" smtClean="0"/>
          </a:p>
          <a:p>
            <a:r>
              <a:rPr lang="en-US" sz="3200" dirty="0" smtClean="0"/>
              <a:t>Examples</a:t>
            </a:r>
          </a:p>
          <a:p>
            <a:pPr lvl="1"/>
            <a:r>
              <a:rPr lang="en-US" sz="2400" dirty="0" smtClean="0"/>
              <a:t>IRIX</a:t>
            </a:r>
          </a:p>
          <a:p>
            <a:pPr lvl="1"/>
            <a:r>
              <a:rPr lang="en-US" sz="2400" dirty="0" smtClean="0"/>
              <a:t>HP-UX</a:t>
            </a:r>
          </a:p>
          <a:p>
            <a:pPr lvl="1"/>
            <a:r>
              <a:rPr lang="en-US" sz="2400" dirty="0" smtClean="0"/>
              <a:t>Tru64 UNIX</a:t>
            </a:r>
          </a:p>
          <a:p>
            <a:pPr lvl="1"/>
            <a:r>
              <a:rPr lang="en-US" sz="2400" dirty="0" smtClean="0"/>
              <a:t>Solaris 8 and earlier</a:t>
            </a:r>
          </a:p>
        </p:txBody>
      </p:sp>
      <p:pic>
        <p:nvPicPr>
          <p:cNvPr id="34819" name="Picture 1" descr="4_0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47" y="2986296"/>
            <a:ext cx="6429375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Libraries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621102" y="1644650"/>
            <a:ext cx="12456543" cy="6040438"/>
          </a:xfrm>
        </p:spPr>
        <p:txBody>
          <a:bodyPr/>
          <a:lstStyle/>
          <a:p>
            <a:r>
              <a:rPr lang="en-US" sz="3200" dirty="0"/>
              <a:t>P</a:t>
            </a:r>
            <a:r>
              <a:rPr lang="en-US" sz="3200" dirty="0" smtClean="0"/>
              <a:t>rovides programmer with API </a:t>
            </a:r>
          </a:p>
          <a:p>
            <a:pPr lvl="1"/>
            <a:r>
              <a:rPr lang="en-US" sz="2400" dirty="0" smtClean="0"/>
              <a:t>creating and managing threads</a:t>
            </a:r>
          </a:p>
          <a:p>
            <a:pPr marL="652462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Two primary ways of implementing</a:t>
            </a:r>
          </a:p>
          <a:p>
            <a:pPr lvl="1"/>
            <a:r>
              <a:rPr lang="en-US" sz="2400" dirty="0" smtClean="0"/>
              <a:t>Library entirely in user space</a:t>
            </a:r>
          </a:p>
          <a:p>
            <a:pPr lvl="1"/>
            <a:r>
              <a:rPr lang="en-US" sz="2400" dirty="0" smtClean="0"/>
              <a:t>Kernel-level library supported by the 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Pthreads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9125" y="1380226"/>
            <a:ext cx="12439290" cy="5779699"/>
          </a:xfrm>
        </p:spPr>
        <p:txBody>
          <a:bodyPr/>
          <a:lstStyle/>
          <a:p>
            <a:r>
              <a:rPr lang="en-US" sz="3200" dirty="0" smtClean="0"/>
              <a:t>May be provided either as user-level or kernel-level</a:t>
            </a:r>
          </a:p>
          <a:p>
            <a:r>
              <a:rPr lang="en-US" sz="3200" dirty="0" smtClean="0"/>
              <a:t>A POSIX standard (IEEE 1003.1c) API </a:t>
            </a:r>
            <a:endParaRPr lang="en-US" sz="3200" dirty="0"/>
          </a:p>
          <a:p>
            <a:pPr lvl="1"/>
            <a:r>
              <a:rPr lang="en-US" sz="2400" dirty="0" smtClean="0"/>
              <a:t>thread creation and synchronization</a:t>
            </a:r>
          </a:p>
          <a:p>
            <a:pPr lvl="1"/>
            <a:r>
              <a:rPr lang="en-US" sz="2400" b="1" i="1" dirty="0" smtClean="0"/>
              <a:t>Specification</a:t>
            </a:r>
            <a:r>
              <a:rPr lang="en-US" sz="2400" dirty="0" smtClean="0"/>
              <a:t>, not </a:t>
            </a:r>
            <a:r>
              <a:rPr lang="en-US" sz="2400" b="1" i="1" dirty="0" smtClean="0"/>
              <a:t>implementation</a:t>
            </a:r>
            <a:endParaRPr lang="en-US" sz="2400" dirty="0" smtClean="0"/>
          </a:p>
          <a:p>
            <a:pPr lvl="1"/>
            <a:r>
              <a:rPr lang="en-US" sz="2400" dirty="0" smtClean="0"/>
              <a:t>specifies behavior of the thread library</a:t>
            </a:r>
          </a:p>
          <a:p>
            <a:pPr lvl="1"/>
            <a:r>
              <a:rPr lang="en-US" sz="2400" dirty="0" smtClean="0"/>
              <a:t>implementation is up to development of the library</a:t>
            </a:r>
          </a:p>
          <a:p>
            <a:pPr lvl="1"/>
            <a:r>
              <a:rPr lang="en-US" sz="2400" dirty="0" smtClean="0"/>
              <a:t>Common in UNIX operating systems</a:t>
            </a:r>
          </a:p>
          <a:p>
            <a:pPr lvl="2"/>
            <a:r>
              <a:rPr lang="en-US" sz="2000" dirty="0" smtClean="0"/>
              <a:t>Solaris</a:t>
            </a:r>
            <a:endParaRPr lang="en-US" sz="2000" dirty="0"/>
          </a:p>
          <a:p>
            <a:pPr lvl="2"/>
            <a:r>
              <a:rPr lang="en-US" sz="2000" dirty="0" smtClean="0"/>
              <a:t> Linux</a:t>
            </a:r>
          </a:p>
          <a:p>
            <a:pPr lvl="2"/>
            <a:r>
              <a:rPr lang="en-US" sz="2000" dirty="0" smtClean="0"/>
              <a:t>Mac OS X</a:t>
            </a:r>
          </a:p>
          <a:p>
            <a:pPr>
              <a:buFont typeface="Monotype Sorts" pitchFamily="-84" charset="2"/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Pthreads Example</a:t>
            </a:r>
          </a:p>
        </p:txBody>
      </p:sp>
      <p:pic>
        <p:nvPicPr>
          <p:cNvPr id="40962" name="Picture 1" descr="Screen Shot 2012-12-04 at 8.5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9" y="1454150"/>
            <a:ext cx="11593902" cy="649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Layout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9763125" cy="6040438"/>
          </a:xfrm>
        </p:spPr>
        <p:txBody>
          <a:bodyPr/>
          <a:lstStyle/>
          <a:p>
            <a:r>
              <a:rPr lang="en-US" sz="3200" dirty="0" smtClean="0"/>
              <a:t>Multicore Programming</a:t>
            </a:r>
          </a:p>
          <a:p>
            <a:r>
              <a:rPr lang="en-US" sz="3200" dirty="0" smtClean="0"/>
              <a:t>Multithreading Models</a:t>
            </a:r>
          </a:p>
          <a:p>
            <a:r>
              <a:rPr lang="en-US" sz="3200" dirty="0" smtClean="0"/>
              <a:t>Thread Libraries</a:t>
            </a:r>
          </a:p>
          <a:p>
            <a:r>
              <a:rPr lang="en-US" sz="3200" dirty="0" smtClean="0"/>
              <a:t>Implicit Threading</a:t>
            </a:r>
          </a:p>
          <a:p>
            <a:r>
              <a:rPr lang="en-US" sz="3200" dirty="0" smtClean="0"/>
              <a:t>Threading Issues</a:t>
            </a:r>
          </a:p>
          <a:p>
            <a:r>
              <a:rPr lang="en-US" sz="3200" dirty="0" smtClean="0"/>
              <a:t>Operating System Examples</a:t>
            </a:r>
          </a:p>
          <a:p>
            <a:pPr>
              <a:buFont typeface="Monotype Sorts" pitchFamily="-84" charset="2"/>
              <a:buNone/>
            </a:pPr>
            <a:endParaRPr lang="en-US" sz="32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Pthreads Example (Cont.)</a:t>
            </a:r>
          </a:p>
        </p:txBody>
      </p:sp>
      <p:pic>
        <p:nvPicPr>
          <p:cNvPr id="41986" name="Picture 1" descr="Screen Shot 2012-12-04 at 9.01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285875"/>
            <a:ext cx="9355137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1797050" y="369888"/>
            <a:ext cx="11233150" cy="768350"/>
          </a:xfrm>
        </p:spPr>
        <p:txBody>
          <a:bodyPr/>
          <a:lstStyle/>
          <a:p>
            <a:r>
              <a:rPr lang="en-US" smtClean="0"/>
              <a:t>Pthreads Code for Joining 10 Threads</a:t>
            </a:r>
          </a:p>
        </p:txBody>
      </p:sp>
      <p:pic>
        <p:nvPicPr>
          <p:cNvPr id="43010" name="Picture 2" descr="Screen Shot 2012-12-04 at 9.06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39" y="1828800"/>
            <a:ext cx="10425412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Win32 API  Multithreaded C Program</a:t>
            </a:r>
          </a:p>
        </p:txBody>
      </p:sp>
      <p:pic>
        <p:nvPicPr>
          <p:cNvPr id="44034" name="Picture 1" descr="Screen Shot 2012-12-04 at 9.0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1252538"/>
            <a:ext cx="7959725" cy="759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582613" y="369888"/>
            <a:ext cx="12344400" cy="768350"/>
          </a:xfrm>
        </p:spPr>
        <p:txBody>
          <a:bodyPr/>
          <a:lstStyle/>
          <a:p>
            <a:r>
              <a:rPr lang="en-US" sz="4000" smtClean="0"/>
              <a:t>Win32 API  Multithreaded C Program (Cont.)</a:t>
            </a:r>
          </a:p>
        </p:txBody>
      </p:sp>
      <p:pic>
        <p:nvPicPr>
          <p:cNvPr id="45058" name="Picture 1" descr="Screen Shot 2012-12-04 at 9.0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95438"/>
            <a:ext cx="9783763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Java Threads</a:t>
            </a:r>
          </a:p>
        </p:txBody>
      </p:sp>
      <p:sp>
        <p:nvSpPr>
          <p:cNvPr id="4608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7612" y="1643063"/>
            <a:ext cx="11825527" cy="6224228"/>
          </a:xfrm>
        </p:spPr>
        <p:txBody>
          <a:bodyPr/>
          <a:lstStyle/>
          <a:p>
            <a:r>
              <a:rPr lang="en-US" sz="3200" dirty="0"/>
              <a:t>M</a:t>
            </a:r>
            <a:r>
              <a:rPr lang="en-US" sz="3200" dirty="0" smtClean="0"/>
              <a:t>anaged by the JVM</a:t>
            </a:r>
          </a:p>
          <a:p>
            <a:r>
              <a:rPr lang="en-US" sz="3200" dirty="0" smtClean="0"/>
              <a:t>Typically implemented </a:t>
            </a:r>
          </a:p>
          <a:p>
            <a:pPr lvl="1"/>
            <a:r>
              <a:rPr lang="en-US" sz="2400" dirty="0" smtClean="0"/>
              <a:t>using the threads model provided by underlying OS</a:t>
            </a:r>
          </a:p>
          <a:p>
            <a:r>
              <a:rPr lang="en-US" sz="3200"/>
              <a:t>M</a:t>
            </a:r>
            <a:r>
              <a:rPr lang="en-US" sz="3200" smtClean="0"/>
              <a:t>ay </a:t>
            </a:r>
            <a:r>
              <a:rPr lang="en-US" sz="3200" dirty="0" smtClean="0"/>
              <a:t>be created by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Extending Thread class</a:t>
            </a:r>
          </a:p>
          <a:p>
            <a:pPr lvl="1"/>
            <a:r>
              <a:rPr lang="en-US" dirty="0" smtClean="0"/>
              <a:t>Implementing the Runnable interface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6083" name="Picture 1" descr="Screen Shot 2012-12-04 at 9.09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4703763"/>
            <a:ext cx="5659437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 Multithreaded Program</a:t>
            </a:r>
          </a:p>
        </p:txBody>
      </p:sp>
      <p:pic>
        <p:nvPicPr>
          <p:cNvPr id="481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171575"/>
            <a:ext cx="6303963" cy="758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 Multithreaded Program (Cont.)</a:t>
            </a:r>
          </a:p>
        </p:txBody>
      </p:sp>
      <p:pic>
        <p:nvPicPr>
          <p:cNvPr id="4915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55700"/>
            <a:ext cx="11185525" cy="714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Implicit Threading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47463" cy="5970588"/>
          </a:xfrm>
        </p:spPr>
        <p:txBody>
          <a:bodyPr/>
          <a:lstStyle/>
          <a:p>
            <a:r>
              <a:rPr lang="en-US" sz="3200" dirty="0" smtClean="0"/>
              <a:t>Created and managed by compilers </a:t>
            </a:r>
            <a:r>
              <a:rPr lang="en-US" sz="3200" dirty="0" smtClean="0"/>
              <a:t>and run-time </a:t>
            </a:r>
            <a:r>
              <a:rPr lang="en-US" sz="3200" dirty="0" smtClean="0"/>
              <a:t>libraries</a:t>
            </a:r>
          </a:p>
          <a:p>
            <a:pPr lvl="1"/>
            <a:r>
              <a:rPr lang="en-US" sz="2400" dirty="0"/>
              <a:t>rather than programmers</a:t>
            </a:r>
          </a:p>
          <a:p>
            <a:r>
              <a:rPr lang="en-US" sz="3200" dirty="0" smtClean="0"/>
              <a:t>Three methods explored</a:t>
            </a:r>
          </a:p>
          <a:p>
            <a:pPr lvl="1"/>
            <a:r>
              <a:rPr lang="en-US" sz="2400" dirty="0" smtClean="0"/>
              <a:t>Thread Pools</a:t>
            </a:r>
          </a:p>
          <a:p>
            <a:pPr lvl="1"/>
            <a:r>
              <a:rPr lang="en-US" sz="2400" dirty="0" err="1" smtClean="0"/>
              <a:t>OpenMP</a:t>
            </a:r>
            <a:endParaRPr lang="en-US" sz="2400" dirty="0" smtClean="0"/>
          </a:p>
          <a:p>
            <a:pPr lvl="1"/>
            <a:r>
              <a:rPr lang="en-US" sz="2400" dirty="0" smtClean="0"/>
              <a:t>Grand Central </a:t>
            </a:r>
            <a:r>
              <a:rPr lang="en-US" sz="2400" dirty="0" smtClean="0"/>
              <a:t>Dispatch</a:t>
            </a:r>
            <a:endParaRPr lang="en-US" sz="2400" dirty="0" smtClean="0"/>
          </a:p>
          <a:p>
            <a:r>
              <a:rPr lang="en-US" sz="3200" dirty="0" smtClean="0"/>
              <a:t>Other methods include </a:t>
            </a:r>
            <a:endParaRPr lang="en-US" sz="3200" dirty="0" smtClean="0"/>
          </a:p>
          <a:p>
            <a:pPr lvl="1"/>
            <a:r>
              <a:rPr lang="en-US" sz="2400" dirty="0"/>
              <a:t>Microsoft Threading Building Blocks (TBB)</a:t>
            </a:r>
          </a:p>
          <a:p>
            <a:pPr lvl="1"/>
            <a:r>
              <a:rPr lang="en-US" sz="2400" dirty="0" err="1"/>
              <a:t>java.util.concurrent</a:t>
            </a:r>
            <a:r>
              <a:rPr lang="en-US" sz="2400" dirty="0"/>
              <a:t> package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 Pools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11447463" cy="5970588"/>
          </a:xfrm>
        </p:spPr>
        <p:txBody>
          <a:bodyPr/>
          <a:lstStyle/>
          <a:p>
            <a:r>
              <a:rPr lang="en-US" sz="3600" dirty="0"/>
              <a:t>T</a:t>
            </a:r>
            <a:r>
              <a:rPr lang="en-US" sz="3600" dirty="0" smtClean="0"/>
              <a:t>hreads waiting to work</a:t>
            </a:r>
            <a:endParaRPr lang="en-US" sz="3600" dirty="0" smtClean="0"/>
          </a:p>
          <a:p>
            <a:r>
              <a:rPr lang="en-US" sz="3600" dirty="0" smtClean="0"/>
              <a:t>Advantages:</a:t>
            </a:r>
          </a:p>
          <a:p>
            <a:pPr lvl="1"/>
            <a:r>
              <a:rPr lang="en-US" sz="2400" dirty="0" smtClean="0"/>
              <a:t>faster than </a:t>
            </a:r>
            <a:r>
              <a:rPr lang="en-US" sz="2400" dirty="0" smtClean="0"/>
              <a:t>create a new thread</a:t>
            </a:r>
          </a:p>
          <a:p>
            <a:pPr lvl="1"/>
            <a:r>
              <a:rPr lang="en-US" sz="2400" dirty="0" smtClean="0"/>
              <a:t>Bind the number </a:t>
            </a:r>
            <a:r>
              <a:rPr lang="en-US" sz="2400" dirty="0" smtClean="0"/>
              <a:t>of threads in the application(s) to </a:t>
            </a:r>
            <a:r>
              <a:rPr lang="en-US" sz="2400" dirty="0" smtClean="0"/>
              <a:t>the </a:t>
            </a:r>
            <a:r>
              <a:rPr lang="en-US" sz="2400" dirty="0" smtClean="0"/>
              <a:t>size of the pool</a:t>
            </a:r>
          </a:p>
          <a:p>
            <a:pPr lvl="1"/>
            <a:r>
              <a:rPr lang="en-US" sz="2400" dirty="0" smtClean="0"/>
              <a:t>Allows </a:t>
            </a:r>
            <a:r>
              <a:rPr lang="en-US" sz="2400" dirty="0" smtClean="0"/>
              <a:t>different strategies for running </a:t>
            </a:r>
            <a:r>
              <a:rPr lang="en-US" sz="2400" dirty="0" smtClean="0"/>
              <a:t>task</a:t>
            </a:r>
            <a:endParaRPr lang="en-US" dirty="0" smtClean="0"/>
          </a:p>
          <a:p>
            <a:r>
              <a:rPr lang="en-US" sz="3600" dirty="0"/>
              <a:t>Windows API supports thread pools:</a:t>
            </a:r>
          </a:p>
        </p:txBody>
      </p:sp>
      <p:pic>
        <p:nvPicPr>
          <p:cNvPr id="52227" name="Picture 1" descr="Screen Shot 2012-12-04 at 9.17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5746811"/>
            <a:ext cx="96583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OpenMP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644650"/>
            <a:ext cx="5341938" cy="5970588"/>
          </a:xfrm>
        </p:spPr>
        <p:txBody>
          <a:bodyPr/>
          <a:lstStyle/>
          <a:p>
            <a:r>
              <a:rPr lang="en-US" sz="3600" dirty="0" smtClean="0"/>
              <a:t>An </a:t>
            </a:r>
            <a:r>
              <a:rPr lang="en-US" sz="3600" dirty="0" smtClean="0"/>
              <a:t>API </a:t>
            </a:r>
            <a:endParaRPr lang="en-US" sz="3600" dirty="0"/>
          </a:p>
          <a:p>
            <a:pPr lvl="1"/>
            <a:r>
              <a:rPr lang="en-US" sz="2400" dirty="0" smtClean="0"/>
              <a:t>C</a:t>
            </a:r>
            <a:r>
              <a:rPr lang="en-US" sz="2400" dirty="0" smtClean="0"/>
              <a:t>, C++, FORTRAN </a:t>
            </a:r>
          </a:p>
          <a:p>
            <a:r>
              <a:rPr lang="en-US" sz="3600" dirty="0"/>
              <a:t>P</a:t>
            </a:r>
            <a:r>
              <a:rPr lang="en-US" sz="3600" dirty="0"/>
              <a:t>arallel programming</a:t>
            </a:r>
          </a:p>
          <a:p>
            <a:r>
              <a:rPr lang="en-US" sz="3600" dirty="0"/>
              <a:t>Example</a:t>
            </a:r>
          </a:p>
          <a:p>
            <a:endParaRPr lang="en-US" dirty="0" smtClean="0"/>
          </a:p>
          <a:p>
            <a:pPr>
              <a:buFont typeface="Monotype Sorts" pitchFamily="-84" charset="2"/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omp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parallel </a:t>
            </a:r>
          </a:p>
          <a:p>
            <a:pPr>
              <a:buFont typeface="Monotype Sorts" pitchFamily="-84" charset="2"/>
              <a:buNone/>
            </a:pPr>
            <a:r>
              <a:rPr lang="en-US" dirty="0" smtClean="0"/>
              <a:t>Create as many threads as there are cores</a:t>
            </a:r>
          </a:p>
          <a:p>
            <a:pPr lvl="1"/>
            <a:endParaRPr lang="en-US" dirty="0" smtClean="0"/>
          </a:p>
          <a:p>
            <a:pPr>
              <a:buFont typeface="Monotype Sorts" pitchFamily="-84" charset="2"/>
              <a:buNone/>
            </a:pPr>
            <a:r>
              <a:rPr lang="da-DK" b="1" dirty="0" smtClean="0">
                <a:latin typeface="Courier New" pitchFamily="49" charset="0"/>
                <a:cs typeface="Courier New" pitchFamily="49" charset="0"/>
              </a:rPr>
              <a:t>#pragma omp parallel for for(i=0;i&lt;N;i++) { </a:t>
            </a:r>
          </a:p>
          <a:p>
            <a:pPr>
              <a:buFont typeface="Monotype Sorts" pitchFamily="-84" charset="2"/>
              <a:buNone/>
            </a:pPr>
            <a:r>
              <a:rPr lang="da-DK" b="1" dirty="0" smtClean="0">
                <a:latin typeface="Courier New" pitchFamily="49" charset="0"/>
                <a:cs typeface="Courier New" pitchFamily="49" charset="0"/>
              </a:rPr>
              <a:t>    c[i] = a[i] + b[i]; </a:t>
            </a:r>
          </a:p>
          <a:p>
            <a:pPr>
              <a:buFont typeface="Monotype Sorts" pitchFamily="-84" charset="2"/>
              <a:buNone/>
            </a:pPr>
            <a:r>
              <a:rPr lang="da-DK" b="1" dirty="0" smtClean="0">
                <a:latin typeface="Courier New" pitchFamily="49" charset="0"/>
                <a:cs typeface="Courier New" pitchFamily="49" charset="0"/>
              </a:rPr>
              <a:t>} </a:t>
            </a:r>
          </a:p>
          <a:p>
            <a:pPr>
              <a:buFont typeface="Monotype Sorts" pitchFamily="-84" charset="2"/>
              <a:buNone/>
            </a:pPr>
            <a:r>
              <a:rPr lang="en-US" dirty="0" smtClean="0"/>
              <a:t>Run for loop in parallel</a:t>
            </a:r>
          </a:p>
          <a:p>
            <a:endParaRPr lang="en-US" dirty="0" smtClean="0"/>
          </a:p>
        </p:txBody>
      </p:sp>
      <p:pic>
        <p:nvPicPr>
          <p:cNvPr id="542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17" y="1963738"/>
            <a:ext cx="69532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72861" y="1368605"/>
            <a:ext cx="12646324" cy="6740226"/>
          </a:xfrm>
        </p:spPr>
        <p:txBody>
          <a:bodyPr/>
          <a:lstStyle/>
          <a:p>
            <a:r>
              <a:rPr lang="en-US" sz="3200" dirty="0" smtClean="0"/>
              <a:t>To introduce the notion of a thread</a:t>
            </a:r>
          </a:p>
          <a:p>
            <a:pPr lvl="1"/>
            <a:r>
              <a:rPr lang="en-US" sz="2400" dirty="0"/>
              <a:t>a fundamental unit of CPU utilization that forms the basis of multithreaded computer systems</a:t>
            </a:r>
          </a:p>
          <a:p>
            <a:r>
              <a:rPr lang="en-US" sz="3200" dirty="0"/>
              <a:t>To discuss the APIs for 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 err="1" smtClean="0"/>
              <a:t>Pthreads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Windows, and </a:t>
            </a:r>
          </a:p>
          <a:p>
            <a:pPr lvl="1"/>
            <a:r>
              <a:rPr lang="en-US" sz="2400" dirty="0" smtClean="0"/>
              <a:t>Java thread libraries</a:t>
            </a:r>
          </a:p>
          <a:p>
            <a:r>
              <a:rPr lang="en-US" sz="3200" dirty="0"/>
              <a:t>To explore several strategies that provide implicit </a:t>
            </a:r>
            <a:r>
              <a:rPr lang="en-US" sz="3200" dirty="0" smtClean="0"/>
              <a:t>threading</a:t>
            </a:r>
            <a:endParaRPr lang="en-US" sz="3200" dirty="0"/>
          </a:p>
          <a:p>
            <a:r>
              <a:rPr lang="en-US" sz="3200" dirty="0"/>
              <a:t>To examine issues related to multithreaded </a:t>
            </a:r>
            <a:r>
              <a:rPr lang="en-US" sz="3200" dirty="0" smtClean="0"/>
              <a:t>programming</a:t>
            </a:r>
            <a:endParaRPr lang="en-US" sz="3200" dirty="0"/>
          </a:p>
          <a:p>
            <a:r>
              <a:rPr lang="en-US" sz="3200" dirty="0"/>
              <a:t>To cover </a:t>
            </a:r>
            <a:r>
              <a:rPr lang="en-US" sz="3200" dirty="0" smtClean="0"/>
              <a:t>OS support </a:t>
            </a:r>
            <a:r>
              <a:rPr lang="en-US" sz="3200" dirty="0"/>
              <a:t>for </a:t>
            </a:r>
            <a:r>
              <a:rPr lang="en-US" sz="3200" dirty="0" smtClean="0"/>
              <a:t>threads</a:t>
            </a:r>
          </a:p>
          <a:p>
            <a:pPr lvl="1"/>
            <a:r>
              <a:rPr lang="en-US" sz="2400" dirty="0" smtClean="0"/>
              <a:t>Windows </a:t>
            </a:r>
            <a:endParaRPr lang="en-US" sz="2400" dirty="0"/>
          </a:p>
          <a:p>
            <a:pPr lvl="1"/>
            <a:r>
              <a:rPr lang="en-US" sz="2400" dirty="0" smtClean="0"/>
              <a:t>Linux</a:t>
            </a:r>
            <a:endParaRPr lang="en-US" sz="2400" dirty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Grand Central Dispatch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2422" y="1213329"/>
            <a:ext cx="11447463" cy="6150573"/>
          </a:xfrm>
        </p:spPr>
        <p:txBody>
          <a:bodyPr/>
          <a:lstStyle/>
          <a:p>
            <a:r>
              <a:rPr lang="en-US" sz="3200" dirty="0" smtClean="0"/>
              <a:t>Apple </a:t>
            </a:r>
            <a:r>
              <a:rPr lang="en-US" sz="3200" dirty="0" smtClean="0"/>
              <a:t>technology</a:t>
            </a:r>
            <a:endParaRPr lang="en-US" sz="3200" dirty="0" smtClean="0"/>
          </a:p>
          <a:p>
            <a:r>
              <a:rPr lang="en-US" sz="3200" dirty="0" smtClean="0"/>
              <a:t>Extensions to C, C++ languages, API, and run-time library</a:t>
            </a:r>
          </a:p>
          <a:p>
            <a:r>
              <a:rPr lang="en-US" sz="3200" dirty="0" smtClean="0"/>
              <a:t>Allows identification of parallel sections</a:t>
            </a:r>
          </a:p>
          <a:p>
            <a:r>
              <a:rPr lang="en-US" sz="3200" dirty="0" smtClean="0"/>
              <a:t>Block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altLang="en-US" dirty="0" smtClean="0"/>
              <a:t>“</a:t>
            </a:r>
            <a:r>
              <a:rPr lang="en-US" dirty="0" smtClean="0"/>
              <a:t>^{ }</a:t>
            </a:r>
            <a:r>
              <a:rPr lang="en-US" altLang="en-US" dirty="0" smtClean="0"/>
              <a:t>”</a:t>
            </a:r>
            <a:r>
              <a:rPr lang="en-US" dirty="0" smtClean="0"/>
              <a:t> -   </a:t>
            </a:r>
            <a:r>
              <a:rPr lang="ro-RO" b="1" dirty="0" smtClean="0">
                <a:latin typeface="Courier New" pitchFamily="49" charset="0"/>
                <a:cs typeface="Courier New" pitchFamily="49" charset="0"/>
              </a:rPr>
              <a:t>ˆ{ printf("I am a block"); } </a:t>
            </a:r>
            <a:endParaRPr lang="en-US" dirty="0" smtClean="0"/>
          </a:p>
          <a:p>
            <a:r>
              <a:rPr lang="en-US" sz="3200" dirty="0" smtClean="0"/>
              <a:t>Blocks placed in dispatch queue</a:t>
            </a:r>
          </a:p>
          <a:p>
            <a:pPr lvl="1"/>
            <a:r>
              <a:rPr lang="en-US" dirty="0" smtClean="0"/>
              <a:t>Assigned to available thread in thread pool when removed from queue</a:t>
            </a:r>
          </a:p>
          <a:p>
            <a:r>
              <a:rPr lang="en-US" sz="3200" dirty="0" smtClean="0"/>
              <a:t>Two types </a:t>
            </a:r>
            <a:endParaRPr lang="en-US" sz="3200" dirty="0" smtClean="0"/>
          </a:p>
          <a:p>
            <a:pPr lvl="1"/>
            <a:r>
              <a:rPr lang="en-US" dirty="0" smtClean="0"/>
              <a:t>serial </a:t>
            </a:r>
            <a:r>
              <a:rPr lang="en-US" dirty="0" smtClean="0"/>
              <a:t>– blocks removed in FIFO order, queue is per process, called </a:t>
            </a:r>
            <a:r>
              <a:rPr lang="en-US" b="1" dirty="0" smtClean="0">
                <a:solidFill>
                  <a:srgbClr val="3366FF"/>
                </a:solidFill>
              </a:rPr>
              <a:t>main queue</a:t>
            </a:r>
          </a:p>
          <a:p>
            <a:pPr lvl="2"/>
            <a:r>
              <a:rPr lang="en-US" dirty="0" smtClean="0"/>
              <a:t>Programmers can create additional serial queues within program</a:t>
            </a:r>
          </a:p>
          <a:p>
            <a:pPr lvl="1"/>
            <a:r>
              <a:rPr lang="en-US" dirty="0" smtClean="0"/>
              <a:t>concurrent – removed in FIFO order but several may be removed at a time</a:t>
            </a:r>
          </a:p>
          <a:p>
            <a:pPr lvl="2"/>
            <a:r>
              <a:rPr lang="en-US" dirty="0" smtClean="0"/>
              <a:t>Three system wide queues with priorities low, default, high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pic>
        <p:nvPicPr>
          <p:cNvPr id="563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7363903"/>
            <a:ext cx="8266112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Threading Issues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0847" y="1601637"/>
            <a:ext cx="11026775" cy="5976938"/>
          </a:xfrm>
        </p:spPr>
        <p:txBody>
          <a:bodyPr/>
          <a:lstStyle/>
          <a:p>
            <a:r>
              <a:rPr lang="en-US" sz="3200" dirty="0" smtClean="0"/>
              <a:t>Semantics of </a:t>
            </a:r>
            <a:r>
              <a:rPr lang="en-US" sz="3200" b="1" dirty="0" smtClean="0"/>
              <a:t>fork()</a:t>
            </a:r>
            <a:r>
              <a:rPr lang="en-US" sz="3200" dirty="0" smtClean="0"/>
              <a:t> and </a:t>
            </a:r>
            <a:r>
              <a:rPr lang="en-US" sz="3200" b="1" dirty="0" smtClean="0"/>
              <a:t>exec()</a:t>
            </a:r>
            <a:r>
              <a:rPr lang="en-US" sz="3200" dirty="0" smtClean="0"/>
              <a:t> system </a:t>
            </a:r>
            <a:r>
              <a:rPr lang="en-US" sz="3200" dirty="0" smtClean="0"/>
              <a:t>calls</a:t>
            </a:r>
            <a:endParaRPr lang="en-US" sz="3200" dirty="0" smtClean="0"/>
          </a:p>
          <a:p>
            <a:r>
              <a:rPr lang="en-US" sz="3200" dirty="0" smtClean="0"/>
              <a:t>Signal handling</a:t>
            </a:r>
          </a:p>
          <a:p>
            <a:pPr lvl="1"/>
            <a:r>
              <a:rPr lang="en-US" sz="2400" dirty="0" smtClean="0"/>
              <a:t>Synchronous and asynchronous</a:t>
            </a:r>
          </a:p>
          <a:p>
            <a:pPr>
              <a:buFont typeface="Monotype Sorts" pitchFamily="-84" charset="2"/>
              <a:buNone/>
            </a:pPr>
            <a:endParaRPr lang="en-US" sz="1100" dirty="0" smtClean="0"/>
          </a:p>
          <a:p>
            <a:r>
              <a:rPr lang="en-US" sz="3200" dirty="0" smtClean="0"/>
              <a:t>Thread cancellation of target thread</a:t>
            </a:r>
          </a:p>
          <a:p>
            <a:pPr lvl="1"/>
            <a:r>
              <a:rPr lang="en-US" sz="2400" dirty="0" smtClean="0"/>
              <a:t>Asynchronous or </a:t>
            </a:r>
            <a:r>
              <a:rPr lang="en-US" sz="2400" dirty="0" smtClean="0"/>
              <a:t>deferred</a:t>
            </a:r>
            <a:endParaRPr lang="en-US" sz="2400" dirty="0" smtClean="0"/>
          </a:p>
          <a:p>
            <a:r>
              <a:rPr lang="en-US" sz="3200" dirty="0" smtClean="0"/>
              <a:t>Thread-local </a:t>
            </a:r>
            <a:r>
              <a:rPr lang="en-US" sz="3200" dirty="0" smtClean="0"/>
              <a:t>storage</a:t>
            </a:r>
            <a:endParaRPr lang="en-US" sz="3200" dirty="0" smtClean="0"/>
          </a:p>
          <a:p>
            <a:r>
              <a:rPr lang="en-US" sz="3200" dirty="0" smtClean="0"/>
              <a:t>Scheduler Activations</a:t>
            </a:r>
          </a:p>
          <a:p>
            <a:endParaRPr lang="en-US" sz="1100" dirty="0" smtClean="0"/>
          </a:p>
          <a:p>
            <a:pPr lvl="1">
              <a:buFont typeface="Monotype Sorts" pitchFamily="-84" charset="2"/>
              <a:buNone/>
            </a:pPr>
            <a:endParaRPr lang="en-US" sz="1100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69888"/>
            <a:ext cx="11353800" cy="768350"/>
          </a:xfrm>
        </p:spPr>
        <p:txBody>
          <a:bodyPr/>
          <a:lstStyle/>
          <a:p>
            <a:pPr eaLnBrk="1" hangingPunct="1"/>
            <a:r>
              <a:rPr lang="en-US" smtClean="0"/>
              <a:t>Semantics of fork() and exec()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60" y="1454869"/>
            <a:ext cx="12344400" cy="3393176"/>
          </a:xfrm>
        </p:spPr>
        <p:txBody>
          <a:bodyPr/>
          <a:lstStyle/>
          <a:p>
            <a:r>
              <a:rPr lang="en-US" sz="3200" dirty="0" smtClean="0"/>
              <a:t>Does 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sz="3200" dirty="0" smtClean="0"/>
              <a:t>duplicate only the calling thread or all threads?</a:t>
            </a:r>
          </a:p>
          <a:p>
            <a:pPr lvl="1"/>
            <a:r>
              <a:rPr lang="en-US" sz="2400" dirty="0" smtClean="0"/>
              <a:t>Some </a:t>
            </a:r>
            <a:r>
              <a:rPr lang="en-US" sz="2400" dirty="0" err="1" smtClean="0"/>
              <a:t>UNIXes</a:t>
            </a:r>
            <a:r>
              <a:rPr lang="en-US" sz="2400" dirty="0" smtClean="0"/>
              <a:t> have two versions of fork</a:t>
            </a:r>
          </a:p>
          <a:p>
            <a:pPr lvl="1"/>
            <a:endParaRPr lang="en-US" dirty="0" smtClean="0"/>
          </a:p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Exec() </a:t>
            </a:r>
            <a:r>
              <a:rPr lang="en-US" sz="3200" dirty="0" smtClean="0"/>
              <a:t>usually works as </a:t>
            </a:r>
            <a:r>
              <a:rPr lang="en-US" sz="3200" dirty="0" smtClean="0"/>
              <a:t>normal</a:t>
            </a:r>
          </a:p>
          <a:p>
            <a:pPr lvl="1"/>
            <a:r>
              <a:rPr lang="en-US" sz="2400" dirty="0" smtClean="0"/>
              <a:t>replace </a:t>
            </a:r>
            <a:r>
              <a:rPr lang="en-US" sz="2400" dirty="0" smtClean="0"/>
              <a:t>the running process including all threads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69888"/>
            <a:ext cx="11277600" cy="768350"/>
          </a:xfrm>
        </p:spPr>
        <p:txBody>
          <a:bodyPr/>
          <a:lstStyle/>
          <a:p>
            <a:pPr eaLnBrk="1" hangingPunct="1"/>
            <a:r>
              <a:rPr lang="en-US" smtClean="0"/>
              <a:t>Signal Handling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9675" y="1276710"/>
            <a:ext cx="11612863" cy="6797616"/>
          </a:xfrm>
        </p:spPr>
        <p:txBody>
          <a:bodyPr/>
          <a:lstStyle/>
          <a:p>
            <a:pPr marL="542925" indent="-542925"/>
            <a:r>
              <a:rPr lang="en-US" sz="3200" b="1" dirty="0" smtClean="0">
                <a:solidFill>
                  <a:srgbClr val="3366FF"/>
                </a:solidFill>
              </a:rPr>
              <a:t>Signals </a:t>
            </a:r>
            <a:endParaRPr lang="en-US" sz="3200" dirty="0"/>
          </a:p>
          <a:p>
            <a:pPr marL="1114425" lvl="1" indent="-542925"/>
            <a:r>
              <a:rPr lang="en-US" sz="2000" dirty="0" smtClean="0"/>
              <a:t>used </a:t>
            </a:r>
            <a:r>
              <a:rPr lang="en-US" sz="2000" dirty="0" smtClean="0"/>
              <a:t>in UNIX systems to notify a process that a particular event has </a:t>
            </a:r>
            <a:r>
              <a:rPr lang="en-US" sz="2000" dirty="0" smtClean="0"/>
              <a:t>occurred</a:t>
            </a:r>
            <a:endParaRPr lang="en-US" sz="1100" dirty="0" smtClean="0"/>
          </a:p>
          <a:p>
            <a:pPr marL="542925" indent="-542925"/>
            <a:r>
              <a:rPr lang="en-US" sz="3200" dirty="0" smtClean="0"/>
              <a:t>A </a:t>
            </a:r>
            <a:r>
              <a:rPr lang="en-US" sz="3200" b="1" dirty="0" smtClean="0">
                <a:solidFill>
                  <a:srgbClr val="3366FF"/>
                </a:solidFill>
              </a:rPr>
              <a:t>signal handler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endParaRPr lang="en-US" sz="3200" dirty="0" smtClean="0">
              <a:solidFill>
                <a:srgbClr val="3366FF"/>
              </a:solidFill>
            </a:endParaRPr>
          </a:p>
          <a:p>
            <a:pPr marL="1114425" lvl="1" indent="-542925"/>
            <a:r>
              <a:rPr lang="en-US" sz="2000" dirty="0"/>
              <a:t>used to process signals generated by particular event or delivered to a process</a:t>
            </a:r>
            <a:endParaRPr lang="en-US" sz="2000" dirty="0"/>
          </a:p>
          <a:p>
            <a:pPr marL="1114425" lvl="1" indent="-542925"/>
            <a:r>
              <a:rPr lang="en-US" sz="2000" dirty="0"/>
              <a:t>Type</a:t>
            </a:r>
          </a:p>
          <a:p>
            <a:pPr marL="1604963" lvl="2" indent="-542925"/>
            <a:r>
              <a:rPr lang="en-US" dirty="0" smtClean="0"/>
              <a:t>Default—kernel runs</a:t>
            </a:r>
            <a:endParaRPr lang="en-US" dirty="0"/>
          </a:p>
          <a:p>
            <a:pPr marL="1604963" lvl="2" indent="-542925"/>
            <a:r>
              <a:rPr lang="en-US" dirty="0" smtClean="0"/>
              <a:t>user-defined</a:t>
            </a:r>
            <a:endParaRPr lang="en-US" dirty="0" smtClean="0"/>
          </a:p>
          <a:p>
            <a:pPr marL="1114425" lvl="1" indent="-542925"/>
            <a:r>
              <a:rPr lang="en-US" sz="2000" dirty="0"/>
              <a:t>User-defined signal handler can override default</a:t>
            </a:r>
          </a:p>
          <a:p>
            <a:pPr marL="1114425" lvl="1" indent="-542925"/>
            <a:r>
              <a:rPr lang="en-US" sz="2000" dirty="0"/>
              <a:t>For single-threaded, signal </a:t>
            </a:r>
            <a:r>
              <a:rPr lang="en-US" sz="2000" dirty="0" smtClean="0"/>
              <a:t>is delivered </a:t>
            </a:r>
            <a:r>
              <a:rPr lang="en-US" sz="2000" dirty="0"/>
              <a:t>to </a:t>
            </a:r>
            <a:r>
              <a:rPr lang="en-US" sz="2000" dirty="0" smtClean="0"/>
              <a:t>process</a:t>
            </a:r>
            <a:endParaRPr lang="en-US" dirty="0" smtClean="0"/>
          </a:p>
          <a:p>
            <a:pPr marL="1114425" lvl="1" indent="-542925"/>
            <a:r>
              <a:rPr lang="en-US" sz="2000" dirty="0" smtClean="0"/>
              <a:t>For </a:t>
            </a:r>
            <a:r>
              <a:rPr lang="en-US" sz="2000" dirty="0"/>
              <a:t>multi-threaded</a:t>
            </a:r>
          </a:p>
          <a:p>
            <a:pPr marL="1631951" lvl="2" indent="-488950"/>
            <a:r>
              <a:rPr lang="en-US" dirty="0" smtClean="0"/>
              <a:t>Deliver the signal to the thread to which the signal applies</a:t>
            </a:r>
          </a:p>
          <a:p>
            <a:pPr marL="1631951" lvl="2" indent="-488950"/>
            <a:r>
              <a:rPr lang="en-US" dirty="0" smtClean="0"/>
              <a:t>Deliver the signal to every thread in the process</a:t>
            </a:r>
          </a:p>
          <a:p>
            <a:pPr marL="1631951" lvl="2" indent="-488950"/>
            <a:r>
              <a:rPr lang="en-US" dirty="0" smtClean="0"/>
              <a:t>Deliver the signal to certain threads in the process</a:t>
            </a:r>
          </a:p>
          <a:p>
            <a:pPr marL="1631951" lvl="2" indent="-488950"/>
            <a:r>
              <a:rPr lang="en-US" dirty="0" smtClean="0"/>
              <a:t>Assign a specific thread to receive all signals for the process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425" y="369888"/>
            <a:ext cx="11407775" cy="768350"/>
          </a:xfrm>
        </p:spPr>
        <p:txBody>
          <a:bodyPr/>
          <a:lstStyle/>
          <a:p>
            <a:pPr eaLnBrk="1" hangingPunct="1"/>
            <a:r>
              <a:rPr lang="en-US" smtClean="0"/>
              <a:t>Thread Cancellation (Cont.)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160" y="1378100"/>
            <a:ext cx="11107738" cy="6886006"/>
          </a:xfrm>
        </p:spPr>
        <p:txBody>
          <a:bodyPr/>
          <a:lstStyle/>
          <a:p>
            <a:r>
              <a:rPr lang="en-US" sz="3200" dirty="0"/>
              <a:t>A</a:t>
            </a:r>
            <a:r>
              <a:rPr lang="en-US" sz="3200" dirty="0" smtClean="0"/>
              <a:t>ctual </a:t>
            </a:r>
            <a:r>
              <a:rPr lang="en-US" sz="3200" dirty="0" smtClean="0"/>
              <a:t>cancellation depends on thread state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If cancellation </a:t>
            </a:r>
            <a:r>
              <a:rPr lang="en-US" sz="3200" dirty="0"/>
              <a:t>disabled</a:t>
            </a:r>
          </a:p>
          <a:p>
            <a:pPr lvl="1"/>
            <a:r>
              <a:rPr lang="en-US" sz="2400" dirty="0" smtClean="0"/>
              <a:t>cancellation </a:t>
            </a:r>
            <a:r>
              <a:rPr lang="en-US" sz="2400" dirty="0" smtClean="0"/>
              <a:t>remains pending until thread enables it</a:t>
            </a:r>
          </a:p>
          <a:p>
            <a:r>
              <a:rPr lang="en-US" sz="3200" dirty="0" smtClean="0"/>
              <a:t>Default type is </a:t>
            </a:r>
            <a:r>
              <a:rPr lang="en-US" sz="3200" dirty="0" smtClean="0"/>
              <a:t>deferred</a:t>
            </a:r>
            <a:endParaRPr lang="en-US" sz="3200" dirty="0" smtClean="0"/>
          </a:p>
          <a:p>
            <a:r>
              <a:rPr lang="en-US" sz="3200" dirty="0" smtClean="0"/>
              <a:t>For </a:t>
            </a:r>
            <a:r>
              <a:rPr lang="en-US" sz="3200" dirty="0" smtClean="0"/>
              <a:t>Linux systems</a:t>
            </a:r>
          </a:p>
          <a:p>
            <a:pPr lvl="1"/>
            <a:r>
              <a:rPr lang="en-US" sz="3200" dirty="0" smtClean="0"/>
              <a:t>thread </a:t>
            </a:r>
            <a:r>
              <a:rPr lang="en-US" sz="3200" dirty="0" smtClean="0"/>
              <a:t>cancellation is handled through signals</a:t>
            </a:r>
          </a:p>
        </p:txBody>
      </p:sp>
      <p:pic>
        <p:nvPicPr>
          <p:cNvPr id="665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5" y="1941723"/>
            <a:ext cx="75819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22425" y="369888"/>
            <a:ext cx="11407775" cy="768350"/>
          </a:xfrm>
        </p:spPr>
        <p:txBody>
          <a:bodyPr/>
          <a:lstStyle/>
          <a:p>
            <a:pPr eaLnBrk="1" hangingPunct="1"/>
            <a:r>
              <a:rPr lang="en-US" smtClean="0"/>
              <a:t>Thread Cancellation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89" y="1429859"/>
            <a:ext cx="11107738" cy="3728738"/>
          </a:xfrm>
        </p:spPr>
        <p:txBody>
          <a:bodyPr/>
          <a:lstStyle/>
          <a:p>
            <a:r>
              <a:rPr lang="en-US" sz="3200" b="1" dirty="0" smtClean="0"/>
              <a:t>Asynchronous </a:t>
            </a:r>
            <a:r>
              <a:rPr lang="en-US" sz="3200" b="1" dirty="0" smtClean="0"/>
              <a:t>cancellation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lvl="1"/>
            <a:r>
              <a:rPr lang="en-US" sz="2400" dirty="0" smtClean="0"/>
              <a:t>terminates </a:t>
            </a:r>
            <a:r>
              <a:rPr lang="en-US" sz="2400" dirty="0" smtClean="0"/>
              <a:t>the target thread immediately</a:t>
            </a:r>
          </a:p>
          <a:p>
            <a:r>
              <a:rPr lang="en-US" sz="3200" b="1" dirty="0" smtClean="0"/>
              <a:t>Deferred cancellation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lvl="1"/>
            <a:r>
              <a:rPr lang="en-US" sz="2400" dirty="0"/>
              <a:t>allows the target thread to periodically check if it should be cancelled</a:t>
            </a:r>
          </a:p>
          <a:p>
            <a:r>
              <a:rPr lang="en-US" sz="3200" b="1" dirty="0"/>
              <a:t>Example</a:t>
            </a:r>
          </a:p>
          <a:p>
            <a:pPr lvl="1"/>
            <a:r>
              <a:rPr lang="en-US" sz="2400" dirty="0" err="1"/>
              <a:t>Pthread</a:t>
            </a:r>
            <a:r>
              <a:rPr lang="en-US" sz="2400" dirty="0"/>
              <a:t> code to create and cancel a thread:</a:t>
            </a:r>
          </a:p>
          <a:p>
            <a:pPr>
              <a:buFont typeface="Monotype Sorts" pitchFamily="-84" charset="2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45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65" y="5364732"/>
            <a:ext cx="5818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Thread-Local </a:t>
            </a:r>
            <a:r>
              <a:rPr lang="en-US" dirty="0" smtClean="0"/>
              <a:t>Storage (TLS)</a:t>
            </a:r>
            <a:endParaRPr lang="en-US" dirty="0" smtClean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9675" y="1449238"/>
            <a:ext cx="11580813" cy="3709358"/>
          </a:xfrm>
        </p:spPr>
        <p:txBody>
          <a:bodyPr/>
          <a:lstStyle/>
          <a:p>
            <a:r>
              <a:rPr lang="en-US" sz="3200" dirty="0"/>
              <a:t>E</a:t>
            </a:r>
            <a:r>
              <a:rPr lang="en-US" sz="3200" dirty="0" smtClean="0"/>
              <a:t>ach </a:t>
            </a:r>
            <a:r>
              <a:rPr lang="en-US" sz="3200" dirty="0" smtClean="0"/>
              <a:t>thread </a:t>
            </a:r>
            <a:r>
              <a:rPr lang="en-US" sz="3200" dirty="0" smtClean="0"/>
              <a:t>has </a:t>
            </a:r>
            <a:r>
              <a:rPr lang="en-US" sz="3200" dirty="0" smtClean="0"/>
              <a:t>its own copy of </a:t>
            </a:r>
            <a:r>
              <a:rPr lang="en-US" sz="3200" dirty="0" smtClean="0"/>
              <a:t>data</a:t>
            </a:r>
          </a:p>
          <a:p>
            <a:pPr lvl="1"/>
            <a:r>
              <a:rPr lang="en-US" sz="2400" dirty="0" smtClean="0"/>
              <a:t>Useful </a:t>
            </a:r>
            <a:r>
              <a:rPr lang="en-US" sz="2400" dirty="0" smtClean="0"/>
              <a:t>when you do not have control over the thread creation </a:t>
            </a:r>
            <a:r>
              <a:rPr lang="en-US" sz="2400" dirty="0" smtClean="0"/>
              <a:t>process</a:t>
            </a:r>
            <a:endParaRPr lang="en-US" dirty="0" smtClean="0"/>
          </a:p>
          <a:p>
            <a:r>
              <a:rPr lang="en-US" sz="3200" dirty="0" smtClean="0"/>
              <a:t>TLS vs. local variables</a:t>
            </a:r>
          </a:p>
          <a:p>
            <a:pPr lvl="1"/>
            <a:r>
              <a:rPr lang="en-US" sz="2400" dirty="0" smtClean="0"/>
              <a:t>Local </a:t>
            </a:r>
            <a:r>
              <a:rPr lang="en-US" sz="2400" dirty="0" smtClean="0"/>
              <a:t>variables visible only during single function invocation</a:t>
            </a:r>
          </a:p>
          <a:p>
            <a:pPr lvl="1"/>
            <a:r>
              <a:rPr lang="en-US" sz="2400" dirty="0" smtClean="0"/>
              <a:t>TLS is </a:t>
            </a:r>
            <a:r>
              <a:rPr lang="en-US" sz="2400" dirty="0" smtClean="0"/>
              <a:t>visible across function </a:t>
            </a:r>
            <a:r>
              <a:rPr lang="en-US" sz="2400" dirty="0" smtClean="0"/>
              <a:t>invocations</a:t>
            </a:r>
          </a:p>
          <a:p>
            <a:pPr lvl="1"/>
            <a:r>
              <a:rPr lang="en-US" sz="2400" dirty="0"/>
              <a:t>TLS is unique to each thread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 Activations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68" y="1224951"/>
            <a:ext cx="13301932" cy="5451893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Lightweight </a:t>
            </a:r>
            <a:r>
              <a:rPr lang="en-US" sz="3200" b="1" dirty="0">
                <a:solidFill>
                  <a:srgbClr val="3366FF"/>
                </a:solidFill>
              </a:rPr>
              <a:t>process </a:t>
            </a:r>
            <a:r>
              <a:rPr lang="en-US" sz="3200" dirty="0"/>
              <a:t>(</a:t>
            </a:r>
            <a:r>
              <a:rPr lang="en-US" sz="3200" b="1" dirty="0">
                <a:solidFill>
                  <a:srgbClr val="3366FF"/>
                </a:solidFill>
              </a:rPr>
              <a:t>LWP</a:t>
            </a:r>
            <a:r>
              <a:rPr lang="en-US" sz="3200" dirty="0" smtClean="0"/>
              <a:t>)</a:t>
            </a:r>
          </a:p>
          <a:p>
            <a:pPr lvl="1"/>
            <a:r>
              <a:rPr lang="en-US" sz="2400" dirty="0" smtClean="0"/>
              <a:t>an </a:t>
            </a:r>
            <a:r>
              <a:rPr lang="en-US" sz="2400" dirty="0" smtClean="0"/>
              <a:t>intermediate data structure between user and kernel </a:t>
            </a:r>
            <a:r>
              <a:rPr lang="en-US" sz="2400" dirty="0" smtClean="0"/>
              <a:t>threads</a:t>
            </a:r>
            <a:endParaRPr lang="en-US" sz="2400" dirty="0" smtClean="0"/>
          </a:p>
          <a:p>
            <a:pPr lvl="1"/>
            <a:r>
              <a:rPr lang="en-US" sz="2400" dirty="0" smtClean="0"/>
              <a:t>Appears to be a virtual processor on which process can schedule user thread to run</a:t>
            </a:r>
          </a:p>
          <a:p>
            <a:pPr lvl="1"/>
            <a:r>
              <a:rPr lang="en-US" sz="2400" dirty="0" smtClean="0"/>
              <a:t>Each LWP attached to kernel thread</a:t>
            </a:r>
          </a:p>
          <a:p>
            <a:pPr lvl="1"/>
            <a:r>
              <a:rPr lang="en-US" sz="2400" dirty="0" smtClean="0"/>
              <a:t>How many LWPs to create</a:t>
            </a:r>
            <a:r>
              <a:rPr lang="en-US" sz="2400" dirty="0" smtClean="0"/>
              <a:t>?</a:t>
            </a:r>
            <a:endParaRPr lang="en-US" sz="2400" dirty="0" smtClean="0"/>
          </a:p>
          <a:p>
            <a:r>
              <a:rPr lang="en-US" sz="3200" b="1" dirty="0"/>
              <a:t>Scheduler activations </a:t>
            </a:r>
            <a:endParaRPr lang="en-US" sz="3200" b="1" dirty="0" smtClean="0"/>
          </a:p>
          <a:p>
            <a:pPr lvl="1"/>
            <a:r>
              <a:rPr lang="en-US" sz="2400" dirty="0"/>
              <a:t>provide </a:t>
            </a:r>
            <a:r>
              <a:rPr lang="en-US" sz="2400" dirty="0" err="1"/>
              <a:t>upcalls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 communication mechanism from the kernel to the </a:t>
            </a:r>
            <a:r>
              <a:rPr lang="en-US" sz="2400" dirty="0" err="1"/>
              <a:t>upcall</a:t>
            </a:r>
            <a:r>
              <a:rPr lang="en-US" sz="2400" dirty="0"/>
              <a:t> handler in the thread </a:t>
            </a:r>
            <a:r>
              <a:rPr lang="en-US" sz="2400" dirty="0" smtClean="0"/>
              <a:t>library</a:t>
            </a:r>
            <a:endParaRPr lang="en-US" dirty="0" smtClean="0"/>
          </a:p>
          <a:p>
            <a:pPr lvl="1"/>
            <a:r>
              <a:rPr lang="en-US" sz="2400" dirty="0"/>
              <a:t>This communication allows an application to maintain the correct number kernel threads</a:t>
            </a:r>
          </a:p>
        </p:txBody>
      </p:sp>
      <p:pic>
        <p:nvPicPr>
          <p:cNvPr id="706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13" y="5937310"/>
            <a:ext cx="3492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9238" y="369888"/>
            <a:ext cx="11510962" cy="768350"/>
          </a:xfrm>
        </p:spPr>
        <p:txBody>
          <a:bodyPr/>
          <a:lstStyle/>
          <a:p>
            <a:pPr eaLnBrk="1" hangingPunct="1"/>
            <a:r>
              <a:rPr lang="en-US" smtClean="0"/>
              <a:t>Operating System Examples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9675" y="1644650"/>
            <a:ext cx="11204575" cy="5989638"/>
          </a:xfrm>
        </p:spPr>
        <p:txBody>
          <a:bodyPr/>
          <a:lstStyle/>
          <a:p>
            <a:r>
              <a:rPr lang="en-US" sz="4000" dirty="0" smtClean="0"/>
              <a:t>Windows XP Threads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Linux Thread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Threads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113" y="1105888"/>
            <a:ext cx="12801600" cy="7330745"/>
          </a:xfrm>
        </p:spPr>
        <p:txBody>
          <a:bodyPr/>
          <a:lstStyle/>
          <a:p>
            <a:r>
              <a:rPr lang="en-US" sz="3200" dirty="0"/>
              <a:t>O</a:t>
            </a:r>
            <a:r>
              <a:rPr lang="en-US" sz="3200" dirty="0" smtClean="0"/>
              <a:t>ne-to-one </a:t>
            </a:r>
            <a:r>
              <a:rPr lang="en-US" sz="3200" dirty="0" smtClean="0"/>
              <a:t>mapping, </a:t>
            </a:r>
            <a:r>
              <a:rPr lang="en-US" sz="3200" dirty="0" smtClean="0"/>
              <a:t>kernel-level</a:t>
            </a:r>
            <a:endParaRPr lang="en-US" sz="3200" dirty="0" smtClean="0"/>
          </a:p>
          <a:p>
            <a:r>
              <a:rPr lang="en-US" sz="3200" dirty="0" smtClean="0"/>
              <a:t>Each thread contains</a:t>
            </a:r>
          </a:p>
          <a:p>
            <a:pPr lvl="1"/>
            <a:r>
              <a:rPr lang="en-US" sz="2400" dirty="0" smtClean="0"/>
              <a:t>A thread id</a:t>
            </a:r>
          </a:p>
          <a:p>
            <a:pPr lvl="1"/>
            <a:r>
              <a:rPr lang="en-US" sz="2400" dirty="0" smtClean="0"/>
              <a:t>Register set representing state of processor</a:t>
            </a:r>
          </a:p>
          <a:p>
            <a:pPr lvl="1"/>
            <a:r>
              <a:rPr lang="en-US" sz="2400" dirty="0" smtClean="0"/>
              <a:t>Separate user and kernel stacks </a:t>
            </a:r>
            <a:r>
              <a:rPr lang="en-US" sz="2400" dirty="0" smtClean="0"/>
              <a:t> </a:t>
            </a:r>
            <a:r>
              <a:rPr lang="en-US" sz="2400" dirty="0" smtClean="0"/>
              <a:t>when thread runs in user mode or kernel mode</a:t>
            </a:r>
          </a:p>
          <a:p>
            <a:pPr lvl="1"/>
            <a:r>
              <a:rPr lang="en-US" sz="2400" dirty="0" smtClean="0"/>
              <a:t>Private data storage area used by run-time libraries and dynamic link libraries (DLLs</a:t>
            </a:r>
            <a:r>
              <a:rPr lang="en-US" sz="2400" dirty="0" smtClean="0"/>
              <a:t>)</a:t>
            </a:r>
            <a:endParaRPr lang="en-US" sz="1100" dirty="0" smtClean="0"/>
          </a:p>
          <a:p>
            <a:r>
              <a:rPr lang="en-US" sz="3200" dirty="0"/>
              <a:t>Context of a thread</a:t>
            </a:r>
          </a:p>
          <a:p>
            <a:pPr lvl="1"/>
            <a:r>
              <a:rPr lang="en-US" sz="2400" dirty="0"/>
              <a:t>The register set, stacks, and private storage </a:t>
            </a:r>
            <a:r>
              <a:rPr lang="en-US" sz="2400" dirty="0" smtClean="0"/>
              <a:t>area</a:t>
            </a:r>
            <a:endParaRPr lang="en-US" sz="1100" dirty="0" smtClean="0"/>
          </a:p>
          <a:p>
            <a:r>
              <a:rPr lang="en-US" sz="3200" dirty="0" smtClean="0"/>
              <a:t>The primary data structures </a:t>
            </a:r>
            <a:endParaRPr lang="en-US" sz="3200" dirty="0" smtClean="0"/>
          </a:p>
          <a:p>
            <a:pPr lvl="1"/>
            <a:r>
              <a:rPr lang="en-US" dirty="0" smtClean="0"/>
              <a:t>ETHREAD </a:t>
            </a:r>
            <a:r>
              <a:rPr lang="en-US" dirty="0" smtClean="0"/>
              <a:t>(executive thread block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/>
              <a:t>includes pointer to process to which thread belongs and to KTHREAD, in kernel space</a:t>
            </a:r>
          </a:p>
          <a:p>
            <a:pPr lvl="1"/>
            <a:r>
              <a:rPr lang="en-US" dirty="0" smtClean="0"/>
              <a:t>KTHREAD (kernel thread </a:t>
            </a:r>
            <a:r>
              <a:rPr lang="en-US" dirty="0" smtClean="0"/>
              <a:t>block)</a:t>
            </a:r>
          </a:p>
          <a:p>
            <a:pPr lvl="2"/>
            <a:r>
              <a:rPr lang="en-US" dirty="0" smtClean="0"/>
              <a:t>scheduling </a:t>
            </a:r>
            <a:r>
              <a:rPr lang="en-US" dirty="0" smtClean="0"/>
              <a:t>and synchronization info, kernel-mode stack, pointer to TEB, in kernel space</a:t>
            </a:r>
          </a:p>
          <a:p>
            <a:pPr lvl="1"/>
            <a:r>
              <a:rPr lang="en-US" dirty="0" smtClean="0"/>
              <a:t>TEB (thread environment block) </a:t>
            </a:r>
            <a:endParaRPr lang="en-US" dirty="0"/>
          </a:p>
          <a:p>
            <a:pPr lvl="2"/>
            <a:r>
              <a:rPr lang="en-US" dirty="0" smtClean="0"/>
              <a:t>thread </a:t>
            </a:r>
            <a:r>
              <a:rPr lang="en-US" dirty="0" smtClean="0"/>
              <a:t>id, user-mode stack, thread-local storage, in user space</a:t>
            </a:r>
          </a:p>
          <a:p>
            <a:pPr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Motivation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707366" y="1380226"/>
            <a:ext cx="12846709" cy="6090250"/>
          </a:xfrm>
        </p:spPr>
        <p:txBody>
          <a:bodyPr/>
          <a:lstStyle/>
          <a:p>
            <a:r>
              <a:rPr lang="en-US" sz="3200" dirty="0" smtClean="0"/>
              <a:t>Simple and efficient</a:t>
            </a:r>
          </a:p>
          <a:p>
            <a:r>
              <a:rPr lang="en-US" sz="3200" dirty="0" smtClean="0"/>
              <a:t>Thread creation is light-weight</a:t>
            </a:r>
          </a:p>
          <a:p>
            <a:pPr lvl="1"/>
            <a:r>
              <a:rPr lang="en-US" sz="2400" dirty="0"/>
              <a:t>Process creation is heavy-weight</a:t>
            </a:r>
          </a:p>
          <a:p>
            <a:r>
              <a:rPr lang="en-US" sz="3200" dirty="0" smtClean="0"/>
              <a:t>Multiple tasks can be implemented by separate threads</a:t>
            </a:r>
          </a:p>
          <a:p>
            <a:pPr lvl="1"/>
            <a:r>
              <a:rPr lang="en-US" sz="2400" dirty="0" smtClean="0"/>
              <a:t>Update display</a:t>
            </a:r>
          </a:p>
          <a:p>
            <a:pPr lvl="1"/>
            <a:r>
              <a:rPr lang="en-US" sz="2400" dirty="0" smtClean="0"/>
              <a:t>Fetch data</a:t>
            </a:r>
          </a:p>
          <a:p>
            <a:pPr lvl="1"/>
            <a:r>
              <a:rPr lang="en-US" sz="2400" dirty="0" smtClean="0"/>
              <a:t>Spell checking</a:t>
            </a:r>
          </a:p>
          <a:p>
            <a:pPr lvl="1"/>
            <a:r>
              <a:rPr lang="en-US" sz="2400" dirty="0" smtClean="0"/>
              <a:t>Answer a network request</a:t>
            </a:r>
          </a:p>
          <a:p>
            <a:r>
              <a:rPr lang="en-US" sz="3200" dirty="0" smtClean="0"/>
              <a:t>Most modern applications are multithreaded</a:t>
            </a:r>
          </a:p>
          <a:p>
            <a:pPr lvl="1"/>
            <a:r>
              <a:rPr lang="en-US" sz="2400" dirty="0" smtClean="0"/>
              <a:t>OS Kernels</a:t>
            </a: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 idx="4294967295"/>
          </p:nvPr>
        </p:nvSpPr>
        <p:spPr>
          <a:xfrm>
            <a:off x="1490663" y="369888"/>
            <a:ext cx="11539537" cy="768350"/>
          </a:xfrm>
        </p:spPr>
        <p:txBody>
          <a:bodyPr/>
          <a:lstStyle/>
          <a:p>
            <a:pPr eaLnBrk="1" hangingPunct="1"/>
            <a:r>
              <a:rPr lang="en-US" smtClean="0"/>
              <a:t>Windows XP Threads Data Structures</a:t>
            </a:r>
          </a:p>
        </p:txBody>
      </p:sp>
      <p:pic>
        <p:nvPicPr>
          <p:cNvPr id="76802" name="Picture 1" descr="4_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352550"/>
            <a:ext cx="7392988" cy="718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Linux Threads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161" y="1326760"/>
            <a:ext cx="11345863" cy="6868333"/>
          </a:xfrm>
        </p:spPr>
        <p:txBody>
          <a:bodyPr/>
          <a:lstStyle/>
          <a:p>
            <a:r>
              <a:rPr lang="en-US" sz="3200" dirty="0" smtClean="0"/>
              <a:t>Called </a:t>
            </a:r>
            <a:r>
              <a:rPr lang="en-US" sz="3200" b="1" i="1" dirty="0" smtClean="0"/>
              <a:t>tasks</a:t>
            </a:r>
            <a:r>
              <a:rPr lang="en-US" sz="3200" dirty="0" smtClean="0"/>
              <a:t> rather than </a:t>
            </a:r>
            <a:r>
              <a:rPr lang="en-US" sz="3200" b="1" i="1" dirty="0" smtClean="0"/>
              <a:t>threads</a:t>
            </a:r>
            <a:endParaRPr lang="en-US" dirty="0" smtClean="0"/>
          </a:p>
          <a:p>
            <a:r>
              <a:rPr lang="en-US" sz="3200" dirty="0" smtClean="0"/>
              <a:t>creation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sz="2400" dirty="0" smtClean="0"/>
              <a:t>through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clone()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/>
              <a:t>system </a:t>
            </a:r>
            <a:r>
              <a:rPr lang="en-US" sz="2400" dirty="0" smtClean="0"/>
              <a:t>call</a:t>
            </a:r>
            <a:endParaRPr lang="en-US" dirty="0" smtClean="0"/>
          </a:p>
          <a:p>
            <a:r>
              <a:rPr lang="en-US" sz="3200" dirty="0"/>
              <a:t>clone() </a:t>
            </a:r>
            <a:endParaRPr lang="en-US" sz="3200" dirty="0" smtClean="0"/>
          </a:p>
          <a:p>
            <a:pPr lvl="1"/>
            <a:r>
              <a:rPr lang="en-US" sz="2400" dirty="0" smtClean="0"/>
              <a:t>allows </a:t>
            </a:r>
            <a:r>
              <a:rPr lang="en-US" sz="2400" dirty="0"/>
              <a:t>a child task to share the address space of the parent task (process</a:t>
            </a:r>
            <a:r>
              <a:rPr lang="en-US" sz="2400" dirty="0" smtClean="0"/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200" b="1" dirty="0" err="1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sz="3200" b="1" dirty="0">
                <a:latin typeface="Courier New" pitchFamily="49" charset="0"/>
                <a:cs typeface="Courier New" pitchFamily="49" charset="0"/>
              </a:rPr>
              <a:t>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points to process data structures (shared or unique)</a:t>
            </a:r>
          </a:p>
          <a:p>
            <a:endParaRPr lang="en-US" dirty="0" smtClean="0"/>
          </a:p>
        </p:txBody>
      </p:sp>
      <p:pic>
        <p:nvPicPr>
          <p:cNvPr id="78851" name="Picture 3" descr="4_1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4448339"/>
            <a:ext cx="56832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914400"/>
            <a:ext cx="11658600" cy="2836863"/>
          </a:xfrm>
        </p:spPr>
        <p:txBody>
          <a:bodyPr/>
          <a:lstStyle/>
          <a:p>
            <a:pPr eaLnBrk="1" hangingPunct="1"/>
            <a:r>
              <a:rPr lang="en-US" smtClean="0"/>
              <a:t>End of Chapter 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328738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Multithreaded Server Architecture</a:t>
            </a:r>
          </a:p>
        </p:txBody>
      </p:sp>
      <p:pic>
        <p:nvPicPr>
          <p:cNvPr id="12290" name="Picture 1" descr="4_0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2652713"/>
            <a:ext cx="95964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813" y="611188"/>
            <a:ext cx="10426700" cy="417512"/>
          </a:xfrm>
        </p:spPr>
        <p:txBody>
          <a:bodyPr/>
          <a:lstStyle/>
          <a:p>
            <a:pPr eaLnBrk="1" hangingPunct="1"/>
            <a:r>
              <a:rPr lang="en-US" smtClean="0"/>
              <a:t>Benefits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9125" y="1644650"/>
            <a:ext cx="12794950" cy="5670550"/>
          </a:xfrm>
        </p:spPr>
        <p:txBody>
          <a:bodyPr/>
          <a:lstStyle/>
          <a:p>
            <a:r>
              <a:rPr lang="en-US" sz="3200" b="1" dirty="0" smtClean="0"/>
              <a:t>Responsiveness</a:t>
            </a:r>
          </a:p>
          <a:p>
            <a:pPr lvl="1"/>
            <a:r>
              <a:rPr lang="en-US" sz="2400" dirty="0" smtClean="0"/>
              <a:t>allow continued execution if part of process is blocked</a:t>
            </a:r>
            <a:endParaRPr lang="en-US" dirty="0" smtClean="0"/>
          </a:p>
          <a:p>
            <a:r>
              <a:rPr lang="en-US" sz="3200" b="1" dirty="0"/>
              <a:t>Resource Sharing </a:t>
            </a:r>
          </a:p>
          <a:p>
            <a:pPr lvl="1"/>
            <a:r>
              <a:rPr lang="en-US" sz="2400" dirty="0"/>
              <a:t>threads share resources of </a:t>
            </a:r>
            <a:r>
              <a:rPr lang="en-US" sz="2400" dirty="0" smtClean="0"/>
              <a:t>process</a:t>
            </a:r>
            <a:endParaRPr lang="en-US" sz="2400" dirty="0"/>
          </a:p>
          <a:p>
            <a:r>
              <a:rPr lang="en-US" sz="3200" b="1" dirty="0"/>
              <a:t>Economy</a:t>
            </a:r>
          </a:p>
          <a:p>
            <a:pPr lvl="1"/>
            <a:r>
              <a:rPr lang="en-US" sz="2400" dirty="0"/>
              <a:t>cheaper than process </a:t>
            </a:r>
            <a:r>
              <a:rPr lang="en-US" sz="2400" dirty="0" smtClean="0"/>
              <a:t>creation</a:t>
            </a:r>
          </a:p>
          <a:p>
            <a:pPr lvl="1"/>
            <a:r>
              <a:rPr lang="en-US" sz="2400" dirty="0" smtClean="0"/>
              <a:t>thread </a:t>
            </a:r>
            <a:r>
              <a:rPr lang="en-US" sz="2400" dirty="0"/>
              <a:t>switching lower overhead than context </a:t>
            </a:r>
            <a:r>
              <a:rPr lang="en-US" sz="2400" dirty="0" smtClean="0"/>
              <a:t>switching</a:t>
            </a:r>
            <a:endParaRPr lang="en-US" sz="2400" dirty="0"/>
          </a:p>
          <a:p>
            <a:r>
              <a:rPr lang="en-US" sz="3200" b="1" dirty="0"/>
              <a:t>Scalability </a:t>
            </a:r>
          </a:p>
          <a:p>
            <a:pPr lvl="1"/>
            <a:r>
              <a:rPr lang="en-US" sz="2400" dirty="0"/>
              <a:t>process can take advantage of multiprocessor architectures</a:t>
            </a:r>
            <a:br>
              <a:rPr lang="en-US" sz="2400" dirty="0"/>
            </a:br>
            <a:endParaRPr lang="en-US" sz="2400" dirty="0"/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19238" y="369888"/>
            <a:ext cx="11510962" cy="768350"/>
          </a:xfrm>
        </p:spPr>
        <p:txBody>
          <a:bodyPr/>
          <a:lstStyle/>
          <a:p>
            <a:pPr eaLnBrk="1" hangingPunct="1"/>
            <a:r>
              <a:rPr lang="en-US" smtClean="0"/>
              <a:t>Multicore Programming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59125" y="1230582"/>
            <a:ext cx="11794586" cy="6619456"/>
          </a:xfrm>
        </p:spPr>
        <p:txBody>
          <a:bodyPr/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Challenges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utting pressure on programmers</a:t>
            </a:r>
            <a:endParaRPr lang="en-US" sz="2000" dirty="0"/>
          </a:p>
          <a:p>
            <a:pPr lvl="1"/>
            <a:r>
              <a:rPr lang="en-US" sz="2000" dirty="0" smtClean="0"/>
              <a:t>Dividing activities</a:t>
            </a:r>
          </a:p>
          <a:p>
            <a:pPr lvl="1"/>
            <a:r>
              <a:rPr lang="en-US" sz="2000" dirty="0" smtClean="0"/>
              <a:t>Balance</a:t>
            </a:r>
          </a:p>
          <a:p>
            <a:pPr lvl="1"/>
            <a:r>
              <a:rPr lang="en-US" sz="2000" dirty="0" smtClean="0"/>
              <a:t>Data splitting</a:t>
            </a:r>
          </a:p>
          <a:p>
            <a:pPr lvl="1"/>
            <a:r>
              <a:rPr lang="en-US" sz="2000" dirty="0" smtClean="0"/>
              <a:t>Data dependency</a:t>
            </a:r>
          </a:p>
          <a:p>
            <a:pPr lvl="1"/>
            <a:r>
              <a:rPr lang="en-US" sz="2000" dirty="0" smtClean="0"/>
              <a:t>Testing and debugging</a:t>
            </a:r>
          </a:p>
          <a:p>
            <a:r>
              <a:rPr lang="en-US" sz="3200" b="1" dirty="0">
                <a:solidFill>
                  <a:srgbClr val="3366FF"/>
                </a:solidFill>
              </a:rPr>
              <a:t>Parallelism </a:t>
            </a:r>
          </a:p>
          <a:p>
            <a:pPr lvl="1"/>
            <a:r>
              <a:rPr lang="en-US" sz="2000" dirty="0"/>
              <a:t>implies a system can perform more than one task simultaneously</a:t>
            </a:r>
          </a:p>
          <a:p>
            <a:pPr lvl="1"/>
            <a:r>
              <a:rPr lang="en-US" sz="2000" dirty="0"/>
              <a:t>Data parallelism-distribute data across m-cores</a:t>
            </a:r>
          </a:p>
          <a:p>
            <a:pPr lvl="1"/>
            <a:r>
              <a:rPr lang="en-US" sz="2000" dirty="0"/>
              <a:t>Task parallelism-distribute threads across cores</a:t>
            </a:r>
          </a:p>
          <a:p>
            <a:r>
              <a:rPr lang="en-US" sz="3200" b="1" dirty="0">
                <a:solidFill>
                  <a:srgbClr val="3366FF"/>
                </a:solidFill>
              </a:rPr>
              <a:t>Concurrency </a:t>
            </a:r>
          </a:p>
          <a:p>
            <a:pPr lvl="1"/>
            <a:r>
              <a:rPr lang="en-US" sz="2000" dirty="0"/>
              <a:t>supports more than one task making progress</a:t>
            </a:r>
          </a:p>
          <a:p>
            <a:pPr lvl="1"/>
            <a:r>
              <a:rPr lang="en-US" sz="2000" dirty="0"/>
              <a:t>Single processor / core, scheduler providing concurrency</a:t>
            </a:r>
          </a:p>
          <a:p>
            <a:pPr lvl="1"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014413" y="395288"/>
            <a:ext cx="12344400" cy="768350"/>
          </a:xfrm>
        </p:spPr>
        <p:txBody>
          <a:bodyPr/>
          <a:lstStyle/>
          <a:p>
            <a:pPr eaLnBrk="1" hangingPunct="1"/>
            <a:r>
              <a:rPr lang="en-US" sz="4000" smtClean="0"/>
              <a:t>Concurrency vs. Parallelism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/>
        </p:nvSpPr>
        <p:spPr bwMode="auto">
          <a:xfrm>
            <a:off x="685800" y="1550988"/>
            <a:ext cx="123444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b="1">
                <a:latin typeface="Helvetica" pitchFamily="-84" charset="0"/>
              </a:rPr>
              <a:t>Concurrent execution on single-core system: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b="1">
              <a:latin typeface="Helvetica" pitchFamily="-8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b="1">
              <a:latin typeface="Helvetica" pitchFamily="-8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b="1">
              <a:latin typeface="Helvetica" pitchFamily="-8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b="1">
              <a:latin typeface="Helvetica" pitchFamily="-8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b="1">
              <a:latin typeface="Helvetica" pitchFamily="-8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b="1">
              <a:latin typeface="Helvetica" pitchFamily="-8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b="1">
                <a:latin typeface="Helvetica" pitchFamily="-84" charset="0"/>
              </a:rPr>
              <a:t>Parallelism on a multi-core system: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b="1">
              <a:latin typeface="Helvetica" pitchFamily="-84" charset="0"/>
            </a:endParaRPr>
          </a:p>
        </p:txBody>
      </p:sp>
      <p:pic>
        <p:nvPicPr>
          <p:cNvPr id="18435" name="Picture 1" descr="4_0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400300"/>
            <a:ext cx="118491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4_0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4949825"/>
            <a:ext cx="102743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369888"/>
            <a:ext cx="12344400" cy="768350"/>
          </a:xfrm>
        </p:spPr>
        <p:txBody>
          <a:bodyPr/>
          <a:lstStyle/>
          <a:p>
            <a:pPr eaLnBrk="1" hangingPunct="1"/>
            <a:r>
              <a:rPr lang="en-US" smtClean="0"/>
              <a:t>Single and Multithreaded Processes</a:t>
            </a:r>
          </a:p>
        </p:txBody>
      </p:sp>
      <p:pic>
        <p:nvPicPr>
          <p:cNvPr id="20482" name="Picture 1" descr="4_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06" y="1638420"/>
            <a:ext cx="1200323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2278</TotalTime>
  <Words>1387</Words>
  <Application>Microsoft Office PowerPoint</Application>
  <PresentationFormat>Custom</PresentationFormat>
  <Paragraphs>334</Paragraphs>
  <Slides>42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os-8</vt:lpstr>
      <vt:lpstr>Chapter 4:  Threads</vt:lpstr>
      <vt:lpstr>Layout</vt:lpstr>
      <vt:lpstr>Objectives</vt:lpstr>
      <vt:lpstr>Motivation</vt:lpstr>
      <vt:lpstr>Multithreaded Server Architecture</vt:lpstr>
      <vt:lpstr>Benefits</vt:lpstr>
      <vt:lpstr>Multicore Programming</vt:lpstr>
      <vt:lpstr>Concurrency vs. Parallelism</vt:lpstr>
      <vt:lpstr>Single and Multithreaded Processes</vt:lpstr>
      <vt:lpstr>Amdahl’s Law</vt:lpstr>
      <vt:lpstr>User Threads and Kernel Threads</vt:lpstr>
      <vt:lpstr>Multithreading Models</vt:lpstr>
      <vt:lpstr>Many-to-One</vt:lpstr>
      <vt:lpstr>One-to-One</vt:lpstr>
      <vt:lpstr>Many-to-Many Model</vt:lpstr>
      <vt:lpstr>Two-level Model</vt:lpstr>
      <vt:lpstr>Thread Libraries</vt:lpstr>
      <vt:lpstr>Pthreads</vt:lpstr>
      <vt:lpstr>Pthreads Example</vt:lpstr>
      <vt:lpstr>Pthreads Example (Cont.)</vt:lpstr>
      <vt:lpstr>Pthreads Code for Joining 10 Threads</vt:lpstr>
      <vt:lpstr>Win32 API  Multithreaded C Program</vt:lpstr>
      <vt:lpstr>Win32 API  Multithreaded C Program (Cont.)</vt:lpstr>
      <vt:lpstr>Java Threads</vt:lpstr>
      <vt:lpstr>Java Multithreaded Program</vt:lpstr>
      <vt:lpstr>Java Multithreaded Program (Cont.)</vt:lpstr>
      <vt:lpstr>Implicit Threading</vt:lpstr>
      <vt:lpstr>Thread Pools</vt:lpstr>
      <vt:lpstr>OpenMP</vt:lpstr>
      <vt:lpstr>Grand Central Dispatch</vt:lpstr>
      <vt:lpstr>Threading Issues</vt:lpstr>
      <vt:lpstr>Semantics of fork() and exec()</vt:lpstr>
      <vt:lpstr>Signal Handling</vt:lpstr>
      <vt:lpstr>Thread Cancellation (Cont.)</vt:lpstr>
      <vt:lpstr>Thread Cancellation</vt:lpstr>
      <vt:lpstr>Thread-Local Storage (TLS)</vt:lpstr>
      <vt:lpstr>Scheduler Activations</vt:lpstr>
      <vt:lpstr>Operating System Examples</vt:lpstr>
      <vt:lpstr>Windows Threads</vt:lpstr>
      <vt:lpstr>Windows XP Threads Data Structures</vt:lpstr>
      <vt:lpstr>Linux Threads</vt:lpstr>
      <vt:lpstr>End of Chapter 4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5.01</dc:title>
  <dc:creator>Marilyn Turnamian</dc:creator>
  <cp:lastModifiedBy>csu</cp:lastModifiedBy>
  <cp:revision>248</cp:revision>
  <cp:lastPrinted>2011-01-26T17:51:27Z</cp:lastPrinted>
  <dcterms:created xsi:type="dcterms:W3CDTF">2011-01-26T16:51:35Z</dcterms:created>
  <dcterms:modified xsi:type="dcterms:W3CDTF">2013-07-30T02:01:13Z</dcterms:modified>
</cp:coreProperties>
</file>