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60"/>
  </p:notesMasterIdLst>
  <p:handoutMasterIdLst>
    <p:handoutMasterId r:id="rId61"/>
  </p:handoutMasterIdLst>
  <p:sldIdLst>
    <p:sldId id="325" r:id="rId2"/>
    <p:sldId id="256" r:id="rId3"/>
    <p:sldId id="335" r:id="rId4"/>
    <p:sldId id="257" r:id="rId5"/>
    <p:sldId id="327" r:id="rId6"/>
    <p:sldId id="258" r:id="rId7"/>
    <p:sldId id="278" r:id="rId8"/>
    <p:sldId id="259" r:id="rId9"/>
    <p:sldId id="280" r:id="rId10"/>
    <p:sldId id="260" r:id="rId11"/>
    <p:sldId id="347" r:id="rId12"/>
    <p:sldId id="348" r:id="rId13"/>
    <p:sldId id="281" r:id="rId14"/>
    <p:sldId id="282" r:id="rId15"/>
    <p:sldId id="261" r:id="rId16"/>
    <p:sldId id="283" r:id="rId17"/>
    <p:sldId id="263" r:id="rId18"/>
    <p:sldId id="350" r:id="rId19"/>
    <p:sldId id="349" r:id="rId20"/>
    <p:sldId id="264" r:id="rId21"/>
    <p:sldId id="328" r:id="rId22"/>
    <p:sldId id="265" r:id="rId23"/>
    <p:sldId id="309" r:id="rId24"/>
    <p:sldId id="351" r:id="rId25"/>
    <p:sldId id="266" r:id="rId26"/>
    <p:sldId id="352" r:id="rId27"/>
    <p:sldId id="336" r:id="rId28"/>
    <p:sldId id="333" r:id="rId29"/>
    <p:sldId id="267" r:id="rId30"/>
    <p:sldId id="268" r:id="rId31"/>
    <p:sldId id="331" r:id="rId32"/>
    <p:sldId id="332" r:id="rId33"/>
    <p:sldId id="310" r:id="rId34"/>
    <p:sldId id="271" r:id="rId35"/>
    <p:sldId id="272" r:id="rId36"/>
    <p:sldId id="273" r:id="rId37"/>
    <p:sldId id="274" r:id="rId38"/>
    <p:sldId id="298" r:id="rId39"/>
    <p:sldId id="275" r:id="rId40"/>
    <p:sldId id="299" r:id="rId41"/>
    <p:sldId id="353" r:id="rId42"/>
    <p:sldId id="276" r:id="rId43"/>
    <p:sldId id="337" r:id="rId44"/>
    <p:sldId id="354" r:id="rId45"/>
    <p:sldId id="355" r:id="rId46"/>
    <p:sldId id="338" r:id="rId47"/>
    <p:sldId id="339" r:id="rId48"/>
    <p:sldId id="340" r:id="rId49"/>
    <p:sldId id="300" r:id="rId50"/>
    <p:sldId id="301" r:id="rId51"/>
    <p:sldId id="292" r:id="rId52"/>
    <p:sldId id="302" r:id="rId53"/>
    <p:sldId id="356" r:id="rId54"/>
    <p:sldId id="293" r:id="rId55"/>
    <p:sldId id="342" r:id="rId56"/>
    <p:sldId id="343" r:id="rId57"/>
    <p:sldId id="345" r:id="rId58"/>
    <p:sldId id="334" r:id="rId59"/>
  </p:sldIdLst>
  <p:sldSz cx="13716000" cy="9144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792" y="-114"/>
      </p:cViewPr>
      <p:guideLst>
        <p:guide orient="horz" pos="1536"/>
        <p:guide pos="1961"/>
      </p:guideLst>
    </p:cSldViewPr>
  </p:slideViewPr>
  <p:outlineViewPr>
    <p:cViewPr>
      <p:scale>
        <a:sx n="33" d="100"/>
        <a:sy n="33" d="100"/>
      </p:scale>
      <p:origin x="0" y="34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pitchFamily="-84" charset="0"/>
              </a:defRPr>
            </a:lvl1pPr>
          </a:lstStyle>
          <a:p>
            <a:fld id="{AA1645A3-E891-43B7-9220-56FF4418F0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8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81050" y="688975"/>
            <a:ext cx="52625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pitchFamily="-84" charset="0"/>
              </a:defRPr>
            </a:lvl1pPr>
          </a:lstStyle>
          <a:p>
            <a:fld id="{E01C6A42-96A0-446D-AF54-82401C994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9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78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Operating System Concepts  – 9</a:t>
            </a:r>
            <a:r>
              <a:rPr lang="en-US" sz="1400" b="1" baseline="3000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91150"/>
            <a:ext cx="3505200" cy="2455863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8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5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18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4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74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21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04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403975" y="8818563"/>
            <a:ext cx="6318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3.</a:t>
            </a:r>
            <a:fld id="{33D3FDEC-D0EB-430C-AD70-91DFB8F59E0A}" type="slidenum">
              <a:rPr lang="en-US" sz="1400" b="1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400" b="1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79400" y="8802688"/>
            <a:ext cx="3727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sz="1400" b="1" baseline="3000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3: 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88"/>
            <a:ext cx="11468100" cy="768350"/>
          </a:xfrm>
        </p:spPr>
        <p:txBody>
          <a:bodyPr/>
          <a:lstStyle/>
          <a:p>
            <a:pPr eaLnBrk="1" hangingPunct="1"/>
            <a:r>
              <a:rPr lang="en-US" smtClean="0"/>
              <a:t>Threads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2000250"/>
            <a:ext cx="10463213" cy="5310188"/>
          </a:xfrm>
        </p:spPr>
        <p:txBody>
          <a:bodyPr/>
          <a:lstStyle/>
          <a:p>
            <a:r>
              <a:rPr lang="en-US" sz="3200" dirty="0" smtClean="0"/>
              <a:t>Each process may have one or more threads</a:t>
            </a:r>
            <a:endParaRPr lang="en-US" sz="3200" dirty="0" smtClean="0"/>
          </a:p>
          <a:p>
            <a:r>
              <a:rPr lang="en-US" sz="3200" dirty="0" smtClean="0"/>
              <a:t>See next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Representation in Linux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Represented by the C structure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task_struct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>
                <a:latin typeface="Courier New" pitchFamily="49" charset="0"/>
                <a:cs typeface="Courier New" pitchFamily="49" charset="0"/>
              </a:rPr>
              <a:t>pid t pid; /* process identifier */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>
                <a:latin typeface="Courier New" pitchFamily="49" charset="0"/>
                <a:cs typeface="Courier New" pitchFamily="49" charset="0"/>
              </a:rPr>
              <a:t>long state; /* state of the process */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>
                <a:latin typeface="Courier New" pitchFamily="49" charset="0"/>
                <a:cs typeface="Courier New" pitchFamily="49" charset="0"/>
              </a:rPr>
              <a:t>unsigned int time slice /* scheduling information */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>
                <a:latin typeface="Courier New" pitchFamily="49" charset="0"/>
                <a:cs typeface="Courier New" pitchFamily="49" charset="0"/>
              </a:rPr>
              <a:t>struct task struct *parent; /* this process</a:t>
            </a:r>
            <a:r>
              <a:rPr lang="ja-JP" altLang="en-US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altLang="ja-JP" smtClean="0">
                <a:latin typeface="Courier New" pitchFamily="49" charset="0"/>
                <a:cs typeface="Courier New" pitchFamily="49" charset="0"/>
              </a:rPr>
              <a:t>s parent */ </a:t>
            </a:r>
            <a:br>
              <a:rPr lang="en-US" altLang="ja-JP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smtClean="0">
                <a:latin typeface="Courier New" pitchFamily="49" charset="0"/>
                <a:cs typeface="Courier New" pitchFamily="49" charset="0"/>
              </a:rPr>
              <a:t>struct list head children; /* this process</a:t>
            </a:r>
            <a:r>
              <a:rPr lang="ja-JP" altLang="en-US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altLang="ja-JP" smtClean="0">
                <a:latin typeface="Courier New" pitchFamily="49" charset="0"/>
                <a:cs typeface="Courier New" pitchFamily="49" charset="0"/>
              </a:rPr>
              <a:t>s children */ </a:t>
            </a:r>
            <a:br>
              <a:rPr lang="en-US" altLang="ja-JP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smtClean="0">
                <a:latin typeface="Courier New" pitchFamily="49" charset="0"/>
                <a:cs typeface="Courier New" pitchFamily="49" charset="0"/>
              </a:rPr>
              <a:t>struct files struct *files; /* list of open files */ </a:t>
            </a:r>
            <a:br>
              <a:rPr lang="en-US" altLang="ja-JP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smtClean="0">
                <a:latin typeface="Courier New" pitchFamily="49" charset="0"/>
                <a:cs typeface="Courier New" pitchFamily="49" charset="0"/>
              </a:rPr>
              <a:t>struct mm struct *mm; /* address space of this process */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360863"/>
            <a:ext cx="91503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88"/>
            <a:ext cx="11468100" cy="768350"/>
          </a:xfrm>
        </p:spPr>
        <p:txBody>
          <a:bodyPr/>
          <a:lstStyle/>
          <a:p>
            <a:pPr eaLnBrk="1" hangingPunct="1"/>
            <a:r>
              <a:rPr lang="en-US" smtClean="0"/>
              <a:t>Process Scheduling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1356852"/>
            <a:ext cx="10463213" cy="5953586"/>
          </a:xfrm>
        </p:spPr>
        <p:txBody>
          <a:bodyPr/>
          <a:lstStyle/>
          <a:p>
            <a:r>
              <a:rPr lang="en-US" sz="2800" dirty="0" smtClean="0"/>
              <a:t>Purpose</a:t>
            </a:r>
          </a:p>
          <a:p>
            <a:pPr lvl="1"/>
            <a:r>
              <a:rPr lang="en-US" dirty="0" smtClean="0"/>
              <a:t>Maximize </a:t>
            </a:r>
            <a:r>
              <a:rPr lang="en-US" dirty="0" smtClean="0"/>
              <a:t>CPU </a:t>
            </a:r>
            <a:r>
              <a:rPr lang="en-US" dirty="0" smtClean="0"/>
              <a:t>usage</a:t>
            </a:r>
            <a:endParaRPr lang="en-US" dirty="0" smtClean="0"/>
          </a:p>
          <a:p>
            <a:r>
              <a:rPr lang="en-US" sz="2800" dirty="0"/>
              <a:t>Process scheduler </a:t>
            </a:r>
          </a:p>
          <a:p>
            <a:pPr lvl="1"/>
            <a:r>
              <a:rPr lang="en-US" sz="2400" dirty="0" smtClean="0"/>
              <a:t>selects </a:t>
            </a:r>
            <a:r>
              <a:rPr lang="en-US" sz="2400" dirty="0" smtClean="0"/>
              <a:t>among available processes for next execution on CPU</a:t>
            </a:r>
          </a:p>
          <a:p>
            <a:pPr lvl="1"/>
            <a:r>
              <a:rPr lang="en-US" sz="2400" dirty="0" smtClean="0"/>
              <a:t>Maintains </a:t>
            </a:r>
            <a:r>
              <a:rPr lang="en-US" sz="2400" b="1" dirty="0" smtClean="0">
                <a:solidFill>
                  <a:srgbClr val="3366FF"/>
                </a:solidFill>
              </a:rPr>
              <a:t>scheduling queues </a:t>
            </a:r>
            <a:r>
              <a:rPr lang="en-US" sz="2400" dirty="0" smtClean="0"/>
              <a:t>of processes</a:t>
            </a:r>
          </a:p>
          <a:p>
            <a:pPr lvl="2"/>
            <a:r>
              <a:rPr lang="en-US" sz="2000" b="1" dirty="0" smtClean="0">
                <a:solidFill>
                  <a:srgbClr val="3366FF"/>
                </a:solidFill>
              </a:rPr>
              <a:t>Job queue </a:t>
            </a:r>
            <a:endParaRPr lang="en-US" sz="2000" dirty="0"/>
          </a:p>
          <a:p>
            <a:pPr lvl="3"/>
            <a:r>
              <a:rPr lang="en-US" dirty="0" smtClean="0"/>
              <a:t>set </a:t>
            </a:r>
            <a:r>
              <a:rPr lang="en-US" dirty="0" smtClean="0"/>
              <a:t>of all processes in the system</a:t>
            </a:r>
          </a:p>
          <a:p>
            <a:pPr lvl="2"/>
            <a:r>
              <a:rPr lang="en-US" sz="2000" b="1" dirty="0">
                <a:solidFill>
                  <a:srgbClr val="3366FF"/>
                </a:solidFill>
              </a:rPr>
              <a:t>Ready queue </a:t>
            </a:r>
            <a:endParaRPr lang="en-US" sz="2000" b="1" dirty="0">
              <a:solidFill>
                <a:srgbClr val="3366FF"/>
              </a:solidFill>
            </a:endParaRPr>
          </a:p>
          <a:p>
            <a:pPr lvl="3"/>
            <a:r>
              <a:rPr lang="en-US" dirty="0" smtClean="0"/>
              <a:t>set </a:t>
            </a:r>
            <a:r>
              <a:rPr lang="en-US" dirty="0" smtClean="0"/>
              <a:t>of all processes residing in main memory, ready and waiting to execute</a:t>
            </a:r>
          </a:p>
          <a:p>
            <a:pPr lvl="2"/>
            <a:r>
              <a:rPr lang="en-US" sz="2000" b="1" dirty="0">
                <a:solidFill>
                  <a:srgbClr val="3366FF"/>
                </a:solidFill>
              </a:rPr>
              <a:t>Device queues </a:t>
            </a:r>
            <a:endParaRPr lang="en-US" sz="2000" b="1" dirty="0">
              <a:solidFill>
                <a:srgbClr val="3366FF"/>
              </a:solidFill>
            </a:endParaRPr>
          </a:p>
          <a:p>
            <a:pPr lvl="3"/>
            <a:r>
              <a:rPr lang="en-US" dirty="0" smtClean="0"/>
              <a:t>set </a:t>
            </a:r>
            <a:r>
              <a:rPr lang="en-US" dirty="0" smtClean="0"/>
              <a:t>of processes waiting for an I/O device</a:t>
            </a:r>
          </a:p>
          <a:p>
            <a:r>
              <a:rPr lang="en-US" sz="2800" dirty="0"/>
              <a:t>Processes migrate among the various queues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462088" y="609600"/>
            <a:ext cx="119761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Ready Queue And Various </a:t>
            </a:r>
            <a:br>
              <a:rPr lang="en-US" sz="4000" smtClean="0"/>
            </a:br>
            <a:r>
              <a:rPr lang="en-US" sz="4000" smtClean="0"/>
              <a:t>I/O Device Queues</a:t>
            </a:r>
          </a:p>
        </p:txBody>
      </p:sp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619250"/>
            <a:ext cx="8734425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25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Representation of Process Scheduling</a:t>
            </a:r>
          </a:p>
        </p:txBody>
      </p:sp>
      <p:pic>
        <p:nvPicPr>
          <p:cNvPr id="30722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620963"/>
            <a:ext cx="10853737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212850" y="1736725"/>
            <a:ext cx="10463213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8950" indent="-4889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1800" b="1">
                <a:solidFill>
                  <a:srgbClr val="3366FF"/>
                </a:solidFill>
                <a:latin typeface="Helvetica" pitchFamily="-84" charset="0"/>
              </a:rPr>
              <a:t>Queuing diagram </a:t>
            </a:r>
            <a:r>
              <a:rPr kumimoji="1" lang="en-US" sz="1800">
                <a:latin typeface="Helvetica" pitchFamily="-84" charset="0"/>
              </a:rPr>
              <a:t>represents queues, resources, flows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7639" y="1430594"/>
            <a:ext cx="10993386" cy="709397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Long-term scheduler </a:t>
            </a:r>
            <a:endParaRPr lang="en-US" sz="2800" b="1" dirty="0" smtClean="0">
              <a:solidFill>
                <a:srgbClr val="3366FF"/>
              </a:solidFill>
            </a:endParaRPr>
          </a:p>
          <a:p>
            <a:pPr lvl="1"/>
            <a:r>
              <a:rPr lang="en-US" b="1" dirty="0">
                <a:solidFill>
                  <a:srgbClr val="3366FF"/>
                </a:solidFill>
              </a:rPr>
              <a:t>J</a:t>
            </a:r>
            <a:r>
              <a:rPr lang="en-US" b="1" dirty="0" smtClean="0">
                <a:solidFill>
                  <a:srgbClr val="3366FF"/>
                </a:solidFill>
              </a:rPr>
              <a:t>ob scheduler</a:t>
            </a:r>
            <a:endParaRPr lang="en-US" dirty="0"/>
          </a:p>
          <a:p>
            <a:pPr lvl="1"/>
            <a:r>
              <a:rPr lang="en-US" dirty="0" smtClean="0"/>
              <a:t>Determine process to </a:t>
            </a:r>
            <a:r>
              <a:rPr lang="en-US" dirty="0" smtClean="0"/>
              <a:t>be brought into the ready </a:t>
            </a:r>
            <a:r>
              <a:rPr lang="en-US" dirty="0" smtClean="0"/>
              <a:t>queue</a:t>
            </a:r>
          </a:p>
          <a:p>
            <a:pPr lvl="1"/>
            <a:r>
              <a:rPr lang="en-US" dirty="0" smtClean="0"/>
              <a:t>Invoked in seconds/minutes</a:t>
            </a:r>
          </a:p>
          <a:p>
            <a:pPr lvl="1"/>
            <a:r>
              <a:rPr lang="en-US" dirty="0" smtClean="0"/>
              <a:t>Controls the degree of multiprogramming</a:t>
            </a:r>
            <a:endParaRPr lang="en-US" dirty="0" smtClean="0"/>
          </a:p>
          <a:p>
            <a:r>
              <a:rPr lang="en-US" sz="2800" b="1" dirty="0">
                <a:solidFill>
                  <a:srgbClr val="3366FF"/>
                </a:solidFill>
              </a:rPr>
              <a:t>Short-term scheduler 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CPU scheduler</a:t>
            </a:r>
            <a:endParaRPr lang="en-US" dirty="0"/>
          </a:p>
          <a:p>
            <a:pPr lvl="1"/>
            <a:r>
              <a:rPr lang="en-US" dirty="0" smtClean="0"/>
              <a:t>Determines the process to be </a:t>
            </a:r>
            <a:r>
              <a:rPr lang="en-US" dirty="0" smtClean="0"/>
              <a:t>executed </a:t>
            </a:r>
            <a:r>
              <a:rPr lang="en-US" dirty="0" smtClean="0"/>
              <a:t>next</a:t>
            </a:r>
            <a:endParaRPr lang="en-US" dirty="0" smtClean="0"/>
          </a:p>
          <a:p>
            <a:pPr lvl="1"/>
            <a:r>
              <a:rPr lang="en-US" dirty="0" smtClean="0"/>
              <a:t>Sometimes the only scheduler in a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Invoked in milliseconds-very fast</a:t>
            </a:r>
            <a:endParaRPr lang="en-US" dirty="0" smtClean="0">
              <a:sym typeface="Symbol" pitchFamily="18" charset="2"/>
            </a:endParaRPr>
          </a:p>
          <a:p>
            <a:r>
              <a:rPr lang="en-US" sz="2800" b="1" dirty="0">
                <a:solidFill>
                  <a:srgbClr val="3366FF"/>
                </a:solidFill>
                <a:sym typeface="Symbol" pitchFamily="18" charset="2"/>
              </a:rPr>
              <a:t>I/O-bound process </a:t>
            </a:r>
            <a:endParaRPr lang="en-US" sz="2800" b="1" dirty="0">
              <a:solidFill>
                <a:srgbClr val="3366FF"/>
              </a:solidFill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pends </a:t>
            </a:r>
            <a:r>
              <a:rPr lang="en-US" dirty="0" smtClean="0">
                <a:sym typeface="Symbol" pitchFamily="18" charset="2"/>
              </a:rPr>
              <a:t>more time doing I/O than </a:t>
            </a:r>
            <a:r>
              <a:rPr lang="en-US" dirty="0" smtClean="0">
                <a:sym typeface="Symbol" pitchFamily="18" charset="2"/>
              </a:rPr>
              <a:t>computations</a:t>
            </a:r>
          </a:p>
          <a:p>
            <a:pPr lvl="1"/>
            <a:r>
              <a:rPr lang="en-US" dirty="0" smtClean="0">
                <a:sym typeface="Symbol" pitchFamily="18" charset="2"/>
              </a:rPr>
              <a:t>many </a:t>
            </a:r>
            <a:r>
              <a:rPr lang="en-US" dirty="0" smtClean="0">
                <a:sym typeface="Symbol" pitchFamily="18" charset="2"/>
              </a:rPr>
              <a:t>short CPU bursts</a:t>
            </a:r>
          </a:p>
          <a:p>
            <a:r>
              <a:rPr lang="en-US" sz="2800" b="1" dirty="0">
                <a:solidFill>
                  <a:srgbClr val="3366FF"/>
                </a:solidFill>
                <a:sym typeface="Symbol" pitchFamily="18" charset="2"/>
              </a:rPr>
              <a:t>CPU-bound process </a:t>
            </a:r>
            <a:endParaRPr lang="en-US" sz="2800" b="1" dirty="0">
              <a:solidFill>
                <a:srgbClr val="3366FF"/>
              </a:solidFill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pends </a:t>
            </a:r>
            <a:r>
              <a:rPr lang="en-US" dirty="0" smtClean="0">
                <a:sym typeface="Symbol" pitchFamily="18" charset="2"/>
              </a:rPr>
              <a:t>more time doing </a:t>
            </a:r>
            <a:r>
              <a:rPr lang="en-US" dirty="0" smtClean="0">
                <a:sym typeface="Symbol" pitchFamily="18" charset="2"/>
              </a:rPr>
              <a:t>computations</a:t>
            </a:r>
          </a:p>
          <a:p>
            <a:pPr lvl="1"/>
            <a:r>
              <a:rPr lang="en-US" dirty="0" smtClean="0">
                <a:sym typeface="Symbol" pitchFamily="18" charset="2"/>
              </a:rPr>
              <a:t>few </a:t>
            </a:r>
            <a:r>
              <a:rPr lang="en-US" dirty="0" smtClean="0">
                <a:sym typeface="Symbol" pitchFamily="18" charset="2"/>
              </a:rPr>
              <a:t>very long CPU bursts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825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Addition of Medium Term Scheduling</a:t>
            </a:r>
          </a:p>
        </p:txBody>
      </p:sp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814478"/>
            <a:ext cx="109918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982458" y="1519084"/>
            <a:ext cx="10801350" cy="287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88950" indent="-4889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1060450" indent="-407988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2800" b="1" dirty="0">
                <a:solidFill>
                  <a:srgbClr val="3366FF"/>
                </a:solidFill>
                <a:latin typeface="Helvetica" pitchFamily="-84" charset="0"/>
              </a:rPr>
              <a:t>Medium-term scheduler  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dirty="0">
                <a:latin typeface="Helvetica" pitchFamily="-84" charset="0"/>
              </a:rPr>
              <a:t>Applicable only if degree of multiple programming needs to decrease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dirty="0">
                <a:latin typeface="Helvetica" pitchFamily="-84" charset="0"/>
              </a:rPr>
              <a:t>Remove process from </a:t>
            </a:r>
            <a:r>
              <a:rPr kumimoji="1" lang="en-US" dirty="0" smtClean="0">
                <a:latin typeface="Helvetica" pitchFamily="-84" charset="0"/>
              </a:rPr>
              <a:t>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dirty="0" smtClean="0">
                <a:latin typeface="Helvetica" pitchFamily="-84" charset="0"/>
              </a:rPr>
              <a:t>store </a:t>
            </a:r>
            <a:r>
              <a:rPr kumimoji="1" lang="en-US" dirty="0">
                <a:latin typeface="Helvetica" pitchFamily="-84" charset="0"/>
              </a:rPr>
              <a:t>on </a:t>
            </a:r>
            <a:r>
              <a:rPr kumimoji="1" lang="en-US" dirty="0" smtClean="0">
                <a:latin typeface="Helvetica" pitchFamily="-84" charset="0"/>
              </a:rPr>
              <a:t>disk 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dirty="0" smtClean="0">
                <a:latin typeface="Helvetica" pitchFamily="-84" charset="0"/>
              </a:rPr>
              <a:t>bring </a:t>
            </a:r>
            <a:r>
              <a:rPr kumimoji="1" lang="en-US" dirty="0">
                <a:latin typeface="Helvetica" pitchFamily="-84" charset="0"/>
              </a:rPr>
              <a:t>back in from disk to continue execution: </a:t>
            </a:r>
            <a:r>
              <a:rPr kumimoji="1" lang="en-US" b="1" dirty="0">
                <a:solidFill>
                  <a:srgbClr val="3366FF"/>
                </a:solidFill>
                <a:latin typeface="Helvetica" pitchFamily="-84" charset="0"/>
              </a:rPr>
              <a:t>swapping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sz="1800" dirty="0">
              <a:latin typeface="Helvetica" pitchFamily="-8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sz="1800" dirty="0">
              <a:latin typeface="Helvetica" pitchFamily="-8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Multitasking in Mobile Systems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20450" cy="3827002"/>
          </a:xfrm>
        </p:spPr>
        <p:txBody>
          <a:bodyPr/>
          <a:lstStyle/>
          <a:p>
            <a:r>
              <a:rPr lang="en-US" sz="2800" dirty="0" smtClean="0"/>
              <a:t>Some systems / early systems </a:t>
            </a:r>
            <a:endParaRPr lang="en-US" sz="2800" dirty="0" smtClean="0"/>
          </a:p>
          <a:p>
            <a:pPr lvl="1"/>
            <a:r>
              <a:rPr lang="en-US" sz="2000" dirty="0" smtClean="0"/>
              <a:t>allow </a:t>
            </a:r>
            <a:r>
              <a:rPr lang="en-US" sz="2000" dirty="0" smtClean="0"/>
              <a:t>only one process to run, others </a:t>
            </a:r>
            <a:r>
              <a:rPr lang="en-US" sz="2000" dirty="0" smtClean="0"/>
              <a:t>suspended</a:t>
            </a:r>
            <a:endParaRPr lang="en-US" sz="2000" dirty="0" smtClean="0"/>
          </a:p>
          <a:p>
            <a:r>
              <a:rPr lang="en-US" sz="2800" dirty="0" smtClean="0"/>
              <a:t>Android </a:t>
            </a:r>
            <a:r>
              <a:rPr lang="en-US" sz="2800" dirty="0" smtClean="0"/>
              <a:t>allows multitasking</a:t>
            </a:r>
          </a:p>
          <a:p>
            <a:pPr lvl="1"/>
            <a:r>
              <a:rPr lang="en-US" sz="2000" dirty="0" smtClean="0"/>
              <a:t>Run foreground </a:t>
            </a:r>
            <a:r>
              <a:rPr lang="en-US" sz="2000" dirty="0"/>
              <a:t>and background, with fewer limits</a:t>
            </a:r>
          </a:p>
          <a:p>
            <a:pPr lvl="1"/>
            <a:r>
              <a:rPr lang="en-US" sz="2000" dirty="0"/>
              <a:t>Background process uses a service to perform tasks</a:t>
            </a:r>
          </a:p>
          <a:p>
            <a:pPr lvl="1"/>
            <a:r>
              <a:rPr lang="en-US" sz="2000" dirty="0"/>
              <a:t>Service can keep running even if background process is suspended</a:t>
            </a:r>
          </a:p>
          <a:p>
            <a:pPr lvl="1"/>
            <a:r>
              <a:rPr lang="en-US" sz="2000" dirty="0"/>
              <a:t>Service has no user interface, small memory </a:t>
            </a:r>
            <a:r>
              <a:rPr lang="en-US" sz="2000" dirty="0" smtClean="0"/>
              <a:t>use</a:t>
            </a:r>
            <a:endParaRPr lang="en-US" sz="2000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 Switch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20450" cy="5930900"/>
          </a:xfrm>
        </p:spPr>
        <p:txBody>
          <a:bodyPr/>
          <a:lstStyle/>
          <a:p>
            <a:r>
              <a:rPr lang="en-US" sz="3200" dirty="0" smtClean="0"/>
              <a:t>CPU switch to another process</a:t>
            </a:r>
          </a:p>
          <a:p>
            <a:pPr lvl="1"/>
            <a:r>
              <a:rPr lang="en-US" sz="2400" dirty="0"/>
              <a:t>Save the current state</a:t>
            </a:r>
          </a:p>
          <a:p>
            <a:pPr lvl="1"/>
            <a:r>
              <a:rPr lang="en-US" sz="2400" dirty="0"/>
              <a:t>Load the saved </a:t>
            </a:r>
            <a:r>
              <a:rPr lang="en-US" sz="2400" dirty="0" smtClean="0"/>
              <a:t>state</a:t>
            </a:r>
          </a:p>
          <a:p>
            <a:pPr lvl="1"/>
            <a:r>
              <a:rPr lang="en-US" sz="2400" dirty="0"/>
              <a:t>Context </a:t>
            </a:r>
            <a:endParaRPr lang="en-US" sz="2400" dirty="0"/>
          </a:p>
          <a:p>
            <a:pPr lvl="1"/>
            <a:r>
              <a:rPr lang="en-US" sz="2400" dirty="0"/>
              <a:t>represented in the PCB</a:t>
            </a:r>
          </a:p>
          <a:p>
            <a:r>
              <a:rPr lang="en-US" sz="3200" dirty="0"/>
              <a:t>Context-switch time</a:t>
            </a:r>
          </a:p>
          <a:p>
            <a:pPr lvl="1"/>
            <a:r>
              <a:rPr lang="en-US" sz="2400" dirty="0" smtClean="0"/>
              <a:t>Overhead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the </a:t>
            </a:r>
            <a:r>
              <a:rPr lang="en-US" sz="2400" dirty="0" smtClean="0"/>
              <a:t>system does no useful work while switching</a:t>
            </a:r>
          </a:p>
          <a:p>
            <a:pPr lvl="1"/>
            <a:r>
              <a:rPr lang="en-US" sz="2400" dirty="0" smtClean="0"/>
              <a:t>The more complex the OS and the PCB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longer </a:t>
            </a:r>
            <a:r>
              <a:rPr lang="en-US" sz="2400" dirty="0" smtClean="0"/>
              <a:t>the context </a:t>
            </a:r>
            <a:r>
              <a:rPr lang="en-US" sz="2400" dirty="0" smtClean="0"/>
              <a:t>switch</a:t>
            </a:r>
            <a:endParaRPr lang="en-US" sz="2400" dirty="0" smtClean="0"/>
          </a:p>
          <a:p>
            <a:pPr lvl="1"/>
            <a:r>
              <a:rPr lang="en-US" sz="2400" dirty="0" smtClean="0"/>
              <a:t>Dependent on hardware </a:t>
            </a:r>
            <a:r>
              <a:rPr lang="en-US" sz="2400" dirty="0" smtClean="0"/>
              <a:t>support</a:t>
            </a:r>
          </a:p>
          <a:p>
            <a:pPr lvl="2"/>
            <a:r>
              <a:rPr lang="en-US" dirty="0" smtClean="0"/>
              <a:t>multiple </a:t>
            </a:r>
            <a:r>
              <a:rPr lang="en-US" dirty="0" smtClean="0"/>
              <a:t>sets of registers per CPU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multiple contexts loaded at once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 on Processes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20450" cy="5930900"/>
          </a:xfrm>
        </p:spPr>
        <p:txBody>
          <a:bodyPr/>
          <a:lstStyle/>
          <a:p>
            <a:r>
              <a:rPr lang="en-US" sz="3200" dirty="0" smtClean="0"/>
              <a:t>System must provide mechanisms </a:t>
            </a:r>
            <a:endParaRPr lang="en-US" sz="3200" dirty="0"/>
          </a:p>
          <a:p>
            <a:pPr lvl="1"/>
            <a:r>
              <a:rPr lang="en-US" sz="2400" dirty="0" smtClean="0"/>
              <a:t>process creation</a:t>
            </a:r>
          </a:p>
          <a:p>
            <a:pPr lvl="1"/>
            <a:r>
              <a:rPr lang="en-US" sz="2400" dirty="0" smtClean="0"/>
              <a:t>Termination</a:t>
            </a:r>
          </a:p>
          <a:p>
            <a:pPr lvl="1"/>
            <a:r>
              <a:rPr lang="en-US" sz="2400" dirty="0" smtClean="0"/>
              <a:t>….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6975" y="369888"/>
            <a:ext cx="9571038" cy="768350"/>
          </a:xfrm>
        </p:spPr>
        <p:txBody>
          <a:bodyPr/>
          <a:lstStyle/>
          <a:p>
            <a:pPr eaLnBrk="1" hangingPunct="1"/>
            <a:r>
              <a:rPr lang="en-US" smtClean="0"/>
              <a:t>Chapter 3:  Processes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056938" cy="5095875"/>
          </a:xfrm>
        </p:spPr>
        <p:txBody>
          <a:bodyPr/>
          <a:lstStyle/>
          <a:p>
            <a:r>
              <a:rPr lang="en-US" sz="2800" dirty="0" smtClean="0"/>
              <a:t>Concept</a:t>
            </a:r>
            <a:endParaRPr lang="en-US" sz="2800" dirty="0" smtClean="0"/>
          </a:p>
          <a:p>
            <a:r>
              <a:rPr lang="en-US" sz="2800" dirty="0" smtClean="0"/>
              <a:t>Scheduling</a:t>
            </a:r>
            <a:endParaRPr lang="en-US" sz="2800" dirty="0" smtClean="0"/>
          </a:p>
          <a:p>
            <a:r>
              <a:rPr lang="en-US" sz="2800" dirty="0" smtClean="0"/>
              <a:t>Operations</a:t>
            </a:r>
            <a:endParaRPr lang="en-US" sz="2800" dirty="0" smtClean="0"/>
          </a:p>
          <a:p>
            <a:r>
              <a:rPr lang="en-US" sz="2800" dirty="0" err="1" smtClean="0"/>
              <a:t>Interprocess</a:t>
            </a:r>
            <a:r>
              <a:rPr lang="en-US" sz="2800" dirty="0" smtClean="0"/>
              <a:t> </a:t>
            </a:r>
            <a:r>
              <a:rPr lang="en-US" sz="2800" dirty="0" smtClean="0"/>
              <a:t>Communication (IPC)</a:t>
            </a:r>
            <a:endParaRPr lang="en-US" sz="2800" dirty="0" smtClean="0"/>
          </a:p>
          <a:p>
            <a:r>
              <a:rPr lang="en-US" sz="2800" dirty="0" smtClean="0"/>
              <a:t>Examples of IPC Systems</a:t>
            </a:r>
          </a:p>
          <a:p>
            <a:r>
              <a:rPr lang="en-US" sz="2800" dirty="0" smtClean="0"/>
              <a:t>Communication</a:t>
            </a:r>
          </a:p>
          <a:p>
            <a:pPr lvl="1"/>
            <a:r>
              <a:rPr lang="en-US" sz="2000" dirty="0" smtClean="0"/>
              <a:t>Client-Server </a:t>
            </a:r>
            <a:r>
              <a:rPr lang="en-US" sz="2000" dirty="0" smtClean="0"/>
              <a:t>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940" y="1408676"/>
            <a:ext cx="11410950" cy="5655801"/>
          </a:xfrm>
        </p:spPr>
        <p:txBody>
          <a:bodyPr/>
          <a:lstStyle/>
          <a:p>
            <a:r>
              <a:rPr lang="en-US" sz="3200" dirty="0" smtClean="0"/>
              <a:t>Process creation can cause a </a:t>
            </a:r>
            <a:r>
              <a:rPr lang="en-US" sz="3200" b="1" dirty="0" smtClean="0">
                <a:solidFill>
                  <a:srgbClr val="3366FF"/>
                </a:solidFill>
              </a:rPr>
              <a:t>tree</a:t>
            </a:r>
            <a:r>
              <a:rPr lang="en-US" sz="3200" dirty="0" smtClean="0"/>
              <a:t> of </a:t>
            </a:r>
            <a:r>
              <a:rPr lang="en-US" sz="3200" dirty="0" smtClean="0"/>
              <a:t>processes</a:t>
            </a:r>
            <a:endParaRPr lang="en-US" sz="3200" dirty="0" smtClean="0"/>
          </a:p>
          <a:p>
            <a:r>
              <a:rPr lang="en-US" sz="3200" dirty="0" smtClean="0"/>
              <a:t>PID is used to identify and manage the Process. </a:t>
            </a:r>
            <a:endParaRPr lang="en-US" sz="3200" dirty="0" smtClean="0"/>
          </a:p>
          <a:p>
            <a:r>
              <a:rPr lang="en-US" sz="3200" dirty="0" smtClean="0"/>
              <a:t>Resource sharing </a:t>
            </a:r>
            <a:endParaRPr lang="en-US" sz="3200" dirty="0" smtClean="0"/>
          </a:p>
          <a:p>
            <a:pPr lvl="1"/>
            <a:r>
              <a:rPr lang="en-US" sz="2400" dirty="0" smtClean="0"/>
              <a:t>Parent </a:t>
            </a:r>
            <a:r>
              <a:rPr lang="en-US" sz="2400" dirty="0" smtClean="0"/>
              <a:t>and children share all resources</a:t>
            </a:r>
          </a:p>
          <a:p>
            <a:pPr lvl="1"/>
            <a:r>
              <a:rPr lang="en-US" sz="2400" dirty="0" smtClean="0"/>
              <a:t>Children share subset of parent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resources</a:t>
            </a:r>
          </a:p>
          <a:p>
            <a:pPr lvl="1"/>
            <a:r>
              <a:rPr lang="en-US" sz="2400" dirty="0" smtClean="0"/>
              <a:t>Parent and child share no </a:t>
            </a:r>
            <a:r>
              <a:rPr lang="en-US" sz="2400" dirty="0" smtClean="0"/>
              <a:t>resources</a:t>
            </a:r>
            <a:endParaRPr lang="en-US" sz="1100" dirty="0" smtClean="0"/>
          </a:p>
          <a:p>
            <a:r>
              <a:rPr lang="en-US" sz="3200" dirty="0"/>
              <a:t>Execution</a:t>
            </a:r>
          </a:p>
          <a:p>
            <a:pPr lvl="1"/>
            <a:r>
              <a:rPr lang="en-US" sz="2400" dirty="0"/>
              <a:t>Parent and children execute concurrently</a:t>
            </a:r>
          </a:p>
          <a:p>
            <a:pPr lvl="1"/>
            <a:r>
              <a:rPr lang="en-US" sz="2400" dirty="0"/>
              <a:t>Parent waits until children </a:t>
            </a:r>
            <a:r>
              <a:rPr lang="en-US" sz="2400" dirty="0" smtClean="0"/>
              <a:t>terminate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A Tree of Processes in Linux</a:t>
            </a:r>
          </a:p>
        </p:txBody>
      </p:sp>
      <p:pic>
        <p:nvPicPr>
          <p:cNvPr id="45058" name="Picture 1" descr="3_0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995488"/>
            <a:ext cx="1103312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69888"/>
            <a:ext cx="11425237" cy="768350"/>
          </a:xfrm>
        </p:spPr>
        <p:txBody>
          <a:bodyPr/>
          <a:lstStyle/>
          <a:p>
            <a:pPr eaLnBrk="1" hangingPunct="1"/>
            <a:r>
              <a:rPr lang="en-US" smtClean="0"/>
              <a:t>Process Creation (Cont.)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246444"/>
            <a:ext cx="12344400" cy="6040438"/>
          </a:xfrm>
        </p:spPr>
        <p:txBody>
          <a:bodyPr/>
          <a:lstStyle/>
          <a:p>
            <a:r>
              <a:rPr lang="en-US" sz="3200" dirty="0" smtClean="0"/>
              <a:t>Address space</a:t>
            </a:r>
          </a:p>
          <a:p>
            <a:pPr lvl="1"/>
            <a:r>
              <a:rPr lang="en-US" sz="2400" dirty="0" smtClean="0"/>
              <a:t>Child duplicate of parent</a:t>
            </a:r>
          </a:p>
          <a:p>
            <a:pPr lvl="1"/>
            <a:r>
              <a:rPr lang="en-US" sz="2400" dirty="0" smtClean="0"/>
              <a:t>Child has a program loaded into it</a:t>
            </a:r>
          </a:p>
          <a:p>
            <a:r>
              <a:rPr lang="en-US" sz="3200" dirty="0" smtClean="0"/>
              <a:t>UNIX </a:t>
            </a:r>
            <a:r>
              <a:rPr lang="en-US" sz="3200" dirty="0" smtClean="0"/>
              <a:t>examples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system call creates new process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exec()</a:t>
            </a:r>
            <a:r>
              <a:rPr lang="en-US" dirty="0" smtClean="0"/>
              <a:t> system call used after a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dirty="0" smtClean="0"/>
              <a:t> to replace the process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memory space with a new program</a:t>
            </a:r>
            <a:endParaRPr lang="en-US" dirty="0" smtClean="0"/>
          </a:p>
        </p:txBody>
      </p:sp>
      <p:pic>
        <p:nvPicPr>
          <p:cNvPr id="47107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5216679"/>
            <a:ext cx="116808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dirty="0" smtClean="0"/>
              <a:t>C Program </a:t>
            </a:r>
            <a:r>
              <a:rPr lang="en-US" dirty="0" smtClean="0"/>
              <a:t>forking </a:t>
            </a:r>
            <a:r>
              <a:rPr lang="en-US" dirty="0" smtClean="0"/>
              <a:t>Separate Process</a:t>
            </a:r>
          </a:p>
        </p:txBody>
      </p:sp>
      <p:pic>
        <p:nvPicPr>
          <p:cNvPr id="49154" name="Picture 5" descr="Screen Shot 2012-12-04 at 11.21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292225"/>
            <a:ext cx="9058275" cy="74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Creating a Separate Process via Windows API</a:t>
            </a:r>
          </a:p>
        </p:txBody>
      </p:sp>
      <p:pic>
        <p:nvPicPr>
          <p:cNvPr id="51202" name="Picture 1" descr="Screen Shot 2012-12-04 at 11.23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1284288"/>
            <a:ext cx="6546850" cy="738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Termination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95075" cy="6040438"/>
          </a:xfrm>
        </p:spPr>
        <p:txBody>
          <a:bodyPr/>
          <a:lstStyle/>
          <a:p>
            <a:r>
              <a:rPr lang="en-US" smtClean="0"/>
              <a:t>Process executes last statement and asks the operating system to delete it (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exit()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Output data from child to parent (via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wait()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Process</a:t>
            </a:r>
            <a:r>
              <a:rPr lang="ja-JP" altLang="en-US" smtClean="0"/>
              <a:t>’</a:t>
            </a:r>
            <a:r>
              <a:rPr lang="en-US" altLang="ja-JP" smtClean="0"/>
              <a:t> resources are deallocated by operating system</a:t>
            </a:r>
          </a:p>
          <a:p>
            <a:pPr lvl="1"/>
            <a:endParaRPr lang="en-US" smtClean="0"/>
          </a:p>
          <a:p>
            <a:r>
              <a:rPr lang="en-US" smtClean="0"/>
              <a:t>Parent may terminate execution of children processes (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abort()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Child has exceeded allocated resources</a:t>
            </a:r>
          </a:p>
          <a:p>
            <a:pPr lvl="1"/>
            <a:r>
              <a:rPr lang="en-US" smtClean="0"/>
              <a:t>Task assigned to child is no longer required</a:t>
            </a:r>
          </a:p>
          <a:p>
            <a:pPr lvl="1"/>
            <a:r>
              <a:rPr lang="en-US" smtClean="0"/>
              <a:t>If parent is exiting</a:t>
            </a:r>
          </a:p>
          <a:p>
            <a:pPr lvl="2"/>
            <a:r>
              <a:rPr lang="en-US" smtClean="0"/>
              <a:t>Some operating systems do not allow child to continue if its parent terminates</a:t>
            </a:r>
          </a:p>
          <a:p>
            <a:pPr lvl="3"/>
            <a:r>
              <a:rPr lang="en-US" smtClean="0"/>
              <a:t>All children terminated - </a:t>
            </a:r>
            <a:r>
              <a:rPr lang="en-US" b="1" smtClean="0"/>
              <a:t>cascading termination</a:t>
            </a:r>
          </a:p>
          <a:p>
            <a:pPr lvl="3"/>
            <a:endParaRPr lang="en-US" b="1" smtClean="0"/>
          </a:p>
          <a:p>
            <a:r>
              <a:rPr lang="en-US" smtClean="0"/>
              <a:t>Wait for termination, returning the pid:</a:t>
            </a:r>
          </a:p>
          <a:p>
            <a:pPr>
              <a:buFont typeface="Monotype Sorts" pitchFamily="-84" charset="2"/>
              <a:buNone/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pid t pid; int status; </a:t>
            </a:r>
          </a:p>
          <a:p>
            <a:pPr>
              <a:buFont typeface="Monotype Sorts" pitchFamily="-84" charset="2"/>
              <a:buNone/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pid = wait(&amp;status); </a:t>
            </a:r>
          </a:p>
          <a:p>
            <a:r>
              <a:rPr lang="en-US" smtClean="0"/>
              <a:t>If no parent waiting, then terminated process is a </a:t>
            </a:r>
            <a:r>
              <a:rPr lang="en-US" b="1" smtClean="0">
                <a:solidFill>
                  <a:srgbClr val="3366FF"/>
                </a:solidFill>
              </a:rPr>
              <a:t>zombie</a:t>
            </a:r>
          </a:p>
          <a:p>
            <a:r>
              <a:rPr lang="en-US" smtClean="0"/>
              <a:t>If parent terminated, processes are </a:t>
            </a:r>
            <a:r>
              <a:rPr lang="en-US" b="1" smtClean="0">
                <a:solidFill>
                  <a:srgbClr val="3366FF"/>
                </a:solidFill>
              </a:rPr>
              <a:t>orphans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1474788" y="369888"/>
            <a:ext cx="11555412" cy="768350"/>
          </a:xfrm>
        </p:spPr>
        <p:txBody>
          <a:bodyPr/>
          <a:lstStyle/>
          <a:p>
            <a:r>
              <a:rPr lang="en-US" sz="4000" smtClean="0"/>
              <a:t>Multiprocess Architecture – Chrome Browser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268075" cy="6040438"/>
          </a:xfrm>
        </p:spPr>
        <p:txBody>
          <a:bodyPr/>
          <a:lstStyle/>
          <a:p>
            <a:r>
              <a:rPr lang="en-US" smtClean="0"/>
              <a:t>Many web browsers ran as single process (some still do)</a:t>
            </a:r>
          </a:p>
          <a:p>
            <a:pPr lvl="1"/>
            <a:r>
              <a:rPr lang="en-US" smtClean="0"/>
              <a:t>If one web site causes trouble, entire browser can hang or crash</a:t>
            </a:r>
          </a:p>
          <a:p>
            <a:r>
              <a:rPr lang="en-US" smtClean="0"/>
              <a:t>Google Chrome Browser is multiprocess with 3 categories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Browser</a:t>
            </a:r>
            <a:r>
              <a:rPr lang="en-US" smtClean="0"/>
              <a:t> process manages user interface, disk and network I/O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Renderer</a:t>
            </a:r>
            <a:r>
              <a:rPr lang="en-US" smtClean="0"/>
              <a:t> process renders web pages, deals with HTML, Javascript, new one for each website opened</a:t>
            </a:r>
          </a:p>
          <a:p>
            <a:pPr lvl="2"/>
            <a:r>
              <a:rPr lang="en-US" smtClean="0"/>
              <a:t>Runs in </a:t>
            </a:r>
            <a:r>
              <a:rPr lang="en-US" b="1" smtClean="0">
                <a:solidFill>
                  <a:srgbClr val="3366FF"/>
                </a:solidFill>
              </a:rPr>
              <a:t>sandbox</a:t>
            </a:r>
            <a:r>
              <a:rPr lang="en-US" smtClean="0"/>
              <a:t> restricting disk and network I/O, minimizing effect of security exploits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Plug-in </a:t>
            </a:r>
            <a:r>
              <a:rPr lang="en-US" smtClean="0"/>
              <a:t>process for each type of plug-in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55299" name="Picture 1" descr="in-3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5780088"/>
            <a:ext cx="11730037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474788" y="369888"/>
            <a:ext cx="11555412" cy="768350"/>
          </a:xfrm>
        </p:spPr>
        <p:txBody>
          <a:bodyPr/>
          <a:lstStyle/>
          <a:p>
            <a:r>
              <a:rPr lang="en-US" smtClean="0"/>
              <a:t>Interprocess Communication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268075" cy="6040438"/>
          </a:xfrm>
        </p:spPr>
        <p:txBody>
          <a:bodyPr/>
          <a:lstStyle/>
          <a:p>
            <a:r>
              <a:rPr lang="en-US" smtClean="0"/>
              <a:t>Processes within a system may be </a:t>
            </a:r>
            <a:r>
              <a:rPr lang="en-US" b="1" i="1" smtClean="0"/>
              <a:t>independent</a:t>
            </a:r>
            <a:r>
              <a:rPr lang="en-US" b="1" smtClean="0"/>
              <a:t> </a:t>
            </a:r>
            <a:r>
              <a:rPr lang="en-US" smtClean="0"/>
              <a:t>or </a:t>
            </a:r>
            <a:r>
              <a:rPr lang="en-US" b="1" i="1" smtClean="0"/>
              <a:t>cooperating</a:t>
            </a:r>
          </a:p>
          <a:p>
            <a:r>
              <a:rPr lang="en-US" smtClean="0"/>
              <a:t>Cooperating process can affect or be affected by other processes, including sharing data</a:t>
            </a:r>
          </a:p>
          <a:p>
            <a:r>
              <a:rPr lang="en-US" smtClean="0"/>
              <a:t>Reasons for cooperating processes:</a:t>
            </a:r>
          </a:p>
          <a:p>
            <a:pPr lvl="1"/>
            <a:r>
              <a:rPr lang="en-US" smtClean="0"/>
              <a:t>Information sharing</a:t>
            </a:r>
          </a:p>
          <a:p>
            <a:pPr lvl="1"/>
            <a:r>
              <a:rPr lang="en-US" smtClean="0"/>
              <a:t>Computation speedup</a:t>
            </a:r>
          </a:p>
          <a:p>
            <a:pPr lvl="1"/>
            <a:r>
              <a:rPr lang="en-US" smtClean="0"/>
              <a:t>Modularity</a:t>
            </a:r>
          </a:p>
          <a:p>
            <a:pPr lvl="1"/>
            <a:r>
              <a:rPr lang="en-US" smtClean="0"/>
              <a:t>Convenience	</a:t>
            </a:r>
          </a:p>
          <a:p>
            <a:r>
              <a:rPr lang="en-US" smtClean="0"/>
              <a:t>Cooperating processes need </a:t>
            </a:r>
            <a:r>
              <a:rPr lang="en-US" b="1" smtClean="0">
                <a:solidFill>
                  <a:srgbClr val="3366FF"/>
                </a:solidFill>
              </a:rPr>
              <a:t>interprocess communication </a:t>
            </a:r>
            <a:r>
              <a:rPr lang="en-US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IPC</a:t>
            </a:r>
            <a:r>
              <a:rPr lang="en-US" smtClean="0"/>
              <a:t>)</a:t>
            </a:r>
          </a:p>
          <a:p>
            <a:r>
              <a:rPr lang="en-US" smtClean="0"/>
              <a:t>Two models of IPC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Shared memory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Message passing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Communications Models </a:t>
            </a:r>
          </a:p>
        </p:txBody>
      </p:sp>
      <p:pic>
        <p:nvPicPr>
          <p:cNvPr id="59394" name="Picture 1" descr="3_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927225"/>
            <a:ext cx="9653587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90675" y="369888"/>
            <a:ext cx="11439525" cy="768350"/>
          </a:xfrm>
        </p:spPr>
        <p:txBody>
          <a:bodyPr/>
          <a:lstStyle/>
          <a:p>
            <a:pPr eaLnBrk="1" hangingPunct="1"/>
            <a:r>
              <a:rPr lang="en-US" smtClean="0"/>
              <a:t>Cooperating Processes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95063" cy="6040438"/>
          </a:xfrm>
        </p:spPr>
        <p:txBody>
          <a:bodyPr/>
          <a:lstStyle/>
          <a:p>
            <a:r>
              <a:rPr lang="en-US" b="1" i="1" smtClean="0"/>
              <a:t>Independent</a:t>
            </a:r>
            <a:r>
              <a:rPr lang="en-US" smtClean="0"/>
              <a:t> process cannot affect or be affected by the execution of another process</a:t>
            </a:r>
          </a:p>
          <a:p>
            <a:endParaRPr lang="en-US" smtClean="0"/>
          </a:p>
          <a:p>
            <a:r>
              <a:rPr lang="en-US" b="1" i="1" smtClean="0">
                <a:solidFill>
                  <a:srgbClr val="000000"/>
                </a:solidFill>
              </a:rPr>
              <a:t>Cooperating</a:t>
            </a:r>
            <a:r>
              <a:rPr lang="en-US" smtClean="0"/>
              <a:t> process can affect or be affected by the execution of another process</a:t>
            </a:r>
          </a:p>
          <a:p>
            <a:endParaRPr lang="en-US" smtClean="0"/>
          </a:p>
          <a:p>
            <a:r>
              <a:rPr lang="en-US" smtClean="0"/>
              <a:t>Advantages of process cooperation</a:t>
            </a:r>
          </a:p>
          <a:p>
            <a:pPr lvl="1"/>
            <a:r>
              <a:rPr lang="en-US" smtClean="0"/>
              <a:t>Information sharing </a:t>
            </a:r>
          </a:p>
          <a:p>
            <a:pPr lvl="1"/>
            <a:r>
              <a:rPr lang="en-US" smtClean="0"/>
              <a:t>Computation speed-up</a:t>
            </a:r>
          </a:p>
          <a:p>
            <a:pPr lvl="1"/>
            <a:r>
              <a:rPr lang="en-US" smtClean="0"/>
              <a:t>Modularity</a:t>
            </a:r>
          </a:p>
          <a:p>
            <a:pPr lvl="1"/>
            <a:r>
              <a:rPr lang="en-US" smtClean="0"/>
              <a:t>Convenience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0234613" cy="6040438"/>
          </a:xfrm>
        </p:spPr>
        <p:txBody>
          <a:bodyPr/>
          <a:lstStyle/>
          <a:p>
            <a:r>
              <a:rPr lang="en-US" sz="2800" dirty="0" smtClean="0"/>
              <a:t>To introduce the notion of a </a:t>
            </a:r>
            <a:r>
              <a:rPr lang="en-US" sz="2800" dirty="0" smtClean="0"/>
              <a:t>process</a:t>
            </a:r>
            <a:endParaRPr lang="en-US" sz="2800" dirty="0" smtClean="0"/>
          </a:p>
          <a:p>
            <a:r>
              <a:rPr lang="en-US" sz="2800" dirty="0" smtClean="0"/>
              <a:t>To describe the various features of </a:t>
            </a:r>
            <a:r>
              <a:rPr lang="en-US" sz="2800" dirty="0" smtClean="0"/>
              <a:t>processes</a:t>
            </a:r>
          </a:p>
          <a:p>
            <a:pPr lvl="1"/>
            <a:r>
              <a:rPr lang="en-US" dirty="0" smtClean="0"/>
              <a:t>scheduling </a:t>
            </a:r>
          </a:p>
          <a:p>
            <a:pPr lvl="1"/>
            <a:r>
              <a:rPr lang="en-US" dirty="0" smtClean="0"/>
              <a:t>creation </a:t>
            </a:r>
          </a:p>
          <a:p>
            <a:pPr lvl="1"/>
            <a:r>
              <a:rPr lang="en-US" dirty="0" smtClean="0"/>
              <a:t>termination</a:t>
            </a:r>
            <a:r>
              <a:rPr lang="en-US" dirty="0" smtClean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communication</a:t>
            </a:r>
            <a:endParaRPr lang="en-US" dirty="0" smtClean="0"/>
          </a:p>
          <a:p>
            <a:r>
              <a:rPr lang="en-US" sz="2800" dirty="0"/>
              <a:t>To explore </a:t>
            </a:r>
            <a:r>
              <a:rPr lang="en-US" sz="2800" dirty="0" err="1"/>
              <a:t>interprocess</a:t>
            </a:r>
            <a:r>
              <a:rPr lang="en-US" sz="2800" dirty="0"/>
              <a:t> communication</a:t>
            </a:r>
          </a:p>
          <a:p>
            <a:pPr lvl="1"/>
            <a:r>
              <a:rPr lang="en-US" dirty="0" smtClean="0"/>
              <a:t>shared </a:t>
            </a:r>
            <a:r>
              <a:rPr lang="en-US" dirty="0" smtClean="0"/>
              <a:t>memory </a:t>
            </a:r>
            <a:endParaRPr lang="en-US" dirty="0" smtClean="0"/>
          </a:p>
          <a:p>
            <a:pPr lvl="1"/>
            <a:r>
              <a:rPr lang="en-US" dirty="0" smtClean="0"/>
              <a:t>message passing</a:t>
            </a:r>
            <a:endParaRPr lang="en-US" dirty="0" smtClean="0"/>
          </a:p>
          <a:p>
            <a:r>
              <a:rPr lang="en-US" sz="2800" dirty="0"/>
              <a:t>To describe communication in client-server systems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950" y="369888"/>
            <a:ext cx="11906250" cy="768350"/>
          </a:xfrm>
        </p:spPr>
        <p:txBody>
          <a:bodyPr/>
          <a:lstStyle/>
          <a:p>
            <a:pPr eaLnBrk="1" hangingPunct="1"/>
            <a:r>
              <a:rPr lang="en-US" smtClean="0"/>
              <a:t>Producer-Consumer Problem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881188"/>
            <a:ext cx="10002838" cy="5997575"/>
          </a:xfrm>
        </p:spPr>
        <p:txBody>
          <a:bodyPr/>
          <a:lstStyle/>
          <a:p>
            <a:r>
              <a:rPr lang="en-US" smtClean="0"/>
              <a:t>Paradigm for cooperating processes, </a:t>
            </a:r>
            <a:r>
              <a:rPr lang="en-US" i="1" smtClean="0"/>
              <a:t>producer</a:t>
            </a:r>
            <a:r>
              <a:rPr lang="en-US" smtClean="0"/>
              <a:t> process produces information that is consumed by a </a:t>
            </a:r>
            <a:r>
              <a:rPr lang="en-US" i="1" smtClean="0"/>
              <a:t>consumer</a:t>
            </a:r>
            <a:r>
              <a:rPr lang="en-US" smtClean="0"/>
              <a:t> process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unbounded-buffer </a:t>
            </a:r>
            <a:r>
              <a:rPr lang="en-US" smtClean="0"/>
              <a:t>places no practical limit on the size of the buffer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bounded-buffer </a:t>
            </a:r>
            <a:r>
              <a:rPr lang="en-US" smtClean="0"/>
              <a:t>assumes that there is a fixed buffer size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350" y="560388"/>
            <a:ext cx="12111038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Bounded-Buffer – Shared-Memory Solution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5" y="2024063"/>
            <a:ext cx="10696575" cy="6267450"/>
          </a:xfrm>
        </p:spPr>
        <p:txBody>
          <a:bodyPr/>
          <a:lstStyle/>
          <a:p>
            <a:r>
              <a:rPr lang="en-US" smtClean="0"/>
              <a:t>Shared data</a:t>
            </a:r>
          </a:p>
          <a:p>
            <a:pPr marL="2284413" lvl="3">
              <a:buFontTx/>
              <a:buNone/>
            </a:pPr>
            <a:r>
              <a:rPr lang="en-US" sz="2900" smtClean="0">
                <a:latin typeface="Courier New" pitchFamily="49" charset="0"/>
                <a:cs typeface="Courier New" pitchFamily="49" charset="0"/>
              </a:rPr>
              <a:t>#define BUFFER_SIZE 10</a:t>
            </a:r>
          </a:p>
          <a:p>
            <a:pPr marL="2284413" lvl="3">
              <a:buFontTx/>
              <a:buNone/>
            </a:pPr>
            <a:r>
              <a:rPr lang="en-US" sz="2900" smtClean="0">
                <a:latin typeface="Courier New" pitchFamily="49" charset="0"/>
                <a:cs typeface="Courier New" pitchFamily="49" charset="0"/>
              </a:rPr>
              <a:t>typedef struct {</a:t>
            </a:r>
          </a:p>
          <a:p>
            <a:pPr marL="2284413" lvl="3">
              <a:buFontTx/>
              <a:buNone/>
            </a:pPr>
            <a:r>
              <a:rPr lang="en-US" sz="2900" smtClean="0">
                <a:latin typeface="Courier New" pitchFamily="49" charset="0"/>
                <a:cs typeface="Courier New" pitchFamily="49" charset="0"/>
              </a:rPr>
              <a:t>	. . .</a:t>
            </a:r>
          </a:p>
          <a:p>
            <a:pPr marL="2284413" lvl="3">
              <a:buFontTx/>
              <a:buNone/>
            </a:pPr>
            <a:r>
              <a:rPr lang="en-US" sz="2900" smtClean="0">
                <a:latin typeface="Courier New" pitchFamily="49" charset="0"/>
                <a:cs typeface="Courier New" pitchFamily="49" charset="0"/>
              </a:rPr>
              <a:t>} item;</a:t>
            </a:r>
          </a:p>
          <a:p>
            <a:pPr marL="2284413" lvl="3">
              <a:buFontTx/>
              <a:buNone/>
            </a:pPr>
            <a:endParaRPr lang="en-US" sz="1100" smtClean="0">
              <a:latin typeface="Courier New" pitchFamily="49" charset="0"/>
              <a:cs typeface="Courier New" pitchFamily="49" charset="0"/>
            </a:endParaRPr>
          </a:p>
          <a:p>
            <a:pPr marL="2284413" lvl="3">
              <a:buFontTx/>
              <a:buNone/>
            </a:pPr>
            <a:r>
              <a:rPr lang="en-US" sz="2900" smtClean="0">
                <a:latin typeface="Courier New" pitchFamily="49" charset="0"/>
                <a:cs typeface="Courier New" pitchFamily="49" charset="0"/>
              </a:rPr>
              <a:t>item buffer[BUFFER_SIZE];</a:t>
            </a:r>
          </a:p>
          <a:p>
            <a:pPr marL="2284413" lvl="3">
              <a:buFontTx/>
              <a:buNone/>
            </a:pPr>
            <a:r>
              <a:rPr lang="en-US" sz="2900" smtClean="0">
                <a:latin typeface="Courier New" pitchFamily="49" charset="0"/>
                <a:cs typeface="Courier New" pitchFamily="49" charset="0"/>
              </a:rPr>
              <a:t>int in = 0;</a:t>
            </a:r>
          </a:p>
          <a:p>
            <a:pPr marL="2284413" lvl="3">
              <a:buFontTx/>
              <a:buNone/>
            </a:pPr>
            <a:r>
              <a:rPr lang="en-US" sz="2900" smtClean="0">
                <a:latin typeface="Courier New" pitchFamily="49" charset="0"/>
                <a:cs typeface="Courier New" pitchFamily="49" charset="0"/>
              </a:rPr>
              <a:t>int out = 0;</a:t>
            </a:r>
          </a:p>
          <a:p>
            <a:pPr marL="2284413" lvl="3">
              <a:buFontTx/>
              <a:buNone/>
            </a:pPr>
            <a:endParaRPr lang="en-US" sz="1100" smtClean="0"/>
          </a:p>
          <a:p>
            <a:r>
              <a:rPr lang="en-US" smtClean="0"/>
              <a:t>Solution is correct, but can only use BUFFER_SIZE-1 elements</a:t>
            </a:r>
          </a:p>
          <a:p>
            <a:pPr marL="2284413" lvl="3">
              <a:buFontTx/>
              <a:buNone/>
            </a:pPr>
            <a:endParaRPr lang="en-US" sz="2900" b="1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69888"/>
            <a:ext cx="11353800" cy="768350"/>
          </a:xfrm>
        </p:spPr>
        <p:txBody>
          <a:bodyPr/>
          <a:lstStyle/>
          <a:p>
            <a:pPr eaLnBrk="1" hangingPunct="1"/>
            <a:r>
              <a:rPr lang="en-US" smtClean="0"/>
              <a:t>Bounded-Buffer – Producer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0613" y="1773238"/>
            <a:ext cx="11026775" cy="5976937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sz="2800" smtClean="0">
              <a:latin typeface="Monaco" pitchFamily="-84" charset="0"/>
            </a:endParaRPr>
          </a:p>
          <a:p>
            <a:pPr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item next produced; </a:t>
            </a:r>
          </a:p>
          <a:p>
            <a:pPr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while (true) { </a:t>
            </a:r>
          </a:p>
          <a:p>
            <a:pPr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/* produce an item in next produced */ </a:t>
            </a:r>
          </a:p>
          <a:p>
            <a:pPr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while (((in + 1) % BUFFER SIZE) == out) </a:t>
            </a:r>
          </a:p>
          <a:p>
            <a:pPr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; /* do nothing */ </a:t>
            </a:r>
          </a:p>
          <a:p>
            <a:pPr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buffer[in] = next produced; </a:t>
            </a:r>
          </a:p>
          <a:p>
            <a:pPr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in = (in + 1) % BUFFER SIZE; </a:t>
            </a:r>
          </a:p>
          <a:p>
            <a:pPr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Font typeface="Monotype Sorts" pitchFamily="-84" charset="2"/>
              <a:buNone/>
            </a:pPr>
            <a:endParaRPr lang="en-US" sz="2800" smtClean="0">
              <a:latin typeface="Monaco" pitchFamily="-84" charset="0"/>
            </a:endParaRPr>
          </a:p>
          <a:p>
            <a:pPr>
              <a:buFont typeface="Monotype Sorts" pitchFamily="-84" charset="2"/>
              <a:buNone/>
            </a:pPr>
            <a:endParaRPr lang="en-US" sz="2800" smtClean="0"/>
          </a:p>
          <a:p>
            <a:pPr>
              <a:buFont typeface="Monotype Sorts" pitchFamily="-84" charset="2"/>
              <a:buNone/>
            </a:pPr>
            <a:r>
              <a:rPr lang="en-US" sz="2000" smtClean="0"/>
              <a:t>	</a:t>
            </a:r>
          </a:p>
          <a:p>
            <a:pPr marL="10240963" lvl="4">
              <a:buFontTx/>
              <a:buNone/>
            </a:pPr>
            <a:endParaRPr lang="en-US" sz="16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Bounded Buffer – Consumer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6650" y="2065338"/>
            <a:ext cx="11309350" cy="5881687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item next consumed;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while (true) {</a:t>
            </a:r>
            <a:br>
              <a:rPr lang="en-US" sz="2800" smtClean="0">
                <a:latin typeface="Courier New" pitchFamily="49" charset="0"/>
                <a:cs typeface="Courier New" pitchFamily="49" charset="0"/>
              </a:rPr>
            </a:br>
            <a:r>
              <a:rPr lang="en-US" sz="2800" smtClean="0">
                <a:latin typeface="Courier New" pitchFamily="49" charset="0"/>
                <a:cs typeface="Courier New" pitchFamily="49" charset="0"/>
              </a:rPr>
              <a:t>	while (in == out)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	; /* do nothing */</a:t>
            </a:r>
            <a:br>
              <a:rPr lang="en-US" sz="2800" smtClean="0">
                <a:latin typeface="Courier New" pitchFamily="49" charset="0"/>
                <a:cs typeface="Courier New" pitchFamily="49" charset="0"/>
              </a:rPr>
            </a:br>
            <a:r>
              <a:rPr lang="en-US" sz="2800" smtClean="0">
                <a:latin typeface="Courier New" pitchFamily="49" charset="0"/>
                <a:cs typeface="Courier New" pitchFamily="49" charset="0"/>
              </a:rPr>
              <a:t>	next consumed = buffer[out];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out = (out + 1) % BUFFER SIZE;</a:t>
            </a:r>
            <a:br>
              <a:rPr lang="en-US" sz="2800" smtClean="0">
                <a:latin typeface="Courier New" pitchFamily="49" charset="0"/>
                <a:cs typeface="Courier New" pitchFamily="49" charset="0"/>
              </a:rPr>
            </a:br>
            <a:endParaRPr lang="en-US" sz="28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/* consume the item in next consumed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395288"/>
            <a:ext cx="12344400" cy="768350"/>
          </a:xfrm>
        </p:spPr>
        <p:txBody>
          <a:bodyPr/>
          <a:lstStyle/>
          <a:p>
            <a:pPr eaLnBrk="1" hangingPunct="1"/>
            <a:r>
              <a:rPr lang="en-US" sz="3600" smtClean="0"/>
              <a:t>Interprocess Communication – Message Passing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Mechanism for processes to communicate and to synchronize their actions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Message system – 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smtClean="0"/>
              <a:t>(</a:t>
            </a:r>
            <a:r>
              <a:rPr lang="en-US" i="1" smtClean="0"/>
              <a:t>message</a:t>
            </a:r>
            <a:r>
              <a:rPr lang="en-US" smtClean="0"/>
              <a:t>) – message size fixed or variable 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receive</a:t>
            </a:r>
            <a:r>
              <a:rPr lang="en-US" smtClean="0"/>
              <a:t>(</a:t>
            </a:r>
            <a:r>
              <a:rPr lang="en-US" i="1" smtClean="0"/>
              <a:t>message</a:t>
            </a:r>
            <a:r>
              <a:rPr lang="en-US" smtClean="0"/>
              <a:t>)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If </a:t>
            </a:r>
            <a:r>
              <a:rPr lang="en-US" i="1" smtClean="0"/>
              <a:t>P</a:t>
            </a:r>
            <a:r>
              <a:rPr lang="en-US" smtClean="0"/>
              <a:t> and </a:t>
            </a:r>
            <a:r>
              <a:rPr lang="en-US" i="1" smtClean="0"/>
              <a:t>Q</a:t>
            </a:r>
            <a:r>
              <a:rPr lang="en-US" smtClean="0"/>
              <a:t> 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establish a </a:t>
            </a:r>
            <a:r>
              <a:rPr lang="en-US" b="1" i="1" smtClean="0"/>
              <a:t>communication</a:t>
            </a:r>
            <a:r>
              <a:rPr lang="en-US" b="1" smtClean="0"/>
              <a:t> </a:t>
            </a:r>
            <a:r>
              <a:rPr lang="en-US" b="1" i="1" smtClean="0"/>
              <a:t>link</a:t>
            </a:r>
            <a:r>
              <a:rPr lang="en-US" b="1" smtClean="0"/>
              <a:t> </a:t>
            </a:r>
            <a:r>
              <a:rPr lang="en-US" smtClean="0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exchange messages via send/receive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Implementation of communication link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physical (e.g., shared memory, hardware bus)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logical (e.g., direct or indirect, synchronous or asynchronous, automatic or explicit buffering)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369888"/>
            <a:ext cx="11425237" cy="768350"/>
          </a:xfrm>
        </p:spPr>
        <p:txBody>
          <a:bodyPr/>
          <a:lstStyle/>
          <a:p>
            <a:pPr eaLnBrk="1" hangingPunct="1"/>
            <a:r>
              <a:rPr lang="en-US" smtClean="0"/>
              <a:t>Implementation Questions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99850" cy="6040438"/>
          </a:xfrm>
        </p:spPr>
        <p:txBody>
          <a:bodyPr/>
          <a:lstStyle/>
          <a:p>
            <a:r>
              <a:rPr lang="en-US" smtClean="0"/>
              <a:t>How are links established?</a:t>
            </a:r>
          </a:p>
          <a:p>
            <a:endParaRPr lang="en-US" smtClean="0"/>
          </a:p>
          <a:p>
            <a:r>
              <a:rPr lang="en-US" smtClean="0"/>
              <a:t>Can a link be associated with more than two processes?</a:t>
            </a:r>
          </a:p>
          <a:p>
            <a:endParaRPr lang="en-US" smtClean="0"/>
          </a:p>
          <a:p>
            <a:r>
              <a:rPr lang="en-US" smtClean="0"/>
              <a:t>How many links can there be between every pair of communicating processes?</a:t>
            </a:r>
          </a:p>
          <a:p>
            <a:endParaRPr lang="en-US" smtClean="0"/>
          </a:p>
          <a:p>
            <a:r>
              <a:rPr lang="en-US" smtClean="0"/>
              <a:t>What is the capacity of a link?</a:t>
            </a:r>
          </a:p>
          <a:p>
            <a:endParaRPr lang="en-US" smtClean="0"/>
          </a:p>
          <a:p>
            <a:r>
              <a:rPr lang="en-US" smtClean="0"/>
              <a:t>Is the size of a message that the link can accommodate fixed or variable?</a:t>
            </a:r>
          </a:p>
          <a:p>
            <a:endParaRPr lang="en-US" smtClean="0"/>
          </a:p>
          <a:p>
            <a:r>
              <a:rPr lang="en-US" smtClean="0"/>
              <a:t>Is a link unidirectional or bi-directional?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Communication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53813" cy="6040438"/>
          </a:xfrm>
        </p:spPr>
        <p:txBody>
          <a:bodyPr/>
          <a:lstStyle/>
          <a:p>
            <a:r>
              <a:rPr lang="en-US" smtClean="0"/>
              <a:t>Processes must name each other explicitly:</a:t>
            </a:r>
          </a:p>
          <a:p>
            <a:pPr lvl="1"/>
            <a:r>
              <a:rPr lang="en-US" b="1" smtClean="0"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smtClean="0"/>
              <a:t> (</a:t>
            </a:r>
            <a:r>
              <a:rPr lang="en-US" i="1" smtClean="0"/>
              <a:t>P, message</a:t>
            </a:r>
            <a:r>
              <a:rPr lang="en-US" smtClean="0"/>
              <a:t>) – send a message to process P</a:t>
            </a:r>
          </a:p>
          <a:p>
            <a:pPr lvl="1"/>
            <a:r>
              <a:rPr lang="en-US" b="1" smtClean="0">
                <a:latin typeface="Courier New" pitchFamily="49" charset="0"/>
                <a:cs typeface="Courier New" pitchFamily="49" charset="0"/>
              </a:rPr>
              <a:t>receive</a:t>
            </a:r>
            <a:r>
              <a:rPr lang="en-US" smtClean="0"/>
              <a:t>(</a:t>
            </a:r>
            <a:r>
              <a:rPr lang="en-US" i="1" smtClean="0"/>
              <a:t>Q, message</a:t>
            </a:r>
            <a:r>
              <a:rPr lang="en-US" smtClean="0"/>
              <a:t>) – receive a message from process Q</a:t>
            </a:r>
          </a:p>
          <a:p>
            <a:pPr lvl="1"/>
            <a:endParaRPr lang="en-US" smtClean="0"/>
          </a:p>
          <a:p>
            <a:r>
              <a:rPr lang="en-US" smtClean="0"/>
              <a:t>Properties of communication link</a:t>
            </a:r>
          </a:p>
          <a:p>
            <a:pPr lvl="1"/>
            <a:r>
              <a:rPr lang="en-US" smtClean="0"/>
              <a:t>Links are established automatically</a:t>
            </a:r>
          </a:p>
          <a:p>
            <a:pPr lvl="1"/>
            <a:r>
              <a:rPr lang="en-US" smtClean="0"/>
              <a:t>A link is associated with exactly one pair of communicating processes</a:t>
            </a:r>
          </a:p>
          <a:p>
            <a:pPr lvl="1"/>
            <a:r>
              <a:rPr lang="en-US" smtClean="0"/>
              <a:t>Between each pair there exists exactly one link</a:t>
            </a:r>
          </a:p>
          <a:p>
            <a:pPr lvl="1"/>
            <a:r>
              <a:rPr lang="en-US" smtClean="0"/>
              <a:t>The link may be unidirectional, but is usually bi-directional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Communication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395075" cy="5545137"/>
          </a:xfrm>
        </p:spPr>
        <p:txBody>
          <a:bodyPr/>
          <a:lstStyle/>
          <a:p>
            <a:r>
              <a:rPr lang="en-US" smtClean="0"/>
              <a:t>Messages are directed and received from mailboxes (also referred to as ports)</a:t>
            </a:r>
          </a:p>
          <a:p>
            <a:pPr lvl="1"/>
            <a:r>
              <a:rPr lang="en-US" smtClean="0"/>
              <a:t>Each mailbox has a unique id</a:t>
            </a:r>
          </a:p>
          <a:p>
            <a:pPr lvl="1"/>
            <a:r>
              <a:rPr lang="en-US" smtClean="0"/>
              <a:t>Processes can communicate only if they share a mailbox</a:t>
            </a:r>
          </a:p>
          <a:p>
            <a:pPr lvl="1"/>
            <a:endParaRPr lang="en-US" smtClean="0"/>
          </a:p>
          <a:p>
            <a:r>
              <a:rPr lang="en-US" smtClean="0"/>
              <a:t>Properties of communication link</a:t>
            </a:r>
          </a:p>
          <a:p>
            <a:pPr lvl="1"/>
            <a:r>
              <a:rPr lang="en-US" smtClean="0"/>
              <a:t>Link established only if processes share a common mailbox</a:t>
            </a:r>
          </a:p>
          <a:p>
            <a:pPr lvl="1"/>
            <a:r>
              <a:rPr lang="en-US" smtClean="0"/>
              <a:t>A link may be associated with many processes</a:t>
            </a:r>
          </a:p>
          <a:p>
            <a:pPr lvl="1"/>
            <a:r>
              <a:rPr lang="en-US" smtClean="0"/>
              <a:t>Each pair of processes may share several communication links</a:t>
            </a:r>
          </a:p>
          <a:p>
            <a:pPr lvl="1"/>
            <a:r>
              <a:rPr lang="en-US" smtClean="0"/>
              <a:t>Link may be unidirectional or bi-directional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Communication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371263" cy="5094287"/>
          </a:xfrm>
        </p:spPr>
        <p:txBody>
          <a:bodyPr/>
          <a:lstStyle/>
          <a:p>
            <a:r>
              <a:rPr lang="en-US" smtClean="0"/>
              <a:t>Operations</a:t>
            </a:r>
          </a:p>
          <a:p>
            <a:pPr lvl="1"/>
            <a:r>
              <a:rPr lang="en-US" smtClean="0"/>
              <a:t>create a new mailbox</a:t>
            </a:r>
          </a:p>
          <a:p>
            <a:pPr lvl="1"/>
            <a:r>
              <a:rPr lang="en-US" smtClean="0"/>
              <a:t>send and receive messages through mailbox</a:t>
            </a:r>
          </a:p>
          <a:p>
            <a:pPr lvl="1"/>
            <a:r>
              <a:rPr lang="en-US" smtClean="0"/>
              <a:t>destroy a mailbox</a:t>
            </a:r>
          </a:p>
          <a:p>
            <a:pPr lvl="1"/>
            <a:endParaRPr lang="en-US" smtClean="0"/>
          </a:p>
          <a:p>
            <a:r>
              <a:rPr lang="en-US" smtClean="0"/>
              <a:t>Primitives are defined as:</a:t>
            </a:r>
          </a:p>
          <a:p>
            <a:pPr>
              <a:buFont typeface="Monotype Sorts" pitchFamily="-84" charset="2"/>
              <a:buNone/>
            </a:pPr>
            <a:r>
              <a:rPr lang="en-US" smtClean="0"/>
              <a:t>	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smtClean="0"/>
              <a:t>(</a:t>
            </a:r>
            <a:r>
              <a:rPr lang="en-US" i="1" smtClean="0"/>
              <a:t>A, message</a:t>
            </a:r>
            <a:r>
              <a:rPr lang="en-US" smtClean="0"/>
              <a:t>) – send a message to mailbox A</a:t>
            </a:r>
          </a:p>
          <a:p>
            <a:pPr>
              <a:buFont typeface="Monotype Sorts" pitchFamily="-84" charset="2"/>
              <a:buNone/>
            </a:pPr>
            <a:r>
              <a:rPr lang="en-US" smtClean="0"/>
              <a:t>	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receive</a:t>
            </a:r>
            <a:r>
              <a:rPr lang="en-US" smtClean="0"/>
              <a:t>(</a:t>
            </a:r>
            <a:r>
              <a:rPr lang="en-US" i="1" smtClean="0"/>
              <a:t>A, message</a:t>
            </a:r>
            <a:r>
              <a:rPr lang="en-US" smtClean="0"/>
              <a:t>) – receive a message from mailbox 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/>
          <a:lstStyle/>
          <a:p>
            <a:pPr eaLnBrk="1" hangingPunct="1"/>
            <a:r>
              <a:rPr lang="en-US" smtClean="0"/>
              <a:t>Indirect Communication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r>
              <a:rPr lang="en-US" smtClean="0"/>
              <a:t>Mailbox sharing</a:t>
            </a:r>
          </a:p>
          <a:p>
            <a:pPr lvl="1"/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i="1" smtClean="0"/>
              <a:t>, P</a:t>
            </a:r>
            <a:r>
              <a:rPr lang="en-US" i="1" baseline="-25000" smtClean="0"/>
              <a:t>2</a:t>
            </a:r>
            <a:r>
              <a:rPr lang="en-US" i="1" smtClean="0"/>
              <a:t>,</a:t>
            </a:r>
            <a:r>
              <a:rPr lang="en-US" smtClean="0"/>
              <a:t> and</a:t>
            </a:r>
            <a:r>
              <a:rPr lang="en-US" i="1" smtClean="0"/>
              <a:t> P</a:t>
            </a:r>
            <a:r>
              <a:rPr lang="en-US" i="1" baseline="-25000" smtClean="0"/>
              <a:t>3</a:t>
            </a:r>
            <a:r>
              <a:rPr lang="en-US" smtClean="0"/>
              <a:t> share mailbox A</a:t>
            </a:r>
          </a:p>
          <a:p>
            <a:pPr lvl="1"/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smtClean="0"/>
              <a:t>, sends;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i="1" smtClean="0"/>
              <a:t> </a:t>
            </a:r>
            <a:r>
              <a:rPr lang="en-US" smtClean="0"/>
              <a:t>and</a:t>
            </a:r>
            <a:r>
              <a:rPr lang="en-US" i="1" smtClean="0"/>
              <a:t> P</a:t>
            </a:r>
            <a:r>
              <a:rPr lang="en-US" i="1" baseline="-25000" smtClean="0"/>
              <a:t>3</a:t>
            </a:r>
            <a:r>
              <a:rPr lang="en-US" smtClean="0"/>
              <a:t> receive</a:t>
            </a:r>
          </a:p>
          <a:p>
            <a:pPr lvl="1"/>
            <a:r>
              <a:rPr lang="en-US" smtClean="0"/>
              <a:t>Who gets the message?</a:t>
            </a:r>
          </a:p>
          <a:p>
            <a:pPr lvl="1"/>
            <a:endParaRPr lang="en-US" smtClean="0"/>
          </a:p>
          <a:p>
            <a:r>
              <a:rPr lang="en-US" smtClean="0"/>
              <a:t>Solutions</a:t>
            </a:r>
          </a:p>
          <a:p>
            <a:pPr lvl="1"/>
            <a:r>
              <a:rPr lang="en-US" smtClean="0"/>
              <a:t>Allow a link to be associated with at most two processes</a:t>
            </a:r>
          </a:p>
          <a:p>
            <a:pPr lvl="1"/>
            <a:r>
              <a:rPr lang="en-US" smtClean="0"/>
              <a:t>Allow only one process at a time to execute a receive operation</a:t>
            </a:r>
          </a:p>
          <a:p>
            <a:pPr lvl="1"/>
            <a:r>
              <a:rPr lang="en-US" smtClean="0"/>
              <a:t>Allow the system to select arbitrarily the receiver.  Sender is notified who the receiver was.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75" y="369888"/>
            <a:ext cx="9159875" cy="768350"/>
          </a:xfrm>
        </p:spPr>
        <p:txBody>
          <a:bodyPr/>
          <a:lstStyle/>
          <a:p>
            <a:pPr eaLnBrk="1" hangingPunct="1"/>
            <a:r>
              <a:rPr lang="en-US" smtClean="0"/>
              <a:t>Process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056938" cy="638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Process</a:t>
            </a:r>
            <a:r>
              <a:rPr lang="en-US" sz="2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smtClean="0"/>
              <a:t>program in </a:t>
            </a:r>
            <a:r>
              <a:rPr lang="en-US" dirty="0" smtClean="0"/>
              <a:t>execution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job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3366FF"/>
                </a:solidFill>
              </a:rPr>
              <a:t>Multiple parts in a Process</a:t>
            </a:r>
          </a:p>
          <a:p>
            <a:pPr lvl="1"/>
            <a:r>
              <a:rPr lang="en-US" sz="2000" dirty="0" smtClean="0"/>
              <a:t>Code section</a:t>
            </a:r>
            <a:endParaRPr lang="en-US" sz="2000" b="1" dirty="0" smtClean="0">
              <a:solidFill>
                <a:srgbClr val="3366FF"/>
              </a:solidFill>
            </a:endParaRPr>
          </a:p>
          <a:p>
            <a:pPr lvl="1"/>
            <a:r>
              <a:rPr lang="en-US" sz="2000" b="1" dirty="0">
                <a:solidFill>
                  <a:srgbClr val="3366FF"/>
                </a:solidFill>
              </a:rPr>
              <a:t>P</a:t>
            </a:r>
            <a:r>
              <a:rPr lang="en-US" sz="2000" b="1" dirty="0" smtClean="0">
                <a:solidFill>
                  <a:srgbClr val="3366FF"/>
                </a:solidFill>
              </a:rPr>
              <a:t>rogram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3366FF"/>
                </a:solidFill>
              </a:rPr>
              <a:t>counter</a:t>
            </a:r>
            <a:r>
              <a:rPr lang="en-US" sz="2000" dirty="0" smtClean="0"/>
              <a:t>, processor registers</a:t>
            </a:r>
          </a:p>
          <a:p>
            <a:pPr lvl="1"/>
            <a:r>
              <a:rPr lang="en-US" sz="2000" b="1" dirty="0" smtClean="0">
                <a:solidFill>
                  <a:srgbClr val="3366FF"/>
                </a:solidFill>
              </a:rPr>
              <a:t>Stack</a:t>
            </a:r>
            <a:endParaRPr lang="en-US" sz="2000" dirty="0" smtClean="0"/>
          </a:p>
          <a:p>
            <a:pPr lvl="1"/>
            <a:r>
              <a:rPr lang="en-US" sz="2000" b="1" dirty="0" smtClean="0">
                <a:solidFill>
                  <a:srgbClr val="3366FF"/>
                </a:solidFill>
              </a:rPr>
              <a:t>Data </a:t>
            </a:r>
            <a:r>
              <a:rPr lang="en-US" sz="2000" b="1" dirty="0" smtClean="0">
                <a:solidFill>
                  <a:srgbClr val="3366FF"/>
                </a:solidFill>
              </a:rPr>
              <a:t>section</a:t>
            </a:r>
            <a:endParaRPr lang="en-US" sz="2000" dirty="0" smtClean="0"/>
          </a:p>
          <a:p>
            <a:pPr lvl="1"/>
            <a:r>
              <a:rPr lang="en-US" sz="2000" b="1" dirty="0" smtClean="0">
                <a:solidFill>
                  <a:srgbClr val="3366FF"/>
                </a:solidFill>
              </a:rPr>
              <a:t>Heap</a:t>
            </a:r>
            <a:r>
              <a:rPr lang="en-US" sz="2000" b="1" dirty="0" smtClean="0"/>
              <a:t> </a:t>
            </a:r>
            <a:endParaRPr lang="en-US" sz="2000" b="1" dirty="0" smtClean="0"/>
          </a:p>
          <a:p>
            <a:pPr lvl="2"/>
            <a:r>
              <a:rPr lang="en-US" dirty="0" smtClean="0"/>
              <a:t>containing </a:t>
            </a:r>
            <a:r>
              <a:rPr lang="en-US" dirty="0" smtClean="0"/>
              <a:t>memory dynamically allocated during run time</a:t>
            </a:r>
          </a:p>
          <a:p>
            <a:r>
              <a:rPr lang="en-US" sz="2800" dirty="0" smtClean="0"/>
              <a:t>Program and Process</a:t>
            </a:r>
            <a:endParaRPr lang="en-US" sz="2800" dirty="0" smtClean="0"/>
          </a:p>
          <a:p>
            <a:pPr lvl="1"/>
            <a:r>
              <a:rPr lang="en-US" dirty="0" smtClean="0"/>
              <a:t>Passive and active </a:t>
            </a:r>
          </a:p>
          <a:p>
            <a:pPr lvl="1"/>
            <a:r>
              <a:rPr lang="en-US" dirty="0" smtClean="0"/>
              <a:t>One to one or one to many</a:t>
            </a:r>
            <a:endParaRPr lang="en-US" dirty="0" smtClean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Synchronization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04575" cy="6040438"/>
          </a:xfrm>
        </p:spPr>
        <p:txBody>
          <a:bodyPr/>
          <a:lstStyle/>
          <a:p>
            <a:pPr marL="542925" indent="-542925"/>
            <a:r>
              <a:rPr lang="en-US" smtClean="0"/>
              <a:t>Message passing may be either blocking or non-blocking</a:t>
            </a:r>
          </a:p>
          <a:p>
            <a:pPr marL="542925" indent="-542925"/>
            <a:endParaRPr lang="en-US" smtClean="0"/>
          </a:p>
          <a:p>
            <a:pPr marL="542925" indent="-542925"/>
            <a:r>
              <a:rPr lang="en-US" b="1" smtClean="0">
                <a:solidFill>
                  <a:srgbClr val="3366FF"/>
                </a:solidFill>
              </a:rPr>
              <a:t>Blocking</a:t>
            </a:r>
            <a:r>
              <a:rPr lang="en-US" smtClean="0"/>
              <a:t> is considered </a:t>
            </a:r>
            <a:r>
              <a:rPr lang="en-US" b="1" smtClean="0">
                <a:solidFill>
                  <a:srgbClr val="3366FF"/>
                </a:solidFill>
              </a:rPr>
              <a:t>synchronous</a:t>
            </a:r>
          </a:p>
          <a:p>
            <a:pPr marL="1141413" lvl="1" indent="-488950"/>
            <a:r>
              <a:rPr lang="en-US" b="1" smtClean="0"/>
              <a:t>Blocking send </a:t>
            </a:r>
            <a:r>
              <a:rPr lang="en-US" smtClean="0"/>
              <a:t>has the sender block until the message is received</a:t>
            </a:r>
          </a:p>
          <a:p>
            <a:pPr marL="1141413" lvl="1" indent="-488950"/>
            <a:r>
              <a:rPr lang="en-US" b="1" smtClean="0"/>
              <a:t>Blocking receive </a:t>
            </a:r>
            <a:r>
              <a:rPr lang="en-US" smtClean="0"/>
              <a:t>has the receiver block until a message is available</a:t>
            </a:r>
          </a:p>
          <a:p>
            <a:pPr marL="1141413" lvl="1" indent="-488950"/>
            <a:endParaRPr lang="en-US" smtClean="0"/>
          </a:p>
          <a:p>
            <a:pPr marL="542925" indent="-542925"/>
            <a:r>
              <a:rPr lang="en-US" b="1" smtClean="0">
                <a:solidFill>
                  <a:srgbClr val="3366FF"/>
                </a:solidFill>
              </a:rPr>
              <a:t>Non-blocking</a:t>
            </a:r>
            <a:r>
              <a:rPr lang="en-US" smtClean="0"/>
              <a:t> is considered </a:t>
            </a:r>
            <a:r>
              <a:rPr lang="en-US" b="1" smtClean="0">
                <a:solidFill>
                  <a:srgbClr val="3366FF"/>
                </a:solidFill>
              </a:rPr>
              <a:t>asynchronous</a:t>
            </a:r>
          </a:p>
          <a:p>
            <a:pPr marL="1141413" lvl="1" indent="-488950"/>
            <a:r>
              <a:rPr lang="en-US" b="1" smtClean="0"/>
              <a:t>Non-blocking </a:t>
            </a:r>
            <a:r>
              <a:rPr lang="en-US" smtClean="0"/>
              <a:t>send has the sender send the message and continue</a:t>
            </a:r>
          </a:p>
          <a:p>
            <a:pPr marL="1141413" lvl="1" indent="-488950"/>
            <a:r>
              <a:rPr lang="en-US" b="1" smtClean="0"/>
              <a:t>Non-blocking </a:t>
            </a:r>
            <a:r>
              <a:rPr lang="en-US" smtClean="0"/>
              <a:t>receive has the receiver receive a valid message or null</a:t>
            </a:r>
          </a:p>
          <a:p>
            <a:pPr marL="542925" indent="-542925">
              <a:buFont typeface="Monotype Sorts" pitchFamily="-84" charset="2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Synchronization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04575" cy="6040438"/>
          </a:xfrm>
        </p:spPr>
        <p:txBody>
          <a:bodyPr/>
          <a:lstStyle/>
          <a:p>
            <a:pPr marL="569913"/>
            <a:r>
              <a:rPr lang="en-US" smtClean="0"/>
              <a:t>Different combinations possible</a:t>
            </a:r>
          </a:p>
          <a:p>
            <a:pPr marL="1141413" lvl="1"/>
            <a:r>
              <a:rPr lang="en-US" smtClean="0"/>
              <a:t>If both send and receive are blocking, we have a </a:t>
            </a:r>
            <a:r>
              <a:rPr lang="en-US" b="1" smtClean="0">
                <a:solidFill>
                  <a:srgbClr val="3366FF"/>
                </a:solidFill>
              </a:rPr>
              <a:t>rendezvous</a:t>
            </a:r>
          </a:p>
          <a:p>
            <a:pPr marL="569913"/>
            <a:r>
              <a:rPr lang="en-US" smtClean="0"/>
              <a:t>Producer-consumer becomes trivial</a:t>
            </a:r>
            <a:br>
              <a:rPr lang="en-US" smtClean="0"/>
            </a:br>
            <a:endParaRPr lang="en-US" smtClean="0"/>
          </a:p>
          <a:p>
            <a:pPr marL="569913">
              <a:buFont typeface="Monotype Sorts" pitchFamily="-84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message next produced; </a:t>
            </a:r>
          </a:p>
          <a:p>
            <a:pPr marL="569913">
              <a:buFont typeface="Monotype Sorts" pitchFamily="-84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while (true)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/* produce an item in next produced */ </a:t>
            </a:r>
          </a:p>
          <a:p>
            <a:pPr marL="569913">
              <a:buFont typeface="Monotype Sorts" pitchFamily="-84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   send(next produced); </a:t>
            </a:r>
          </a:p>
          <a:p>
            <a:pPr marL="569913">
              <a:buFont typeface="Monotype Sorts" pitchFamily="-84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86019" name="TextBox 1"/>
          <p:cNvSpPr txBox="1">
            <a:spLocks noChangeArrowheads="1"/>
          </p:cNvSpPr>
          <p:nvPr/>
        </p:nvSpPr>
        <p:spPr bwMode="auto">
          <a:xfrm>
            <a:off x="1303338" y="5518150"/>
            <a:ext cx="10302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kumimoji="1" lang="en-US">
                <a:latin typeface="Courier New" pitchFamily="49" charset="0"/>
                <a:cs typeface="Courier New" pitchFamily="49" charset="0"/>
              </a:rPr>
              <a:t>message next consumed;</a:t>
            </a:r>
          </a:p>
          <a:p>
            <a:r>
              <a:rPr kumimoji="1" lang="en-US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r>
              <a:rPr kumimoji="1" lang="en-US">
                <a:latin typeface="Courier New" pitchFamily="49" charset="0"/>
                <a:cs typeface="Courier New" pitchFamily="49" charset="0"/>
              </a:rPr>
              <a:t>   receive(next consumed);</a:t>
            </a:r>
          </a:p>
          <a:p>
            <a:r>
              <a:rPr kumimoji="1" lang="en-US"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kumimoji="1" lang="en-US">
                <a:latin typeface="Courier New" pitchFamily="49" charset="0"/>
                <a:cs typeface="Courier New" pitchFamily="49" charset="0"/>
              </a:rPr>
              <a:t>   /* consume the item in next consumed */</a:t>
            </a:r>
          </a:p>
          <a:p>
            <a:r>
              <a:rPr kumimoji="1" lang="en-US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Buffering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90300" cy="6040438"/>
          </a:xfrm>
        </p:spPr>
        <p:txBody>
          <a:bodyPr/>
          <a:lstStyle/>
          <a:p>
            <a:r>
              <a:rPr lang="en-US" smtClean="0"/>
              <a:t>Queue of messages attached to the link; implemented in one of three ways</a:t>
            </a:r>
          </a:p>
          <a:p>
            <a:pPr lvl="1">
              <a:buFont typeface="Monotype Sorts" pitchFamily="-84" charset="2"/>
              <a:buNone/>
            </a:pPr>
            <a:r>
              <a:rPr lang="en-US" smtClean="0">
                <a:solidFill>
                  <a:srgbClr val="CC6600"/>
                </a:solidFill>
              </a:rPr>
              <a:t>1.</a:t>
            </a:r>
            <a:r>
              <a:rPr lang="en-US" smtClean="0"/>
              <a:t>	Zero capacity – 0 messages</a:t>
            </a:r>
            <a:br>
              <a:rPr lang="en-US" smtClean="0"/>
            </a:br>
            <a:r>
              <a:rPr lang="en-US" smtClean="0"/>
              <a:t>Sender must wait for receiver (rendezvous)</a:t>
            </a:r>
          </a:p>
          <a:p>
            <a:pPr lvl="1">
              <a:buFont typeface="Monotype Sorts" pitchFamily="-84" charset="2"/>
              <a:buNone/>
            </a:pPr>
            <a:r>
              <a:rPr lang="en-US" smtClean="0">
                <a:solidFill>
                  <a:srgbClr val="CC6600"/>
                </a:solidFill>
              </a:rPr>
              <a:t>2.</a:t>
            </a:r>
            <a:r>
              <a:rPr lang="en-US" smtClean="0"/>
              <a:t>	Bounded capacity – finite length of </a:t>
            </a:r>
            <a:r>
              <a:rPr lang="en-US" i="1" smtClean="0"/>
              <a:t>n</a:t>
            </a:r>
            <a:r>
              <a:rPr lang="en-US" smtClean="0"/>
              <a:t> messages</a:t>
            </a:r>
            <a:br>
              <a:rPr lang="en-US" smtClean="0"/>
            </a:br>
            <a:r>
              <a:rPr lang="en-US" smtClean="0"/>
              <a:t>Sender must wait if link full</a:t>
            </a:r>
          </a:p>
          <a:p>
            <a:pPr lvl="1">
              <a:buFont typeface="Monotype Sorts" pitchFamily="-84" charset="2"/>
              <a:buNone/>
            </a:pPr>
            <a:r>
              <a:rPr lang="en-US" smtClean="0">
                <a:solidFill>
                  <a:srgbClr val="CC6600"/>
                </a:solidFill>
              </a:rPr>
              <a:t>3.</a:t>
            </a:r>
            <a:r>
              <a:rPr lang="en-US" smtClean="0"/>
              <a:t>	Unbounded capacity – infinite length </a:t>
            </a:r>
            <a:br>
              <a:rPr lang="en-US" smtClean="0"/>
            </a:br>
            <a:r>
              <a:rPr lang="en-US" smtClean="0"/>
              <a:t>Sender never waits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1404938" y="369888"/>
            <a:ext cx="11776075" cy="768350"/>
          </a:xfrm>
        </p:spPr>
        <p:txBody>
          <a:bodyPr/>
          <a:lstStyle/>
          <a:p>
            <a:r>
              <a:rPr lang="en-US" smtClean="0"/>
              <a:t>Examples of IPC Systems - POSIX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366500" cy="6040438"/>
          </a:xfrm>
        </p:spPr>
        <p:txBody>
          <a:bodyPr/>
          <a:lstStyle/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POSIX Shared Memory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Process first creates shared memory </a:t>
            </a:r>
            <a:r>
              <a:rPr lang="en-US" dirty="0" smtClean="0">
                <a:ea typeface="ＭＳ Ｐゴシック" charset="0"/>
              </a:rPr>
              <a:t>segment</a:t>
            </a:r>
            <a:br>
              <a:rPr lang="en-US" dirty="0" smtClean="0">
                <a:ea typeface="ＭＳ Ｐゴシック" charset="0"/>
              </a:rPr>
            </a:b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shm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_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fd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= 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shm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_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open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(name, O CREAT | O RDRW, 0666)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>
                <a:ea typeface="ＭＳ Ｐゴシック" charset="0"/>
              </a:rPr>
              <a:t>Also used to open an existing segment to share it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Set the size of the object</a:t>
            </a:r>
            <a:endParaRPr lang="en-US" dirty="0">
              <a:ea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r>
              <a:rPr lang="en-US" dirty="0" smtClean="0">
                <a:ea typeface="ＭＳ Ｐゴシック" charset="-128"/>
              </a:rPr>
              <a:t>	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ftruncate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shm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fd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, 4096);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dirty="0" smtClean="0">
                <a:ea typeface="ＭＳ Ｐゴシック" charset="0"/>
              </a:rPr>
              <a:t>Now </a:t>
            </a:r>
            <a:r>
              <a:rPr lang="en-US" dirty="0">
                <a:ea typeface="ＭＳ Ｐゴシック" charset="0"/>
              </a:rPr>
              <a:t>the process could write to the shared memory</a:t>
            </a:r>
          </a:p>
          <a:p>
            <a:pPr lvl="1">
              <a:buFont typeface="Monotype Sorts" charset="0"/>
              <a:buNone/>
              <a:defRPr/>
            </a:pP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	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sprintf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(shared memory, "Writing to shared memory")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;</a:t>
            </a:r>
            <a:endParaRPr lang="en-US" b="1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1404938" y="369888"/>
            <a:ext cx="11776075" cy="768350"/>
          </a:xfrm>
        </p:spPr>
        <p:txBody>
          <a:bodyPr/>
          <a:lstStyle/>
          <a:p>
            <a:r>
              <a:rPr lang="en-US" smtClean="0"/>
              <a:t>IPC POSIX Producer</a:t>
            </a:r>
          </a:p>
        </p:txBody>
      </p:sp>
      <p:pic>
        <p:nvPicPr>
          <p:cNvPr id="92162" name="Picture 2" descr="Screen Shot 2012-12-04 at 12.4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330325"/>
            <a:ext cx="6105525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1404938" y="369888"/>
            <a:ext cx="11776075" cy="768350"/>
          </a:xfrm>
        </p:spPr>
        <p:txBody>
          <a:bodyPr/>
          <a:lstStyle/>
          <a:p>
            <a:r>
              <a:rPr lang="en-US" smtClean="0"/>
              <a:t>IPC POSIX Consumer</a:t>
            </a:r>
          </a:p>
        </p:txBody>
      </p:sp>
      <p:pic>
        <p:nvPicPr>
          <p:cNvPr id="94210" name="Picture 1" descr="Screen Shot 2012-12-04 at 12.49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401763"/>
            <a:ext cx="7432675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1708150" y="369888"/>
            <a:ext cx="11322050" cy="768350"/>
          </a:xfrm>
        </p:spPr>
        <p:txBody>
          <a:bodyPr/>
          <a:lstStyle/>
          <a:p>
            <a:r>
              <a:rPr lang="en-US" smtClean="0"/>
              <a:t>Examples of IPC Systems - Mach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Mach communication is message based</a:t>
            </a:r>
          </a:p>
          <a:p>
            <a:pPr lvl="1"/>
            <a:r>
              <a:rPr lang="en-US" smtClean="0"/>
              <a:t>Even system calls are messages</a:t>
            </a:r>
          </a:p>
          <a:p>
            <a:pPr lvl="1"/>
            <a:r>
              <a:rPr lang="en-US" smtClean="0"/>
              <a:t>Each task gets two mailboxes at creation- Kernel and Notify</a:t>
            </a:r>
          </a:p>
          <a:p>
            <a:pPr lvl="1"/>
            <a:r>
              <a:rPr lang="en-US" smtClean="0"/>
              <a:t>Only three system calls needed for message transfer</a:t>
            </a:r>
          </a:p>
          <a:p>
            <a:pPr lvl="1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	msg_send(), msg_receive(), msg_rpc()</a:t>
            </a:r>
          </a:p>
          <a:p>
            <a:pPr lvl="1"/>
            <a:r>
              <a:rPr lang="en-US" smtClean="0"/>
              <a:t>Mailboxes needed for commuication, created via</a:t>
            </a:r>
          </a:p>
          <a:p>
            <a:pPr lvl="1">
              <a:buFont typeface="Monotype Sorts" pitchFamily="-84" charset="2"/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	port_allocate()</a:t>
            </a:r>
          </a:p>
          <a:p>
            <a:pPr lvl="1"/>
            <a:r>
              <a:rPr lang="en-US" smtClean="0"/>
              <a:t>Send and receive are flexible, for example four options if mailbox full:</a:t>
            </a:r>
          </a:p>
          <a:p>
            <a:pPr lvl="2"/>
            <a:r>
              <a:rPr lang="en-US" smtClean="0"/>
              <a:t>Wait indefinitely</a:t>
            </a:r>
          </a:p>
          <a:p>
            <a:pPr lvl="2"/>
            <a:r>
              <a:rPr lang="en-US" smtClean="0"/>
              <a:t>Wait at most n milliseconds</a:t>
            </a:r>
          </a:p>
          <a:p>
            <a:pPr lvl="2"/>
            <a:r>
              <a:rPr lang="en-US" smtClean="0"/>
              <a:t>Return immediately</a:t>
            </a:r>
          </a:p>
          <a:p>
            <a:pPr lvl="2"/>
            <a:r>
              <a:rPr lang="en-US" smtClean="0"/>
              <a:t>Temporarily cache a message</a:t>
            </a:r>
          </a:p>
          <a:p>
            <a:pPr lvl="1"/>
            <a:endParaRPr lang="en-US" b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1136650" y="369888"/>
            <a:ext cx="12344400" cy="768350"/>
          </a:xfrm>
        </p:spPr>
        <p:txBody>
          <a:bodyPr/>
          <a:lstStyle/>
          <a:p>
            <a:r>
              <a:rPr lang="en-US" sz="4000" smtClean="0"/>
              <a:t>Examples of IPC Systems – Windows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1209675" y="1644650"/>
            <a:ext cx="11352213" cy="6040438"/>
          </a:xfrm>
        </p:spPr>
        <p:txBody>
          <a:bodyPr/>
          <a:lstStyle/>
          <a:p>
            <a:r>
              <a:rPr lang="en-US" smtClean="0"/>
              <a:t>Message-passing centric via </a:t>
            </a:r>
            <a:r>
              <a:rPr lang="en-US" b="1" smtClean="0">
                <a:solidFill>
                  <a:srgbClr val="0000FF"/>
                </a:solidFill>
              </a:rPr>
              <a:t>advanced local procedure call </a:t>
            </a:r>
            <a:r>
              <a:rPr lang="en-US" b="1" smtClean="0">
                <a:solidFill>
                  <a:srgbClr val="000000"/>
                </a:solidFill>
              </a:rPr>
              <a:t>(</a:t>
            </a:r>
            <a:r>
              <a:rPr lang="en-US" b="1" smtClean="0">
                <a:solidFill>
                  <a:srgbClr val="0000FF"/>
                </a:solidFill>
              </a:rPr>
              <a:t>LPC</a:t>
            </a:r>
            <a:r>
              <a:rPr lang="en-US" b="1" smtClean="0">
                <a:solidFill>
                  <a:srgbClr val="000000"/>
                </a:solidFill>
              </a:rPr>
              <a:t>)</a:t>
            </a:r>
            <a:r>
              <a:rPr lang="en-US" smtClean="0"/>
              <a:t> facility</a:t>
            </a:r>
          </a:p>
          <a:p>
            <a:pPr lvl="1"/>
            <a:r>
              <a:rPr lang="en-US" smtClean="0"/>
              <a:t>Only works between processes on the same system</a:t>
            </a:r>
          </a:p>
          <a:p>
            <a:pPr lvl="1"/>
            <a:r>
              <a:rPr lang="en-US" smtClean="0"/>
              <a:t>Uses ports (like mailboxes) to establish and maintain communication channels</a:t>
            </a:r>
          </a:p>
          <a:p>
            <a:pPr lvl="1"/>
            <a:r>
              <a:rPr lang="en-US" smtClean="0"/>
              <a:t>Communication works as follows:</a:t>
            </a:r>
          </a:p>
          <a:p>
            <a:pPr lvl="2"/>
            <a:r>
              <a:rPr lang="en-US" smtClean="0"/>
              <a:t>The client opens a handle to the subsystem</a:t>
            </a:r>
            <a:r>
              <a:rPr lang="ja-JP" altLang="en-US" smtClean="0"/>
              <a:t>’</a:t>
            </a:r>
            <a:r>
              <a:rPr lang="en-US" altLang="ja-JP" smtClean="0"/>
              <a:t>s </a:t>
            </a:r>
            <a:r>
              <a:rPr lang="en-US" altLang="ja-JP" b="1" smtClean="0">
                <a:solidFill>
                  <a:srgbClr val="0000FF"/>
                </a:solidFill>
              </a:rPr>
              <a:t>connection port</a:t>
            </a:r>
            <a:r>
              <a:rPr lang="en-US" altLang="ja-JP" smtClean="0"/>
              <a:t> object.</a:t>
            </a:r>
          </a:p>
          <a:p>
            <a:pPr lvl="2"/>
            <a:r>
              <a:rPr lang="en-US" smtClean="0"/>
              <a:t>The client sends a connection request.</a:t>
            </a:r>
          </a:p>
          <a:p>
            <a:pPr lvl="2"/>
            <a:r>
              <a:rPr lang="en-US" smtClean="0"/>
              <a:t>The server creates two private </a:t>
            </a:r>
            <a:r>
              <a:rPr lang="en-US" b="1" smtClean="0">
                <a:solidFill>
                  <a:srgbClr val="0000FF"/>
                </a:solidFill>
              </a:rPr>
              <a:t>communication ports </a:t>
            </a:r>
            <a:r>
              <a:rPr lang="en-US" smtClean="0"/>
              <a:t>and returns the handle to one of them to the client.</a:t>
            </a:r>
          </a:p>
          <a:p>
            <a:pPr lvl="2"/>
            <a:r>
              <a:rPr lang="en-US" smtClean="0"/>
              <a:t>The client and server use the corresponding port handle to send messages or callbacks and to listen for replies.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1414463" y="369888"/>
            <a:ext cx="12344400" cy="768350"/>
          </a:xfrm>
        </p:spPr>
        <p:txBody>
          <a:bodyPr/>
          <a:lstStyle/>
          <a:p>
            <a:r>
              <a:rPr lang="en-US" smtClean="0"/>
              <a:t>Local Procedure Calls in Windows XP</a:t>
            </a:r>
          </a:p>
        </p:txBody>
      </p:sp>
      <p:pic>
        <p:nvPicPr>
          <p:cNvPr id="100354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441575"/>
            <a:ext cx="985043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0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Communications in Client-Server Systems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Sockets</a:t>
            </a:r>
          </a:p>
          <a:p>
            <a:endParaRPr lang="en-US" smtClean="0"/>
          </a:p>
          <a:p>
            <a:r>
              <a:rPr lang="en-US" smtClean="0"/>
              <a:t>Remote Procedure Calls</a:t>
            </a:r>
          </a:p>
          <a:p>
            <a:endParaRPr lang="en-US" smtClean="0"/>
          </a:p>
          <a:p>
            <a:r>
              <a:rPr lang="en-US" smtClean="0"/>
              <a:t>Pipes</a:t>
            </a:r>
          </a:p>
          <a:p>
            <a:endParaRPr lang="en-US" smtClean="0"/>
          </a:p>
          <a:p>
            <a:r>
              <a:rPr lang="en-US" smtClean="0"/>
              <a:t>Remote Method Invocation (Java)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in Memory</a:t>
            </a:r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903413"/>
            <a:ext cx="4367212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Sockets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0466388" cy="6040438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0000FF"/>
                </a:solidFill>
              </a:rPr>
              <a:t>socket </a:t>
            </a:r>
            <a:r>
              <a:rPr lang="en-US" smtClean="0"/>
              <a:t>is defined as an endpoint for communication</a:t>
            </a:r>
          </a:p>
          <a:p>
            <a:endParaRPr lang="en-US" smtClean="0"/>
          </a:p>
          <a:p>
            <a:r>
              <a:rPr lang="en-US" smtClean="0"/>
              <a:t>Concatenation of IP address and </a:t>
            </a:r>
            <a:r>
              <a:rPr lang="en-US" b="1" smtClean="0">
                <a:solidFill>
                  <a:srgbClr val="0000FF"/>
                </a:solidFill>
              </a:rPr>
              <a:t>port</a:t>
            </a:r>
            <a:r>
              <a:rPr lang="en-US" smtClean="0"/>
              <a:t> – a number included at start of message packet to differentiate network services on a host</a:t>
            </a:r>
          </a:p>
          <a:p>
            <a:endParaRPr lang="en-US" smtClean="0"/>
          </a:p>
          <a:p>
            <a:r>
              <a:rPr lang="en-US" smtClean="0"/>
              <a:t>The socket </a:t>
            </a:r>
            <a:r>
              <a:rPr lang="en-US" b="1" smtClean="0"/>
              <a:t>161.25.19.8:1625</a:t>
            </a:r>
            <a:r>
              <a:rPr lang="en-US" smtClean="0"/>
              <a:t> refers to port </a:t>
            </a:r>
            <a:r>
              <a:rPr lang="en-US" b="1" smtClean="0"/>
              <a:t>1625</a:t>
            </a:r>
            <a:r>
              <a:rPr lang="en-US" smtClean="0"/>
              <a:t> on host </a:t>
            </a:r>
            <a:r>
              <a:rPr lang="en-US" b="1" smtClean="0"/>
              <a:t>161.25.19.8</a:t>
            </a:r>
          </a:p>
          <a:p>
            <a:endParaRPr lang="en-US" b="1" smtClean="0"/>
          </a:p>
          <a:p>
            <a:r>
              <a:rPr lang="en-US" smtClean="0"/>
              <a:t>Communication consists between a pair of sockets</a:t>
            </a:r>
          </a:p>
          <a:p>
            <a:endParaRPr lang="en-US" smtClean="0"/>
          </a:p>
          <a:p>
            <a:r>
              <a:rPr lang="en-US" smtClean="0"/>
              <a:t>All ports below 1024 are </a:t>
            </a:r>
            <a:r>
              <a:rPr lang="en-US" b="1" i="1" smtClean="0"/>
              <a:t>well known</a:t>
            </a:r>
            <a:r>
              <a:rPr lang="en-US" smtClean="0"/>
              <a:t>, used for standard services</a:t>
            </a:r>
          </a:p>
          <a:p>
            <a:endParaRPr lang="en-US" smtClean="0"/>
          </a:p>
          <a:p>
            <a:r>
              <a:rPr lang="en-US" smtClean="0"/>
              <a:t>Special IP address 127.0.0.1 (</a:t>
            </a:r>
            <a:r>
              <a:rPr lang="en-US" b="1" smtClean="0">
                <a:solidFill>
                  <a:srgbClr val="0000FF"/>
                </a:solidFill>
              </a:rPr>
              <a:t>loopback</a:t>
            </a:r>
            <a:r>
              <a:rPr lang="en-US" smtClean="0"/>
              <a:t>) to refer to system on which process is running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Socket Communication</a:t>
            </a:r>
          </a:p>
        </p:txBody>
      </p:sp>
      <p:pic>
        <p:nvPicPr>
          <p:cNvPr id="1064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989138"/>
            <a:ext cx="970597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Sockets in Java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5129213" cy="6040438"/>
          </a:xfrm>
        </p:spPr>
        <p:txBody>
          <a:bodyPr/>
          <a:lstStyle/>
          <a:p>
            <a:r>
              <a:rPr lang="en-US" smtClean="0"/>
              <a:t>Three types of sockets</a:t>
            </a:r>
          </a:p>
          <a:p>
            <a:pPr lvl="1"/>
            <a:r>
              <a:rPr lang="en-US" b="1" smtClean="0">
                <a:solidFill>
                  <a:srgbClr val="0000FF"/>
                </a:solidFill>
              </a:rPr>
              <a:t>Connection-oriented </a:t>
            </a:r>
            <a:r>
              <a:rPr lang="en-US" smtClean="0"/>
              <a:t>(</a:t>
            </a:r>
            <a:r>
              <a:rPr lang="en-US" b="1" smtClean="0">
                <a:solidFill>
                  <a:srgbClr val="0000FF"/>
                </a:solidFill>
              </a:rPr>
              <a:t>TCP</a:t>
            </a:r>
            <a:r>
              <a:rPr lang="en-US" smtClean="0"/>
              <a:t>)</a:t>
            </a:r>
          </a:p>
          <a:p>
            <a:pPr lvl="1"/>
            <a:r>
              <a:rPr lang="en-US" b="1" smtClean="0">
                <a:solidFill>
                  <a:srgbClr val="0000FF"/>
                </a:solidFill>
              </a:rPr>
              <a:t>Connectionless</a:t>
            </a:r>
            <a:r>
              <a:rPr lang="en-US" smtClean="0"/>
              <a:t> (</a:t>
            </a:r>
            <a:r>
              <a:rPr lang="en-US" b="1" smtClean="0">
                <a:solidFill>
                  <a:srgbClr val="0000FF"/>
                </a:solidFill>
              </a:rPr>
              <a:t>UDP</a:t>
            </a:r>
            <a:r>
              <a:rPr lang="en-US" smtClean="0"/>
              <a:t>)</a:t>
            </a:r>
          </a:p>
          <a:p>
            <a:pPr lvl="1"/>
            <a:r>
              <a:rPr lang="en-US" b="1" smtClean="0">
                <a:latin typeface="Courier New" pitchFamily="49" charset="0"/>
                <a:cs typeface="Courier New" pitchFamily="49" charset="0"/>
              </a:rPr>
              <a:t>MulticastSocket</a:t>
            </a:r>
            <a:r>
              <a:rPr lang="en-US" smtClean="0"/>
              <a:t> class– data can be sent to multiple recipients</a:t>
            </a:r>
          </a:p>
          <a:p>
            <a:pPr>
              <a:buFont typeface="Monotype Sorts" pitchFamily="-84" charset="2"/>
              <a:buNone/>
            </a:pPr>
            <a:endParaRPr lang="en-US" smtClean="0"/>
          </a:p>
          <a:p>
            <a:r>
              <a:rPr lang="en-US" smtClean="0"/>
              <a:t>Consider this </a:t>
            </a:r>
            <a:r>
              <a:rPr lang="en-US" altLang="en-US" smtClean="0"/>
              <a:t>“</a:t>
            </a:r>
            <a:r>
              <a:rPr lang="en-US" smtClean="0"/>
              <a:t>Date</a:t>
            </a:r>
            <a:r>
              <a:rPr lang="en-US" altLang="en-US" smtClean="0"/>
              <a:t>”</a:t>
            </a:r>
            <a:r>
              <a:rPr lang="en-US" smtClean="0"/>
              <a:t> server: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pic>
        <p:nvPicPr>
          <p:cNvPr id="108547" name="Picture 1" descr="Screen Shot 2012-12-04 at 1.11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1500188"/>
            <a:ext cx="7450137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Remote Procedure Calls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10950" cy="6040438"/>
          </a:xfrm>
        </p:spPr>
        <p:txBody>
          <a:bodyPr/>
          <a:lstStyle/>
          <a:p>
            <a:r>
              <a:rPr lang="en-US" smtClean="0"/>
              <a:t>Remote procedure call (RPC) abstracts procedure calls between processes on networked systems</a:t>
            </a:r>
          </a:p>
          <a:p>
            <a:pPr lvl="1"/>
            <a:r>
              <a:rPr lang="en-US" smtClean="0"/>
              <a:t>Again uses ports for service differentiation</a:t>
            </a:r>
          </a:p>
          <a:p>
            <a:r>
              <a:rPr lang="en-US" b="1" smtClean="0">
                <a:solidFill>
                  <a:srgbClr val="0000FF"/>
                </a:solidFill>
              </a:rPr>
              <a:t>Stubs</a:t>
            </a:r>
            <a:r>
              <a:rPr lang="en-US" smtClean="0"/>
              <a:t> – client-side proxy for the actual procedure on the server</a:t>
            </a:r>
          </a:p>
          <a:p>
            <a:r>
              <a:rPr lang="en-US" smtClean="0"/>
              <a:t>The client-side stub locates the server and </a:t>
            </a:r>
            <a:r>
              <a:rPr lang="en-US" b="1" smtClean="0">
                <a:solidFill>
                  <a:srgbClr val="0000FF"/>
                </a:solidFill>
              </a:rPr>
              <a:t>marshalls</a:t>
            </a:r>
            <a:r>
              <a:rPr lang="en-US" smtClean="0"/>
              <a:t> the parameters</a:t>
            </a:r>
          </a:p>
          <a:p>
            <a:r>
              <a:rPr lang="en-US" smtClean="0"/>
              <a:t>The server-side stub receives this message, unpacks the marshalled parameters, and performs the procedure on the server</a:t>
            </a:r>
          </a:p>
          <a:p>
            <a:r>
              <a:rPr lang="en-US" smtClean="0"/>
              <a:t>On Windows, stub code compile from specification written in </a:t>
            </a:r>
            <a:r>
              <a:rPr lang="en-US" b="1" smtClean="0">
                <a:solidFill>
                  <a:srgbClr val="0000FF"/>
                </a:solidFill>
              </a:rPr>
              <a:t>Microsoft Interface Definition Language </a:t>
            </a:r>
            <a:r>
              <a:rPr lang="en-US" smtClean="0"/>
              <a:t>(</a:t>
            </a:r>
            <a:r>
              <a:rPr lang="en-US" b="1" smtClean="0">
                <a:solidFill>
                  <a:srgbClr val="0000FF"/>
                </a:solidFill>
              </a:rPr>
              <a:t>MIDL</a:t>
            </a:r>
            <a:r>
              <a:rPr lang="en-US" smtClean="0"/>
              <a:t>)</a:t>
            </a:r>
          </a:p>
          <a:p>
            <a:r>
              <a:rPr lang="en-US" smtClean="0"/>
              <a:t>Data representation handled via </a:t>
            </a:r>
            <a:r>
              <a:rPr lang="en-US" b="1" smtClean="0">
                <a:solidFill>
                  <a:srgbClr val="0000FF"/>
                </a:solidFill>
              </a:rPr>
              <a:t>External Data Representation </a:t>
            </a:r>
            <a:r>
              <a:rPr lang="en-US" smtClean="0"/>
              <a:t>(</a:t>
            </a:r>
            <a:r>
              <a:rPr lang="en-US" b="1" smtClean="0">
                <a:solidFill>
                  <a:srgbClr val="0000FF"/>
                </a:solidFill>
              </a:rPr>
              <a:t>XDL</a:t>
            </a:r>
            <a:r>
              <a:rPr lang="en-US" smtClean="0"/>
              <a:t>) format to account for different architectures</a:t>
            </a:r>
          </a:p>
          <a:p>
            <a:pPr lvl="1"/>
            <a:r>
              <a:rPr lang="en-US" b="1" smtClean="0">
                <a:solidFill>
                  <a:srgbClr val="0000FF"/>
                </a:solidFill>
              </a:rPr>
              <a:t>Big-endian </a:t>
            </a:r>
            <a:r>
              <a:rPr lang="en-US" smtClean="0"/>
              <a:t>and </a:t>
            </a:r>
            <a:r>
              <a:rPr lang="en-US" b="1" smtClean="0">
                <a:solidFill>
                  <a:srgbClr val="0000FF"/>
                </a:solidFill>
              </a:rPr>
              <a:t>little-endian</a:t>
            </a:r>
          </a:p>
          <a:p>
            <a:r>
              <a:rPr lang="en-US" smtClean="0"/>
              <a:t>Remote communication has more failure scenarios than local</a:t>
            </a:r>
          </a:p>
          <a:p>
            <a:pPr lvl="1"/>
            <a:r>
              <a:rPr lang="en-US" smtClean="0"/>
              <a:t>Messages can be delivered </a:t>
            </a:r>
            <a:r>
              <a:rPr lang="en-US" b="1" i="1" smtClean="0"/>
              <a:t>exactly once </a:t>
            </a:r>
            <a:r>
              <a:rPr lang="en-US" smtClean="0"/>
              <a:t>rather than </a:t>
            </a:r>
            <a:r>
              <a:rPr lang="en-US" b="1" i="1" smtClean="0"/>
              <a:t>at most once</a:t>
            </a:r>
          </a:p>
          <a:p>
            <a:r>
              <a:rPr lang="en-US" smtClean="0"/>
              <a:t>OS typically provides a rendezvous (or </a:t>
            </a:r>
            <a:r>
              <a:rPr lang="en-US" b="1" smtClean="0">
                <a:solidFill>
                  <a:srgbClr val="0000FF"/>
                </a:solidFill>
              </a:rPr>
              <a:t>matchmaker</a:t>
            </a:r>
            <a:r>
              <a:rPr lang="en-US" smtClean="0"/>
              <a:t>) service to connect client and server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Execution of RPC</a:t>
            </a:r>
          </a:p>
        </p:txBody>
      </p:sp>
      <p:pic>
        <p:nvPicPr>
          <p:cNvPr id="112642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354138"/>
            <a:ext cx="6630987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Pipes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52213" cy="6040438"/>
          </a:xfrm>
        </p:spPr>
        <p:txBody>
          <a:bodyPr/>
          <a:lstStyle/>
          <a:p>
            <a:r>
              <a:rPr lang="en-US" smtClean="0"/>
              <a:t>Acts as a conduit allowing two processes to communicate</a:t>
            </a:r>
          </a:p>
          <a:p>
            <a:endParaRPr lang="en-US" smtClean="0"/>
          </a:p>
          <a:p>
            <a:r>
              <a:rPr lang="en-US" b="1" smtClean="0"/>
              <a:t>Issues</a:t>
            </a:r>
          </a:p>
          <a:p>
            <a:pPr lvl="1"/>
            <a:r>
              <a:rPr lang="en-US" smtClean="0"/>
              <a:t>Is communication unidirectional or bidirectional?</a:t>
            </a:r>
          </a:p>
          <a:p>
            <a:pPr lvl="1"/>
            <a:r>
              <a:rPr lang="en-US" smtClean="0"/>
              <a:t>In the case of two-way communication, is it half or full-duplex?</a:t>
            </a:r>
          </a:p>
          <a:p>
            <a:pPr lvl="1"/>
            <a:r>
              <a:rPr lang="en-US" smtClean="0"/>
              <a:t>Must there exist a relationship (i.e. </a:t>
            </a:r>
            <a:r>
              <a:rPr lang="en-US" b="1" i="1" smtClean="0"/>
              <a:t>parent-child</a:t>
            </a:r>
            <a:r>
              <a:rPr lang="en-US" smtClean="0"/>
              <a:t>) between the communicating processes?</a:t>
            </a:r>
          </a:p>
          <a:p>
            <a:pPr lvl="1"/>
            <a:r>
              <a:rPr lang="en-US" smtClean="0"/>
              <a:t>Can the pipes be used over a network?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Ordinary Pipes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1209675" y="1644650"/>
            <a:ext cx="11391900" cy="6040438"/>
          </a:xfrm>
        </p:spPr>
        <p:txBody>
          <a:bodyPr/>
          <a:lstStyle/>
          <a:p>
            <a:r>
              <a:rPr lang="en-US" smtClean="0"/>
              <a:t>Ordinary Pipes</a:t>
            </a:r>
            <a:r>
              <a:rPr lang="en-US" b="1" smtClean="0"/>
              <a:t> </a:t>
            </a:r>
            <a:r>
              <a:rPr lang="en-US" smtClean="0"/>
              <a:t>allow communication in standard producer-consumer style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Producer writes to one end (the </a:t>
            </a:r>
            <a:r>
              <a:rPr lang="en-US" b="1" smtClean="0">
                <a:solidFill>
                  <a:srgbClr val="0000FF"/>
                </a:solidFill>
              </a:rPr>
              <a:t>write-end </a:t>
            </a:r>
            <a:r>
              <a:rPr lang="en-US" smtClean="0"/>
              <a:t>of the pipe)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Consumer reads from the other end (the </a:t>
            </a:r>
            <a:r>
              <a:rPr lang="en-US" b="1" smtClean="0">
                <a:solidFill>
                  <a:srgbClr val="0000FF"/>
                </a:solidFill>
              </a:rPr>
              <a:t>read-end</a:t>
            </a:r>
            <a:r>
              <a:rPr lang="en-US" i="1" smtClean="0"/>
              <a:t> </a:t>
            </a:r>
            <a:r>
              <a:rPr lang="en-US" smtClean="0"/>
              <a:t>of the pipe)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Ordinary pipes are therefore unidirectional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Require parent-child relationship between communicating processes</a:t>
            </a:r>
          </a:p>
          <a:p>
            <a:pPr>
              <a:buFont typeface="Monotype Sorts" pitchFamily="-84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Windows calls these </a:t>
            </a:r>
            <a:r>
              <a:rPr lang="en-US" b="1" smtClean="0">
                <a:solidFill>
                  <a:srgbClr val="0000FF"/>
                </a:solidFill>
              </a:rPr>
              <a:t>anonymous pipes</a:t>
            </a:r>
          </a:p>
          <a:p>
            <a:r>
              <a:rPr lang="en-US" smtClean="0"/>
              <a:t>See Unix and Windows code samples in textbook</a:t>
            </a:r>
          </a:p>
          <a:p>
            <a:endParaRPr lang="en-US" smtClean="0"/>
          </a:p>
        </p:txBody>
      </p:sp>
      <p:pic>
        <p:nvPicPr>
          <p:cNvPr id="116739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872038"/>
            <a:ext cx="83185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Named Pipes</a:t>
            </a:r>
          </a:p>
        </p:txBody>
      </p:sp>
      <p:sp>
        <p:nvSpPr>
          <p:cNvPr id="11878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Named Pipes are more powerful than ordinary pipes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Communication is bidirectional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No parent-child relationship is necessary between the communicating processes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Several processes can use the named pipe for communication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Provided on both UNIX and Windows systems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25" y="369888"/>
            <a:ext cx="9377363" cy="768350"/>
          </a:xfrm>
        </p:spPr>
        <p:txBody>
          <a:bodyPr/>
          <a:lstStyle/>
          <a:p>
            <a:pPr eaLnBrk="1" hangingPunct="1"/>
            <a:r>
              <a:rPr lang="en-US" smtClean="0"/>
              <a:t>Process State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62113"/>
            <a:ext cx="11056938" cy="5476106"/>
          </a:xfrm>
        </p:spPr>
        <p:txBody>
          <a:bodyPr/>
          <a:lstStyle/>
          <a:p>
            <a:r>
              <a:rPr lang="en-US" sz="2800" dirty="0" smtClean="0"/>
              <a:t>Changes during execution</a:t>
            </a:r>
            <a:endParaRPr lang="en-US" sz="2800" b="1" dirty="0" smtClean="0">
              <a:solidFill>
                <a:srgbClr val="3366FF"/>
              </a:solidFill>
            </a:endParaRPr>
          </a:p>
          <a:p>
            <a:pPr lvl="1"/>
            <a:r>
              <a:rPr lang="en-US" sz="2400" b="1" dirty="0" smtClean="0"/>
              <a:t>new</a:t>
            </a:r>
            <a:endParaRPr lang="en-US" sz="2400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process is being created</a:t>
            </a:r>
          </a:p>
          <a:p>
            <a:pPr lvl="1"/>
            <a:r>
              <a:rPr lang="en-US" sz="2400" b="1" dirty="0" smtClean="0"/>
              <a:t>running</a:t>
            </a:r>
            <a:endParaRPr lang="en-US" sz="2400" b="1" dirty="0"/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Instructions are being executed</a:t>
            </a:r>
          </a:p>
          <a:p>
            <a:pPr lvl="1"/>
            <a:r>
              <a:rPr lang="en-US" sz="2400" b="1" dirty="0" smtClean="0"/>
              <a:t>waiting  </a:t>
            </a:r>
            <a:endParaRPr lang="en-US" sz="2400" b="1" dirty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process is waiting for some event to occur</a:t>
            </a:r>
          </a:p>
          <a:p>
            <a:pPr lvl="1"/>
            <a:r>
              <a:rPr lang="en-US" sz="2400" b="1" dirty="0" smtClean="0"/>
              <a:t>ready  </a:t>
            </a:r>
            <a:endParaRPr lang="en-US" sz="2400" b="1" dirty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process is waiting to be assigned to a processor</a:t>
            </a:r>
          </a:p>
          <a:p>
            <a:pPr lvl="1"/>
            <a:r>
              <a:rPr lang="en-US" sz="2400" b="1" dirty="0" smtClean="0"/>
              <a:t>terminated  </a:t>
            </a:r>
            <a:endParaRPr lang="en-US" sz="2400" b="1" dirty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process has finished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3" y="369888"/>
            <a:ext cx="11920537" cy="768350"/>
          </a:xfrm>
        </p:spPr>
        <p:txBody>
          <a:bodyPr/>
          <a:lstStyle/>
          <a:p>
            <a:pPr eaLnBrk="1" hangingPunct="1"/>
            <a:r>
              <a:rPr lang="en-US" smtClean="0"/>
              <a:t>Diagram of Process State</a:t>
            </a:r>
          </a:p>
        </p:txBody>
      </p:sp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751138"/>
            <a:ext cx="113252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13" y="369888"/>
            <a:ext cx="11279187" cy="768350"/>
          </a:xfrm>
        </p:spPr>
        <p:txBody>
          <a:bodyPr/>
          <a:lstStyle/>
          <a:p>
            <a:pPr eaLnBrk="1" hangingPunct="1"/>
            <a:r>
              <a:rPr lang="en-US" smtClean="0"/>
              <a:t>Process Control Block (PCB)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224116"/>
            <a:ext cx="6870700" cy="6800697"/>
          </a:xfrm>
        </p:spPr>
        <p:txBody>
          <a:bodyPr/>
          <a:lstStyle/>
          <a:p>
            <a:r>
              <a:rPr lang="en-US" sz="2800" dirty="0" smtClean="0"/>
              <a:t>Process </a:t>
            </a:r>
            <a:r>
              <a:rPr lang="en-US" sz="2800" dirty="0" smtClean="0"/>
              <a:t>state </a:t>
            </a:r>
            <a:endParaRPr lang="en-US" sz="2800" dirty="0"/>
          </a:p>
          <a:p>
            <a:pPr lvl="1"/>
            <a:r>
              <a:rPr lang="en-US" dirty="0" smtClean="0"/>
              <a:t>running</a:t>
            </a:r>
            <a:r>
              <a:rPr lang="en-US" dirty="0" smtClean="0"/>
              <a:t>, waiting,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sz="2800" dirty="0"/>
              <a:t>Program counter</a:t>
            </a:r>
          </a:p>
          <a:p>
            <a:pPr lvl="1"/>
            <a:r>
              <a:rPr lang="en-US" dirty="0" smtClean="0"/>
              <a:t>location </a:t>
            </a:r>
            <a:r>
              <a:rPr lang="en-US" dirty="0" smtClean="0"/>
              <a:t>of instruction to next execute</a:t>
            </a:r>
          </a:p>
          <a:p>
            <a:r>
              <a:rPr lang="en-US" sz="2800" dirty="0"/>
              <a:t>CPU registers </a:t>
            </a:r>
            <a:endParaRPr lang="en-US" sz="2800" dirty="0"/>
          </a:p>
          <a:p>
            <a:pPr lvl="1"/>
            <a:r>
              <a:rPr lang="en-US" dirty="0" smtClean="0"/>
              <a:t>contents </a:t>
            </a:r>
            <a:r>
              <a:rPr lang="en-US" dirty="0" smtClean="0"/>
              <a:t>of all process-centric registers</a:t>
            </a:r>
          </a:p>
          <a:p>
            <a:r>
              <a:rPr lang="en-US" sz="2800" dirty="0"/>
              <a:t>CPU scheduling information</a:t>
            </a:r>
          </a:p>
          <a:p>
            <a:pPr lvl="1"/>
            <a:r>
              <a:rPr lang="en-US" dirty="0" smtClean="0"/>
              <a:t>priorities</a:t>
            </a:r>
            <a:r>
              <a:rPr lang="en-US" dirty="0" smtClean="0"/>
              <a:t>, scheduling queue pointers</a:t>
            </a:r>
          </a:p>
          <a:p>
            <a:r>
              <a:rPr lang="en-US" sz="2800" dirty="0"/>
              <a:t>Memory management information </a:t>
            </a:r>
            <a:endParaRPr lang="en-US" sz="2800" dirty="0"/>
          </a:p>
          <a:p>
            <a:pPr lvl="1"/>
            <a:r>
              <a:rPr lang="en-US" dirty="0" smtClean="0"/>
              <a:t>memory </a:t>
            </a:r>
            <a:r>
              <a:rPr lang="en-US" dirty="0" smtClean="0"/>
              <a:t>allocated to the process</a:t>
            </a:r>
          </a:p>
          <a:p>
            <a:r>
              <a:rPr lang="en-US" sz="2800" dirty="0"/>
              <a:t>Accounting information </a:t>
            </a:r>
            <a:endParaRPr lang="en-US" sz="2800" dirty="0"/>
          </a:p>
          <a:p>
            <a:pPr lvl="1"/>
            <a:r>
              <a:rPr lang="en-US" dirty="0" smtClean="0"/>
              <a:t>CPU </a:t>
            </a:r>
            <a:r>
              <a:rPr lang="en-US" dirty="0" smtClean="0"/>
              <a:t>used, clock time elapsed since start, time limits</a:t>
            </a:r>
          </a:p>
          <a:p>
            <a:r>
              <a:rPr lang="en-US" sz="2800" dirty="0"/>
              <a:t>I/O status information </a:t>
            </a:r>
            <a:endParaRPr lang="en-US" sz="2800" dirty="0"/>
          </a:p>
          <a:p>
            <a:pPr lvl="1"/>
            <a:r>
              <a:rPr lang="en-US" dirty="0" smtClean="0"/>
              <a:t>I/O </a:t>
            </a:r>
            <a:r>
              <a:rPr lang="en-US" dirty="0" smtClean="0"/>
              <a:t>devices allocated to process, list of open files</a:t>
            </a:r>
          </a:p>
          <a:p>
            <a:endParaRPr lang="en-US" dirty="0" smtClean="0"/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65275"/>
            <a:ext cx="4192588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CPU Switch From Process to Process</a:t>
            </a:r>
          </a:p>
        </p:txBody>
      </p:sp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830388"/>
            <a:ext cx="10453688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6153</TotalTime>
  <Words>2048</Words>
  <Application>Microsoft Office PowerPoint</Application>
  <PresentationFormat>Custom</PresentationFormat>
  <Paragraphs>439</Paragraphs>
  <Slides>58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Verdana</vt:lpstr>
      <vt:lpstr>MS PGothic</vt:lpstr>
      <vt:lpstr>Arial</vt:lpstr>
      <vt:lpstr>Helvetica</vt:lpstr>
      <vt:lpstr>Monotype Sorts</vt:lpstr>
      <vt:lpstr>Webdings</vt:lpstr>
      <vt:lpstr>Times New Roman</vt:lpstr>
      <vt:lpstr>Courier New</vt:lpstr>
      <vt:lpstr>Symbol</vt:lpstr>
      <vt:lpstr>Monaco</vt:lpstr>
      <vt:lpstr>1_os-8</vt:lpstr>
      <vt:lpstr>Chapter 3:  Processes</vt:lpstr>
      <vt:lpstr>Chapter 3:  Processes</vt:lpstr>
      <vt:lpstr>Objectives</vt:lpstr>
      <vt:lpstr>Process Concept</vt:lpstr>
      <vt:lpstr>Process in Memory</vt:lpstr>
      <vt:lpstr>Process State</vt:lpstr>
      <vt:lpstr>Diagram of Process State</vt:lpstr>
      <vt:lpstr>Process Control Block (PCB)</vt:lpstr>
      <vt:lpstr>CPU Switch From Process to Process</vt:lpstr>
      <vt:lpstr>Threads</vt:lpstr>
      <vt:lpstr>Process Representation in Linux</vt:lpstr>
      <vt:lpstr>Process Scheduling</vt:lpstr>
      <vt:lpstr>Ready Queue And Various  I/O Device Queues</vt:lpstr>
      <vt:lpstr>Representation of Process Scheduling</vt:lpstr>
      <vt:lpstr>Schedulers</vt:lpstr>
      <vt:lpstr>Addition of Medium Term Scheduling</vt:lpstr>
      <vt:lpstr>Multitasking in Mobile Systems</vt:lpstr>
      <vt:lpstr>Context Switch</vt:lpstr>
      <vt:lpstr>Operations on Processes</vt:lpstr>
      <vt:lpstr>Process Creation</vt:lpstr>
      <vt:lpstr>A Tree of Processes in Linux</vt:lpstr>
      <vt:lpstr>Process Creation (Cont.)</vt:lpstr>
      <vt:lpstr>C Program forking Separate Process</vt:lpstr>
      <vt:lpstr>Creating a Separate Process via Windows API</vt:lpstr>
      <vt:lpstr>Process Termination</vt:lpstr>
      <vt:lpstr>Multiprocess Architecture – Chrome Browser</vt:lpstr>
      <vt:lpstr>Interprocess Communication</vt:lpstr>
      <vt:lpstr>Communications Models </vt:lpstr>
      <vt:lpstr>Cooperating Processes</vt:lpstr>
      <vt:lpstr>Producer-Consumer Problem</vt:lpstr>
      <vt:lpstr>Bounded-Buffer – Shared-Memory Solution</vt:lpstr>
      <vt:lpstr>Bounded-Buffer – Producer</vt:lpstr>
      <vt:lpstr>Bounded Buffer – Consumer</vt:lpstr>
      <vt:lpstr>Interprocess Communication – Message Passing</vt:lpstr>
      <vt:lpstr>Implementation Questions</vt:lpstr>
      <vt:lpstr>Direct Communication</vt:lpstr>
      <vt:lpstr>Indirect Communication</vt:lpstr>
      <vt:lpstr>Indirect Communication</vt:lpstr>
      <vt:lpstr>Indirect Communication</vt:lpstr>
      <vt:lpstr>Synchronization</vt:lpstr>
      <vt:lpstr>Synchronization (Cont.)</vt:lpstr>
      <vt:lpstr>Buffering</vt:lpstr>
      <vt:lpstr>Examples of IPC Systems - POSIX</vt:lpstr>
      <vt:lpstr>IPC POSIX Producer</vt:lpstr>
      <vt:lpstr>IPC POSIX Consumer</vt:lpstr>
      <vt:lpstr>Examples of IPC Systems - Mach</vt:lpstr>
      <vt:lpstr>Examples of IPC Systems – Windows</vt:lpstr>
      <vt:lpstr>Local Procedure Calls in Windows XP</vt:lpstr>
      <vt:lpstr>Communications in Client-Server Systems</vt:lpstr>
      <vt:lpstr>Sockets</vt:lpstr>
      <vt:lpstr>Socket Communication</vt:lpstr>
      <vt:lpstr>Sockets in Java</vt:lpstr>
      <vt:lpstr>Remote Procedure Calls</vt:lpstr>
      <vt:lpstr>Execution of RPC</vt:lpstr>
      <vt:lpstr>Pipes</vt:lpstr>
      <vt:lpstr>Ordinary Pipes</vt:lpstr>
      <vt:lpstr>Named Pipes</vt:lpstr>
      <vt:lpstr>End of Chapter 3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yang_jianhua</cp:lastModifiedBy>
  <cp:revision>196</cp:revision>
  <cp:lastPrinted>2011-01-14T21:21:29Z</cp:lastPrinted>
  <dcterms:created xsi:type="dcterms:W3CDTF">2011-01-14T20:24:54Z</dcterms:created>
  <dcterms:modified xsi:type="dcterms:W3CDTF">2013-07-03T20:27:22Z</dcterms:modified>
</cp:coreProperties>
</file>