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2.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57"/>
  </p:notesMasterIdLst>
  <p:handoutMasterIdLst>
    <p:handoutMasterId r:id="rId58"/>
  </p:handoutMasterIdLst>
  <p:sldIdLst>
    <p:sldId id="330" r:id="rId2"/>
    <p:sldId id="275" r:id="rId3"/>
    <p:sldId id="287" r:id="rId4"/>
    <p:sldId id="277" r:id="rId5"/>
    <p:sldId id="332" r:id="rId6"/>
    <p:sldId id="288" r:id="rId7"/>
    <p:sldId id="336" r:id="rId8"/>
    <p:sldId id="278" r:id="rId9"/>
    <p:sldId id="337" r:id="rId10"/>
    <p:sldId id="289" r:id="rId11"/>
    <p:sldId id="348" r:id="rId12"/>
    <p:sldId id="347" r:id="rId13"/>
    <p:sldId id="279" r:id="rId14"/>
    <p:sldId id="290" r:id="rId15"/>
    <p:sldId id="292" r:id="rId16"/>
    <p:sldId id="294" r:id="rId17"/>
    <p:sldId id="293" r:id="rId18"/>
    <p:sldId id="295" r:id="rId19"/>
    <p:sldId id="296" r:id="rId20"/>
    <p:sldId id="280" r:id="rId21"/>
    <p:sldId id="349" r:id="rId22"/>
    <p:sldId id="343" r:id="rId23"/>
    <p:sldId id="350" r:id="rId24"/>
    <p:sldId id="339" r:id="rId25"/>
    <p:sldId id="335" r:id="rId26"/>
    <p:sldId id="344" r:id="rId27"/>
    <p:sldId id="345" r:id="rId28"/>
    <p:sldId id="298" r:id="rId29"/>
    <p:sldId id="302" r:id="rId30"/>
    <p:sldId id="329" r:id="rId31"/>
    <p:sldId id="351" r:id="rId32"/>
    <p:sldId id="282" r:id="rId33"/>
    <p:sldId id="333" r:id="rId34"/>
    <p:sldId id="352" r:id="rId35"/>
    <p:sldId id="353" r:id="rId36"/>
    <p:sldId id="303" r:id="rId37"/>
    <p:sldId id="305" r:id="rId38"/>
    <p:sldId id="306" r:id="rId39"/>
    <p:sldId id="307" r:id="rId40"/>
    <p:sldId id="310" r:id="rId41"/>
    <p:sldId id="354" r:id="rId42"/>
    <p:sldId id="313" r:id="rId43"/>
    <p:sldId id="314" r:id="rId44"/>
    <p:sldId id="355" r:id="rId45"/>
    <p:sldId id="356" r:id="rId46"/>
    <p:sldId id="357" r:id="rId47"/>
    <p:sldId id="358" r:id="rId48"/>
    <p:sldId id="359" r:id="rId49"/>
    <p:sldId id="342" r:id="rId50"/>
    <p:sldId id="361" r:id="rId51"/>
    <p:sldId id="301" r:id="rId52"/>
    <p:sldId id="360" r:id="rId53"/>
    <p:sldId id="285" r:id="rId54"/>
    <p:sldId id="286" r:id="rId55"/>
    <p:sldId id="331" r:id="rId56"/>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272" y="-24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2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pitchFamily="-84" charset="0"/>
              </a:defRPr>
            </a:lvl1pPr>
          </a:lstStyle>
          <a:p>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pitchFamily="-84" charset="0"/>
              </a:defRPr>
            </a:lvl1pPr>
          </a:lstStyle>
          <a:p>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pitchFamily="-84" charset="0"/>
              </a:defRPr>
            </a:lvl1pPr>
          </a:lstStyle>
          <a:p>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84" charset="0"/>
              </a:defRPr>
            </a:lvl1pPr>
          </a:lstStyle>
          <a:p>
            <a:fld id="{B0EC3B20-7757-4751-8103-6CFCD336D780}" type="slidenum">
              <a:rPr lang="en-US"/>
              <a:pPr/>
              <a:t>‹#›</a:t>
            </a:fld>
            <a:endParaRPr lang="en-US"/>
          </a:p>
        </p:txBody>
      </p:sp>
    </p:spTree>
    <p:extLst>
      <p:ext uri="{BB962C8B-B14F-4D97-AF65-F5344CB8AC3E}">
        <p14:creationId xmlns:p14="http://schemas.microsoft.com/office/powerpoint/2010/main" val="979994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pitchFamily="18" charset="0"/>
              </a:defRPr>
            </a:lvl1pPr>
          </a:lstStyle>
          <a:p>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pitchFamily="18" charset="0"/>
              </a:defRPr>
            </a:lvl1pPr>
          </a:lstStyle>
          <a:p>
            <a:endParaRPr lang="en-US"/>
          </a:p>
        </p:txBody>
      </p:sp>
      <p:sp>
        <p:nvSpPr>
          <p:cNvPr id="4100" name="Rectangle 4"/>
          <p:cNvSpPr>
            <a:spLocks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pitchFamily="18" charset="0"/>
              </a:defRPr>
            </a:lvl1pPr>
          </a:lstStyle>
          <a:p>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itchFamily="18" charset="0"/>
              </a:defRPr>
            </a:lvl1pPr>
          </a:lstStyle>
          <a:p>
            <a:fld id="{AE1BC6F1-7BA7-48EE-AECE-D8ADC74A3F1C}" type="slidenum">
              <a:rPr lang="en-US"/>
              <a:pPr/>
              <a:t>‹#›</a:t>
            </a:fld>
            <a:endParaRPr lang="en-US"/>
          </a:p>
        </p:txBody>
      </p:sp>
    </p:spTree>
    <p:extLst>
      <p:ext uri="{BB962C8B-B14F-4D97-AF65-F5344CB8AC3E}">
        <p14:creationId xmlns:p14="http://schemas.microsoft.com/office/powerpoint/2010/main" val="2929710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D5BBD05-321D-4A76-A282-312B3A1643AA}" type="slidenum">
              <a:rPr lang="en-US" sz="1200">
                <a:latin typeface="Times New Roman" pitchFamily="18" charset="0"/>
              </a:rPr>
              <a:pPr/>
              <a:t>1</a:t>
            </a:fld>
            <a:endParaRPr lang="en-US" sz="1200">
              <a:latin typeface="Times New Roman" pitchFamily="18" charset="0"/>
            </a:endParaRPr>
          </a:p>
        </p:txBody>
      </p:sp>
      <p:sp>
        <p:nvSpPr>
          <p:cNvPr id="6146" name="Rectangle 2"/>
          <p:cNvSpPr>
            <a:spLocks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A45DF8F-7A5F-48F0-BE5B-BF72ED540CED}" type="slidenum">
              <a:rPr lang="en-US" sz="1200">
                <a:latin typeface="Times New Roman" pitchFamily="18" charset="0"/>
              </a:rPr>
              <a:pPr/>
              <a:t>10</a:t>
            </a:fld>
            <a:endParaRPr lang="en-US" sz="1200">
              <a:latin typeface="Times New Roman" pitchFamily="18" charset="0"/>
            </a:endParaRPr>
          </a:p>
        </p:txBody>
      </p:sp>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CC52A71-F775-4A49-98AC-5FC9968037C9}" type="slidenum">
              <a:rPr lang="en-US" sz="1200">
                <a:latin typeface="Times New Roman" pitchFamily="18" charset="0"/>
              </a:rPr>
              <a:pPr/>
              <a:t>11</a:t>
            </a:fld>
            <a:endParaRPr lang="en-US" sz="1200">
              <a:latin typeface="Times New Roman" pitchFamily="18" charset="0"/>
            </a:endParaRPr>
          </a:p>
        </p:txBody>
      </p:sp>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noTextEdit="1"/>
          </p:cNvSpPr>
          <p:nvPr>
            <p:ph type="sldImg"/>
          </p:nvPr>
        </p:nvSpPr>
        <p:spPr>
          <a:ln/>
        </p:spPr>
      </p:sp>
      <p:sp>
        <p:nvSpPr>
          <p:cNvPr id="28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E812AB7-3804-428A-835B-3076FD673729}" type="slidenum">
              <a:rPr lang="en-US" sz="1200">
                <a:latin typeface="Times New Roman" pitchFamily="18" charset="0"/>
              </a:rPr>
              <a:pPr/>
              <a:t>13</a:t>
            </a:fld>
            <a:endParaRPr lang="en-US" sz="1200">
              <a:latin typeface="Times New Roman" pitchFamily="18" charset="0"/>
            </a:endParaRPr>
          </a:p>
        </p:txBody>
      </p:sp>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923AAE3-5ED7-456E-BCBC-0034648E9213}" type="slidenum">
              <a:rPr lang="en-US" sz="1200">
                <a:latin typeface="Times New Roman" pitchFamily="18" charset="0"/>
              </a:rPr>
              <a:pPr/>
              <a:t>14</a:t>
            </a:fld>
            <a:endParaRPr lang="en-US" sz="1200">
              <a:latin typeface="Times New Roman" pitchFamily="18" charset="0"/>
            </a:endParaRPr>
          </a:p>
        </p:txBody>
      </p:sp>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C8EA9D5-38A0-47ED-BA87-4AB50DEE7AEF}" type="slidenum">
              <a:rPr lang="en-US" sz="1200">
                <a:latin typeface="Times New Roman" pitchFamily="18" charset="0"/>
              </a:rPr>
              <a:pPr/>
              <a:t>15</a:t>
            </a:fld>
            <a:endParaRPr lang="en-US" sz="1200">
              <a:latin typeface="Times New Roman" pitchFamily="18" charset="0"/>
            </a:endParaRPr>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075AF6C-D7D3-4FE6-B237-4F2AC039C8CB}" type="slidenum">
              <a:rPr lang="en-US" sz="1200">
                <a:latin typeface="Times New Roman" pitchFamily="18" charset="0"/>
              </a:rPr>
              <a:pPr/>
              <a:t>16</a:t>
            </a:fld>
            <a:endParaRPr lang="en-US" sz="1200">
              <a:latin typeface="Times New Roman" pitchFamily="18" charset="0"/>
            </a:endParaRPr>
          </a:p>
        </p:txBody>
      </p:sp>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85B38B53-4022-4A19-8A5D-15BEAD4B3F13}" type="slidenum">
              <a:rPr lang="en-US" sz="1200">
                <a:latin typeface="Times New Roman" pitchFamily="18" charset="0"/>
              </a:rPr>
              <a:pPr/>
              <a:t>17</a:t>
            </a:fld>
            <a:endParaRPr lang="en-US" sz="1200">
              <a:latin typeface="Times New Roman" pitchFamily="18" charset="0"/>
            </a:endParaRPr>
          </a:p>
        </p:txBody>
      </p:sp>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BC18E85-E26E-4530-B925-F408B441DC17}" type="slidenum">
              <a:rPr lang="en-US" sz="1200">
                <a:latin typeface="Times New Roman" pitchFamily="18" charset="0"/>
              </a:rPr>
              <a:pPr/>
              <a:t>18</a:t>
            </a:fld>
            <a:endParaRPr lang="en-US" sz="1200">
              <a:latin typeface="Times New Roman" pitchFamily="18" charset="0"/>
            </a:endParaRPr>
          </a:p>
        </p:txBody>
      </p:sp>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34E3FA9-D80A-42F1-A302-00A1F04FD8DF}" type="slidenum">
              <a:rPr lang="en-US" sz="1200">
                <a:latin typeface="Times New Roman" pitchFamily="18" charset="0"/>
              </a:rPr>
              <a:pPr/>
              <a:t>19</a:t>
            </a:fld>
            <a:endParaRPr lang="en-US" sz="1200">
              <a:latin typeface="Times New Roman" pitchFamily="18" charset="0"/>
            </a:endParaRPr>
          </a:p>
        </p:txBody>
      </p:sp>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5E6B7D0-A5FF-43B9-BE2A-EC9636E576FF}" type="slidenum">
              <a:rPr lang="en-US" sz="1200">
                <a:latin typeface="Times New Roman" pitchFamily="18" charset="0"/>
              </a:rPr>
              <a:pPr/>
              <a:t>2</a:t>
            </a:fld>
            <a:endParaRPr lang="en-US" sz="1200">
              <a:latin typeface="Times New Roman" pitchFamily="18" charset="0"/>
            </a:endParaRPr>
          </a:p>
        </p:txBody>
      </p:sp>
      <p:sp>
        <p:nvSpPr>
          <p:cNvPr id="8194" name="Rectangle 2"/>
          <p:cNvSpPr>
            <a:spLocks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4C1BEA49-62C8-4843-A36A-0EC25C9BB17E}" type="slidenum">
              <a:rPr lang="en-US" sz="1200">
                <a:latin typeface="Times New Roman" pitchFamily="18" charset="0"/>
              </a:rPr>
              <a:pPr/>
              <a:t>20</a:t>
            </a:fld>
            <a:endParaRPr lang="en-US" sz="1200">
              <a:latin typeface="Times New Roman" pitchFamily="18" charset="0"/>
            </a:endParaRPr>
          </a:p>
        </p:txBody>
      </p:sp>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87F6EBA-4101-46A9-BCED-DB14B63A6E0B}" type="slidenum">
              <a:rPr lang="en-US" sz="1200">
                <a:latin typeface="Times New Roman" pitchFamily="18" charset="0"/>
              </a:rPr>
              <a:pPr/>
              <a:t>21</a:t>
            </a:fld>
            <a:endParaRPr lang="en-US" sz="1200">
              <a:latin typeface="Times New Roman" pitchFamily="18" charset="0"/>
            </a:endParaRPr>
          </a:p>
        </p:txBody>
      </p:sp>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9162EDA-BBB6-4983-B116-85EF771ADBD0}" type="slidenum">
              <a:rPr lang="en-US" sz="1200">
                <a:latin typeface="Times New Roman" pitchFamily="18" charset="0"/>
              </a:rPr>
              <a:pPr/>
              <a:t>22</a:t>
            </a:fld>
            <a:endParaRPr lang="en-US" sz="1200">
              <a:latin typeface="Times New Roman" pitchFamily="18" charset="0"/>
            </a:endParaRPr>
          </a:p>
        </p:txBody>
      </p:sp>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6AC87E0-5F6C-4CBE-9C0B-4ABB6663064E}" type="slidenum">
              <a:rPr lang="en-US" sz="1200">
                <a:latin typeface="Times New Roman" pitchFamily="18" charset="0"/>
              </a:rPr>
              <a:pPr/>
              <a:t>23</a:t>
            </a:fld>
            <a:endParaRPr lang="en-US" sz="1200">
              <a:latin typeface="Times New Roman" pitchFamily="18" charset="0"/>
            </a:endParaRPr>
          </a:p>
        </p:txBody>
      </p:sp>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3DA401B-B824-4C9A-87E1-8DDF821153D4}" type="slidenum">
              <a:rPr lang="en-US" sz="1200">
                <a:latin typeface="Times New Roman" pitchFamily="18" charset="0"/>
              </a:rPr>
              <a:pPr/>
              <a:t>25</a:t>
            </a:fld>
            <a:endParaRPr lang="en-US" sz="1200">
              <a:latin typeface="Times New Roman" pitchFamily="18" charset="0"/>
            </a:endParaRPr>
          </a:p>
        </p:txBody>
      </p:sp>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F1DE8117-AA8A-4E2C-9337-AC4A60942A8F}" type="slidenum">
              <a:rPr lang="en-US" sz="1200">
                <a:latin typeface="Times New Roman" pitchFamily="18" charset="0"/>
              </a:rPr>
              <a:pPr/>
              <a:t>28</a:t>
            </a:fld>
            <a:endParaRPr lang="en-US" sz="1200">
              <a:latin typeface="Times New Roman" pitchFamily="18" charset="0"/>
            </a:endParaRPr>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6C5A5B4D-2099-417F-B7ED-2D1511B3DAD3}" type="slidenum">
              <a:rPr lang="en-US" sz="1200">
                <a:latin typeface="Times New Roman" pitchFamily="18" charset="0"/>
              </a:rPr>
              <a:pPr/>
              <a:t>29</a:t>
            </a:fld>
            <a:endParaRPr lang="en-US" sz="1200">
              <a:latin typeface="Times New Roman" pitchFamily="18" charset="0"/>
            </a:endParaRPr>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DAC8C0E-6C81-4F82-B859-711DFC25F352}" type="slidenum">
              <a:rPr lang="en-US" sz="1200">
                <a:latin typeface="Times New Roman" pitchFamily="18" charset="0"/>
              </a:rPr>
              <a:pPr/>
              <a:t>30</a:t>
            </a:fld>
            <a:endParaRPr lang="en-US" sz="1200">
              <a:latin typeface="Times New Roman" pitchFamily="18" charset="0"/>
            </a:endParaRPr>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31A3B22-3AA5-47AE-82D3-7F40217CCA19}" type="slidenum">
              <a:rPr lang="en-US" sz="1200">
                <a:latin typeface="Times New Roman" pitchFamily="18" charset="0"/>
              </a:rPr>
              <a:pPr/>
              <a:t>31</a:t>
            </a:fld>
            <a:endParaRPr lang="en-US" sz="1200">
              <a:latin typeface="Times New Roman" pitchFamily="18" charset="0"/>
            </a:endParaRPr>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4F1F3A7-2C3F-471E-95CA-386FE287009C}" type="slidenum">
              <a:rPr lang="en-US" sz="1200">
                <a:latin typeface="Times New Roman" pitchFamily="18" charset="0"/>
              </a:rPr>
              <a:pPr/>
              <a:t>3</a:t>
            </a:fld>
            <a:endParaRPr lang="en-US" sz="1200">
              <a:latin typeface="Times New Roman" pitchFamily="18" charset="0"/>
            </a:endParaRPr>
          </a:p>
        </p:txBody>
      </p:sp>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757C5350-71AA-43B5-8E5A-8BF4A4719A73}" type="slidenum">
              <a:rPr lang="en-US" sz="1200">
                <a:latin typeface="Times New Roman" pitchFamily="18" charset="0"/>
              </a:rPr>
              <a:pPr/>
              <a:t>32</a:t>
            </a:fld>
            <a:endParaRPr lang="en-US" sz="1200">
              <a:latin typeface="Times New Roman" pitchFamily="18" charset="0"/>
            </a:endParaRPr>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C7CA746-D111-4748-9508-D234058C8141}" type="slidenum">
              <a:rPr lang="en-US" sz="1200">
                <a:latin typeface="Times New Roman" pitchFamily="18" charset="0"/>
              </a:rPr>
              <a:pPr/>
              <a:t>33</a:t>
            </a:fld>
            <a:endParaRPr lang="en-US" sz="1200">
              <a:latin typeface="Times New Roman" pitchFamily="18" charset="0"/>
            </a:endParaRPr>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AA33632-F416-4050-892A-2472FDD883C0}" type="slidenum">
              <a:rPr lang="en-US" sz="1200">
                <a:latin typeface="Times New Roman" pitchFamily="18" charset="0"/>
              </a:rPr>
              <a:pPr/>
              <a:t>34</a:t>
            </a:fld>
            <a:endParaRPr lang="en-US" sz="1200">
              <a:latin typeface="Times New Roman" pitchFamily="18" charset="0"/>
            </a:endParaRPr>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1A8FE9B-CA7A-4A2B-9524-208B64C88DE7}" type="slidenum">
              <a:rPr lang="en-US" sz="1200">
                <a:latin typeface="Times New Roman" pitchFamily="18" charset="0"/>
              </a:rPr>
              <a:pPr/>
              <a:t>36</a:t>
            </a:fld>
            <a:endParaRPr lang="en-US" sz="1200">
              <a:latin typeface="Times New Roman" pitchFamily="18" charset="0"/>
            </a:endParaRPr>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A6C6DF0-535D-447B-8764-E2BC4628A33A}" type="slidenum">
              <a:rPr lang="en-US" sz="1200">
                <a:latin typeface="Times New Roman" pitchFamily="18" charset="0"/>
              </a:rPr>
              <a:pPr/>
              <a:t>37</a:t>
            </a:fld>
            <a:endParaRPr lang="en-US" sz="1200">
              <a:latin typeface="Times New Roman" pitchFamily="18" charset="0"/>
            </a:endParaRPr>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1C2DFA0-BA8D-431E-BE56-1A3162718332}" type="slidenum">
              <a:rPr lang="en-US" sz="1200">
                <a:latin typeface="Times New Roman" pitchFamily="18" charset="0"/>
              </a:rPr>
              <a:pPr/>
              <a:t>38</a:t>
            </a:fld>
            <a:endParaRPr lang="en-US" sz="1200">
              <a:latin typeface="Times New Roman" pitchFamily="18" charset="0"/>
            </a:endParaRPr>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5C77B1E4-6425-46D7-A824-E0BF6968AD41}" type="slidenum">
              <a:rPr lang="en-US" sz="1200">
                <a:latin typeface="Times New Roman" pitchFamily="18" charset="0"/>
              </a:rPr>
              <a:pPr/>
              <a:t>39</a:t>
            </a:fld>
            <a:endParaRPr lang="en-US" sz="1200">
              <a:latin typeface="Times New Roman" pitchFamily="18" charset="0"/>
            </a:endParaRPr>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11E5423-8ADD-4458-B672-97F56ABDFAEC}" type="slidenum">
              <a:rPr lang="en-US" sz="1200">
                <a:latin typeface="Times New Roman" pitchFamily="18" charset="0"/>
              </a:rPr>
              <a:pPr/>
              <a:t>40</a:t>
            </a:fld>
            <a:endParaRPr lang="en-US" sz="1200">
              <a:latin typeface="Times New Roman" pitchFamily="18" charset="0"/>
            </a:endParaRPr>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0CEDAE9-6AB0-4133-BABE-E9F8CB566C9B}" type="slidenum">
              <a:rPr lang="en-US" sz="1200">
                <a:latin typeface="Times New Roman" pitchFamily="18" charset="0"/>
              </a:rPr>
              <a:pPr/>
              <a:t>41</a:t>
            </a:fld>
            <a:endParaRPr lang="en-US" sz="1200">
              <a:latin typeface="Times New Roman" pitchFamily="18" charset="0"/>
            </a:endParaRPr>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A9A0827-A218-4E9A-86A7-70F90437E27C}" type="slidenum">
              <a:rPr lang="en-US" sz="1200">
                <a:latin typeface="Times New Roman" pitchFamily="18" charset="0"/>
              </a:rPr>
              <a:pPr/>
              <a:t>42</a:t>
            </a:fld>
            <a:endParaRPr lang="en-US" sz="1200">
              <a:latin typeface="Times New Roman" pitchFamily="18" charset="0"/>
            </a:endParaRPr>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CE4A5C4E-5A11-4CA4-A176-4F17B026397B}" type="slidenum">
              <a:rPr lang="en-US" sz="1200">
                <a:latin typeface="Times New Roman" pitchFamily="18" charset="0"/>
              </a:rPr>
              <a:pPr/>
              <a:t>4</a:t>
            </a:fld>
            <a:endParaRPr lang="en-US" sz="1200">
              <a:latin typeface="Times New Roman" pitchFamily="18" charset="0"/>
            </a:endParaRPr>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3C87980-18B4-4106-94AC-747E12145719}" type="slidenum">
              <a:rPr lang="en-US" sz="1200">
                <a:latin typeface="Times New Roman" pitchFamily="18" charset="0"/>
              </a:rPr>
              <a:pPr/>
              <a:t>43</a:t>
            </a:fld>
            <a:endParaRPr lang="en-US" sz="1200">
              <a:latin typeface="Times New Roman" pitchFamily="18" charset="0"/>
            </a:endParaRPr>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8BA9ADE3-83F1-4D19-A204-07F7D96A6ADB}" type="slidenum">
              <a:rPr lang="en-US" sz="1200">
                <a:latin typeface="Times New Roman" pitchFamily="18" charset="0"/>
              </a:rPr>
              <a:pPr/>
              <a:t>44</a:t>
            </a:fld>
            <a:endParaRPr lang="en-US" sz="1200">
              <a:latin typeface="Times New Roman" pitchFamily="18" charset="0"/>
            </a:endParaRPr>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1DE3BDC6-59EF-45D8-8D13-AACBEF974E75}" type="slidenum">
              <a:rPr lang="en-US" sz="1200">
                <a:latin typeface="Times New Roman" pitchFamily="18" charset="0"/>
              </a:rPr>
              <a:pPr/>
              <a:t>46</a:t>
            </a:fld>
            <a:endParaRPr lang="en-US" sz="1200">
              <a:latin typeface="Times New Roman" pitchFamily="18" charset="0"/>
            </a:endParaRPr>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001BDA47-575C-4693-84CC-54BE7C36FFA3}" type="slidenum">
              <a:rPr lang="en-US" sz="1200">
                <a:latin typeface="Times New Roman" pitchFamily="18" charset="0"/>
              </a:rPr>
              <a:pPr/>
              <a:t>47</a:t>
            </a:fld>
            <a:endParaRPr lang="en-US" sz="1200">
              <a:latin typeface="Times New Roman" pitchFamily="18" charset="0"/>
            </a:endParaRPr>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211FA8B9-0D23-4157-A9C5-DE73F49C9986}" type="slidenum">
              <a:rPr lang="en-US" sz="1200">
                <a:latin typeface="Times New Roman" pitchFamily="18" charset="0"/>
              </a:rPr>
              <a:pPr/>
              <a:t>48</a:t>
            </a:fld>
            <a:endParaRPr lang="en-US" sz="1200">
              <a:latin typeface="Times New Roman" pitchFamily="18" charset="0"/>
            </a:endParaRPr>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noTextEdit="1"/>
          </p:cNvSpPr>
          <p:nvPr>
            <p:ph type="sldImg"/>
          </p:nvPr>
        </p:nvSpPr>
        <p:spPr>
          <a:ln/>
        </p:spPr>
      </p:sp>
      <p:sp>
        <p:nvSpPr>
          <p:cNvPr id="983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ChangeArrowheads="1" noTextEdit="1"/>
          </p:cNvSpPr>
          <p:nvPr>
            <p:ph type="sldImg"/>
          </p:nvPr>
        </p:nvSpPr>
        <p:spPr>
          <a:ln/>
        </p:spPr>
      </p:sp>
      <p:sp>
        <p:nvSpPr>
          <p:cNvPr id="1003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F796739-1445-414A-B1E8-9960D5C88B9F}" type="slidenum">
              <a:rPr lang="en-US" sz="1200">
                <a:latin typeface="Times New Roman" pitchFamily="18" charset="0"/>
              </a:rPr>
              <a:pPr/>
              <a:t>51</a:t>
            </a:fld>
            <a:endParaRPr lang="en-US" sz="1200">
              <a:latin typeface="Times New Roman" pitchFamily="18" charset="0"/>
            </a:endParaRPr>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E2B9BE6E-0735-4443-85F5-1B7992E8C6F4}" type="slidenum">
              <a:rPr lang="en-US" sz="1200">
                <a:latin typeface="Times New Roman" pitchFamily="18" charset="0"/>
              </a:rPr>
              <a:pPr/>
              <a:t>52</a:t>
            </a:fld>
            <a:endParaRPr lang="en-US" sz="1200">
              <a:latin typeface="Times New Roman" pitchFamily="18" charset="0"/>
            </a:endParaRPr>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D43D945C-864C-4408-AA62-398688FE08E5}" type="slidenum">
              <a:rPr lang="en-US" sz="1200">
                <a:latin typeface="Times New Roman" pitchFamily="18" charset="0"/>
              </a:rPr>
              <a:pPr/>
              <a:t>53</a:t>
            </a:fld>
            <a:endParaRPr lang="en-US" sz="1200">
              <a:latin typeface="Times New Roman" pitchFamily="18" charset="0"/>
            </a:endParaRPr>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95E2605D-2E1E-4AAD-86B5-A43E284F09E7}" type="slidenum">
              <a:rPr lang="en-US" sz="1200">
                <a:latin typeface="Times New Roman" pitchFamily="18" charset="0"/>
              </a:rPr>
              <a:pPr/>
              <a:t>5</a:t>
            </a:fld>
            <a:endParaRPr lang="en-US" sz="1200">
              <a:latin typeface="Times New Roman" pitchFamily="18" charset="0"/>
            </a:endParaRPr>
          </a:p>
        </p:txBody>
      </p:sp>
      <p:sp>
        <p:nvSpPr>
          <p:cNvPr id="14338" name="Rectangle 2"/>
          <p:cNvSpPr>
            <a:spLocks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F8FFB6C-F419-4485-A0F4-B5AAB69910A8}" type="slidenum">
              <a:rPr lang="en-US" sz="1200">
                <a:latin typeface="Times New Roman" pitchFamily="18" charset="0"/>
              </a:rPr>
              <a:pPr/>
              <a:t>54</a:t>
            </a:fld>
            <a:endParaRPr lang="en-US" sz="1200">
              <a:latin typeface="Times New Roman" pitchFamily="18" charset="0"/>
            </a:endParaRPr>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B85957A4-E5A7-4B29-823E-F11C6E07ECF2}" type="slidenum">
              <a:rPr lang="en-US" sz="1200">
                <a:latin typeface="Times New Roman" pitchFamily="18" charset="0"/>
              </a:rPr>
              <a:pPr/>
              <a:t>55</a:t>
            </a:fld>
            <a:endParaRPr lang="en-US" sz="1200">
              <a:latin typeface="Times New Roman" pitchFamily="18" charset="0"/>
            </a:endParaRPr>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A08427E5-7878-412C-BED2-7162173ECB34}" type="slidenum">
              <a:rPr lang="en-US" sz="1200">
                <a:latin typeface="Times New Roman" pitchFamily="18" charset="0"/>
              </a:rPr>
              <a:pPr/>
              <a:t>6</a:t>
            </a:fld>
            <a:endParaRPr lang="en-US" sz="1200">
              <a:latin typeface="Times New Roman" pitchFamily="18" charset="0"/>
            </a:endParaRPr>
          </a:p>
        </p:txBody>
      </p:sp>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ChangeArrowheads="1" noTextEdit="1"/>
          </p:cNvSpPr>
          <p:nvPr>
            <p:ph type="sldImg"/>
          </p:nvPr>
        </p:nvSpPr>
        <p:spPr>
          <a:ln/>
        </p:spPr>
      </p:sp>
      <p:sp>
        <p:nvSpPr>
          <p:cNvPr id="18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Verdana" pitchFamily="34" charset="0"/>
                <a:ea typeface="MS PGothic" pitchFamily="34" charset="-128"/>
              </a:defRPr>
            </a:lvl1pPr>
            <a:lvl2pPr marL="742950" indent="-285750" defTabSz="923925">
              <a:defRPr sz="2400">
                <a:solidFill>
                  <a:schemeClr val="tx1"/>
                </a:solidFill>
                <a:latin typeface="Verdana" pitchFamily="34" charset="0"/>
                <a:ea typeface="MS PGothic" pitchFamily="34" charset="-128"/>
              </a:defRPr>
            </a:lvl2pPr>
            <a:lvl3pPr marL="1143000" indent="-228600" defTabSz="923925">
              <a:defRPr sz="2400">
                <a:solidFill>
                  <a:schemeClr val="tx1"/>
                </a:solidFill>
                <a:latin typeface="Verdana" pitchFamily="34" charset="0"/>
                <a:ea typeface="MS PGothic" pitchFamily="34" charset="-128"/>
              </a:defRPr>
            </a:lvl3pPr>
            <a:lvl4pPr marL="1600200" indent="-228600" defTabSz="923925">
              <a:defRPr sz="2400">
                <a:solidFill>
                  <a:schemeClr val="tx1"/>
                </a:solidFill>
                <a:latin typeface="Verdana" pitchFamily="34" charset="0"/>
                <a:ea typeface="MS PGothic" pitchFamily="34" charset="-128"/>
              </a:defRPr>
            </a:lvl4pPr>
            <a:lvl5pPr marL="2057400" indent="-228600" defTabSz="923925">
              <a:defRPr sz="2400">
                <a:solidFill>
                  <a:schemeClr val="tx1"/>
                </a:solidFill>
                <a:latin typeface="Verdana" pitchFamily="3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Verdana" pitchFamily="34" charset="0"/>
                <a:ea typeface="MS PGothic" pitchFamily="34" charset="-128"/>
              </a:defRPr>
            </a:lvl9pPr>
          </a:lstStyle>
          <a:p>
            <a:fld id="{30A48045-260E-44CF-9D75-11ACF488E2CD}" type="slidenum">
              <a:rPr lang="en-US" sz="1200">
                <a:latin typeface="Times New Roman" pitchFamily="18" charset="0"/>
              </a:rPr>
              <a:pPr/>
              <a:t>8</a:t>
            </a:fld>
            <a:endParaRPr lang="en-US" sz="1200">
              <a:latin typeface="Times New Roman" pitchFamily="18" charset="0"/>
            </a:endParaRPr>
          </a:p>
        </p:txBody>
      </p:sp>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ChangeArrowheads="1" noTextEdit="1"/>
          </p:cNvSpPr>
          <p:nvPr>
            <p:ph type="sldImg"/>
          </p:nvPr>
        </p:nvSpPr>
        <p:spPr>
          <a:ln/>
        </p:spPr>
      </p:sp>
      <p:sp>
        <p:nvSpPr>
          <p:cNvPr id="22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198438" y="2960688"/>
            <a:ext cx="86106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 name="Rectangle 5"/>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 name="Rectangle 6"/>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Text Box 7"/>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spcBef>
                <a:spcPct val="50000"/>
              </a:spcBef>
            </a:pPr>
            <a:r>
              <a:rPr lang="en-US" sz="1000" b="1">
                <a:solidFill>
                  <a:srgbClr val="336699"/>
                </a:solidFill>
                <a:latin typeface="Helvetica" pitchFamily="-84" charset="0"/>
              </a:rPr>
              <a:t>Silberschatz, Galvin and Gagne ©2013</a:t>
            </a:r>
          </a:p>
        </p:txBody>
      </p:sp>
      <p:sp>
        <p:nvSpPr>
          <p:cNvPr id="8" name="Text Box 8"/>
          <p:cNvSpPr txBox="1">
            <a:spLocks noChangeArrowheads="1"/>
          </p:cNvSpPr>
          <p:nvPr/>
        </p:nvSpPr>
        <p:spPr bwMode="auto">
          <a:xfrm>
            <a:off x="26988" y="6613525"/>
            <a:ext cx="2638425" cy="244475"/>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50000"/>
              </a:spcBef>
            </a:pPr>
            <a:r>
              <a:rPr lang="en-US" sz="1000" b="1">
                <a:solidFill>
                  <a:srgbClr val="336699"/>
                </a:solidFill>
                <a:latin typeface="Helvetica" pitchFamily="-84" charset="0"/>
              </a:rPr>
              <a:t>Operating System Concepts – 9</a:t>
            </a:r>
            <a:r>
              <a:rPr lang="en-US" sz="1000" b="1" baseline="30000">
                <a:solidFill>
                  <a:srgbClr val="336699"/>
                </a:solidFill>
                <a:latin typeface="Helvetica" pitchFamily="-84" charset="0"/>
              </a:rPr>
              <a:t>th</a:t>
            </a:r>
            <a:r>
              <a:rPr lang="en-US" sz="1000" b="1">
                <a:solidFill>
                  <a:srgbClr val="336699"/>
                </a:solidFill>
                <a:latin typeface="Helvetica" pitchFamily="-84" charset="0"/>
              </a:rPr>
              <a:t> Edition</a:t>
            </a:r>
          </a:p>
        </p:txBody>
      </p:sp>
      <p:pic>
        <p:nvPicPr>
          <p:cNvPr id="9" name="Picture 9" descr="dino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389183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4455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218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4376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3680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1224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361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4083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08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55479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856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1030" name="Line 6"/>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1032" name="Rectangle 8"/>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endParaRPr lang="en-US" sz="2400">
              <a:latin typeface="Times New Roman" pitchFamily="18" charset="0"/>
            </a:endParaRPr>
          </a:p>
        </p:txBody>
      </p:sp>
      <p:sp>
        <p:nvSpPr>
          <p:cNvPr id="151561" name="Text Box 9"/>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spcBef>
                <a:spcPct val="50000"/>
              </a:spcBef>
            </a:pPr>
            <a:r>
              <a:rPr lang="en-US" sz="1000" b="1">
                <a:solidFill>
                  <a:srgbClr val="006699"/>
                </a:solidFill>
                <a:latin typeface="Helvetica" pitchFamily="-84" charset="0"/>
              </a:rPr>
              <a:t>2.</a:t>
            </a:r>
            <a:fld id="{821EEE65-12C5-40EF-BEE3-063BDC69FA78}" type="slidenum">
              <a:rPr lang="en-US" sz="1000" b="1">
                <a:solidFill>
                  <a:srgbClr val="006699"/>
                </a:solidFill>
                <a:latin typeface="Helvetica" pitchFamily="-84" charset="0"/>
              </a:rPr>
              <a:pPr algn="ctr">
                <a:spcBef>
                  <a:spcPct val="50000"/>
                </a:spcBef>
              </a:pPr>
              <a:t>‹#›</a:t>
            </a:fld>
            <a:endParaRPr lang="en-US" sz="1000" b="1">
              <a:solidFill>
                <a:srgbClr val="006699"/>
              </a:solidFill>
              <a:latin typeface="Helvetica" pitchFamily="-84" charset="0"/>
            </a:endParaRPr>
          </a:p>
        </p:txBody>
      </p:sp>
      <p:sp>
        <p:nvSpPr>
          <p:cNvPr id="151562" name="Text Box 10"/>
          <p:cNvSpPr txBox="1">
            <a:spLocks noChangeArrowheads="1"/>
          </p:cNvSpPr>
          <p:nvPr/>
        </p:nvSpPr>
        <p:spPr bwMode="auto">
          <a:xfrm>
            <a:off x="6489700" y="6588125"/>
            <a:ext cx="2713038" cy="244475"/>
          </a:xfrm>
          <a:prstGeom prst="rect">
            <a:avLst/>
          </a:prstGeom>
          <a:noFill/>
          <a:ln w="9525">
            <a:noFill/>
            <a:miter lim="800000"/>
            <a:headEnd/>
            <a:tailEnd/>
          </a:ln>
          <a:effec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lgn="ctr">
              <a:spcBef>
                <a:spcPct val="50000"/>
              </a:spcBef>
            </a:pPr>
            <a:r>
              <a:rPr lang="en-US" sz="1000" b="1">
                <a:solidFill>
                  <a:srgbClr val="006699"/>
                </a:solidFill>
                <a:latin typeface="Helvetica" pitchFamily="-84" charset="0"/>
              </a:rPr>
              <a:t>Silberschatz, Galvin and Gagne ©2013</a:t>
            </a:r>
          </a:p>
        </p:txBody>
      </p:sp>
      <p:sp>
        <p:nvSpPr>
          <p:cNvPr id="151563" name="Text Box 11"/>
          <p:cNvSpPr txBox="1">
            <a:spLocks noChangeArrowheads="1"/>
          </p:cNvSpPr>
          <p:nvPr/>
        </p:nvSpPr>
        <p:spPr bwMode="auto">
          <a:xfrm>
            <a:off x="185738" y="6621463"/>
            <a:ext cx="2638425" cy="244475"/>
          </a:xfrm>
          <a:prstGeom prst="rect">
            <a:avLst/>
          </a:prstGeom>
          <a:noFill/>
          <a:ln w="9525">
            <a:noFill/>
            <a:miter lim="800000"/>
            <a:headEnd/>
            <a:tailEnd/>
          </a:ln>
          <a:effectLst/>
        </p:spPr>
        <p:txBody>
          <a:bodyPr wrap="none">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50000"/>
              </a:spcBef>
            </a:pPr>
            <a:r>
              <a:rPr lang="en-US" sz="1000" b="1">
                <a:solidFill>
                  <a:srgbClr val="006699"/>
                </a:solidFill>
                <a:latin typeface="Helvetica" pitchFamily="-84" charset="0"/>
              </a:rPr>
              <a:t>Operating System Concepts – 9</a:t>
            </a:r>
            <a:r>
              <a:rPr lang="en-US" sz="1000" b="1" baseline="30000">
                <a:solidFill>
                  <a:srgbClr val="006699"/>
                </a:solidFill>
                <a:latin typeface="Helvetica" pitchFamily="-84" charset="0"/>
              </a:rPr>
              <a:t>th</a:t>
            </a:r>
            <a:r>
              <a:rPr lang="en-US" sz="1000" b="1">
                <a:solidFill>
                  <a:srgbClr val="006699"/>
                </a:solidFill>
                <a:latin typeface="Helvetica" pitchFamily="-84" charset="0"/>
              </a:rPr>
              <a:t> Edition</a:t>
            </a:r>
          </a:p>
        </p:txBody>
      </p:sp>
      <p:pic>
        <p:nvPicPr>
          <p:cNvPr id="1036" name="Picture 12" descr="dino_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90000"/>
        <a:buFont typeface="Monotype Sorts" pitchFamily="-84" charset="2"/>
        <a:buChar char="n"/>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80000"/>
        <a:buFont typeface="Monotype Sorts" pitchFamily="-84" charset="2"/>
        <a:buChar char="l"/>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4"/>
          <p:cNvSpPr>
            <a:spLocks noGrp="1" noChangeArrowheads="1"/>
          </p:cNvSpPr>
          <p:nvPr>
            <p:ph type="ctrTitle"/>
          </p:nvPr>
        </p:nvSpPr>
        <p:spPr>
          <a:xfrm>
            <a:off x="371475" y="1900238"/>
            <a:ext cx="8458200" cy="1143000"/>
          </a:xfrm>
          <a:noFill/>
        </p:spPr>
        <p:txBody>
          <a:bodyPr/>
          <a:lstStyle/>
          <a:p>
            <a:pPr eaLnBrk="1" hangingPunct="1"/>
            <a:r>
              <a:rPr lang="en-US" smtClean="0"/>
              <a:t>Chapter 2:  Operating-System Structures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85825" y="277813"/>
            <a:ext cx="8229600" cy="576262"/>
          </a:xfrm>
        </p:spPr>
        <p:txBody>
          <a:bodyPr/>
          <a:lstStyle/>
          <a:p>
            <a:pPr eaLnBrk="1" hangingPunct="1"/>
            <a:r>
              <a:rPr lang="en-US" sz="3000" dirty="0" smtClean="0"/>
              <a:t>GUI</a:t>
            </a:r>
            <a:endParaRPr lang="en-US" sz="3000" dirty="0" smtClean="0"/>
          </a:p>
        </p:txBody>
      </p:sp>
      <p:sp>
        <p:nvSpPr>
          <p:cNvPr id="23554" name="Rectangle 3"/>
          <p:cNvSpPr>
            <a:spLocks noGrp="1" noChangeArrowheads="1"/>
          </p:cNvSpPr>
          <p:nvPr>
            <p:ph type="body" idx="1"/>
          </p:nvPr>
        </p:nvSpPr>
        <p:spPr>
          <a:xfrm>
            <a:off x="806450" y="1233488"/>
            <a:ext cx="8229600" cy="3362263"/>
          </a:xfrm>
        </p:spPr>
        <p:txBody>
          <a:bodyPr/>
          <a:lstStyle/>
          <a:p>
            <a:r>
              <a:rPr lang="en-US" dirty="0" smtClean="0"/>
              <a:t>User-friendly </a:t>
            </a:r>
            <a:endParaRPr lang="en-US" dirty="0" smtClean="0"/>
          </a:p>
          <a:p>
            <a:pPr lvl="1"/>
            <a:r>
              <a:rPr lang="en-US" dirty="0" smtClean="0"/>
              <a:t>Usually </a:t>
            </a:r>
            <a:r>
              <a:rPr lang="en-US" dirty="0" smtClean="0"/>
              <a:t>mouse, keyboard, and monitor</a:t>
            </a:r>
          </a:p>
          <a:p>
            <a:pPr lvl="1"/>
            <a:r>
              <a:rPr lang="en-US" b="1" dirty="0" smtClean="0">
                <a:solidFill>
                  <a:srgbClr val="3366FF"/>
                </a:solidFill>
              </a:rPr>
              <a:t>Icons</a:t>
            </a:r>
            <a:r>
              <a:rPr lang="en-US" dirty="0" smtClean="0"/>
              <a:t> represent files, programs, actions, </a:t>
            </a:r>
            <a:r>
              <a:rPr lang="en-US" dirty="0" err="1" smtClean="0"/>
              <a:t>etc</a:t>
            </a:r>
            <a:endParaRPr lang="en-US" dirty="0" smtClean="0"/>
          </a:p>
          <a:p>
            <a:pPr lvl="1"/>
            <a:r>
              <a:rPr lang="en-US" dirty="0" smtClean="0"/>
              <a:t>Invented </a:t>
            </a:r>
            <a:r>
              <a:rPr lang="en-US" dirty="0" smtClean="0"/>
              <a:t>at Xerox </a:t>
            </a:r>
            <a:r>
              <a:rPr lang="en-US" dirty="0" smtClean="0"/>
              <a:t>PARC</a:t>
            </a:r>
            <a:endParaRPr lang="en-US" dirty="0" smtClean="0"/>
          </a:p>
          <a:p>
            <a:r>
              <a:rPr lang="en-US" dirty="0" smtClean="0"/>
              <a:t>Hybrid system (GUI and CLI)</a:t>
            </a:r>
          </a:p>
          <a:p>
            <a:pPr lvl="1"/>
            <a:r>
              <a:rPr lang="en-US" dirty="0" smtClean="0"/>
              <a:t>MS Windows</a:t>
            </a:r>
          </a:p>
          <a:p>
            <a:pPr lvl="1"/>
            <a:r>
              <a:rPr lang="en-US" dirty="0" smtClean="0"/>
              <a:t>Apple Mac OS</a:t>
            </a:r>
          </a:p>
          <a:p>
            <a:pPr lvl="1"/>
            <a:r>
              <a:rPr lang="en-US" dirty="0" smtClean="0"/>
              <a:t>Unix and Linux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85825" y="277813"/>
            <a:ext cx="8229600" cy="576262"/>
          </a:xfrm>
        </p:spPr>
        <p:txBody>
          <a:bodyPr/>
          <a:lstStyle/>
          <a:p>
            <a:pPr eaLnBrk="1" hangingPunct="1"/>
            <a:r>
              <a:rPr lang="en-US" sz="3000" smtClean="0"/>
              <a:t>Touchscreen Interfaces</a:t>
            </a:r>
          </a:p>
        </p:txBody>
      </p:sp>
      <p:sp>
        <p:nvSpPr>
          <p:cNvPr id="11267" name="Rectangle 3"/>
          <p:cNvSpPr>
            <a:spLocks noGrp="1" noChangeArrowheads="1"/>
          </p:cNvSpPr>
          <p:nvPr>
            <p:ph type="body" idx="1"/>
          </p:nvPr>
        </p:nvSpPr>
        <p:spPr>
          <a:xfrm>
            <a:off x="806450" y="1233489"/>
            <a:ext cx="4121150" cy="1794720"/>
          </a:xfrm>
        </p:spPr>
        <p:txBody>
          <a:bodyPr/>
          <a:lstStyle/>
          <a:p>
            <a:r>
              <a:rPr lang="en-US" sz="2400" dirty="0"/>
              <a:t>N</a:t>
            </a:r>
            <a:r>
              <a:rPr lang="en-US" sz="2400" dirty="0" smtClean="0"/>
              <a:t>ew </a:t>
            </a:r>
            <a:r>
              <a:rPr lang="en-US" sz="2400" dirty="0" smtClean="0"/>
              <a:t>interfaces</a:t>
            </a:r>
          </a:p>
          <a:p>
            <a:pPr lvl="1"/>
            <a:r>
              <a:rPr lang="en-US" sz="1400" dirty="0" smtClean="0"/>
              <a:t>Mouse not possible or not desired</a:t>
            </a:r>
          </a:p>
          <a:p>
            <a:pPr lvl="1"/>
            <a:r>
              <a:rPr lang="en-US" sz="1400" dirty="0" smtClean="0"/>
              <a:t>Actions and selection based on gestures</a:t>
            </a:r>
          </a:p>
          <a:p>
            <a:pPr lvl="1"/>
            <a:r>
              <a:rPr lang="en-US" sz="1400" dirty="0" smtClean="0"/>
              <a:t>Virtual keyboard for text entry</a:t>
            </a:r>
          </a:p>
          <a:p>
            <a:pPr>
              <a:buFont typeface="Monotype Sorts" pitchFamily="-84" charset="2"/>
              <a:buNone/>
            </a:pPr>
            <a:endParaRPr lang="en-US" dirty="0" smtClean="0"/>
          </a:p>
          <a:p>
            <a:pPr lvl="1"/>
            <a:endParaRPr lang="en-US" dirty="0" smtClean="0"/>
          </a:p>
        </p:txBody>
      </p:sp>
      <p:pic>
        <p:nvPicPr>
          <p:cNvPr id="25603" name="Picture 3" descr="ipa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3819" y="2945081"/>
            <a:ext cx="5087319" cy="34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mtClean="0"/>
              <a:t>The Mac OS X GUI</a:t>
            </a:r>
          </a:p>
        </p:txBody>
      </p:sp>
      <p:pic>
        <p:nvPicPr>
          <p:cNvPr id="2765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274763"/>
            <a:ext cx="6410325"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mtClean="0"/>
              <a:t>System Calls</a:t>
            </a:r>
          </a:p>
        </p:txBody>
      </p:sp>
      <p:sp>
        <p:nvSpPr>
          <p:cNvPr id="29698" name="Rectangle 3"/>
          <p:cNvSpPr>
            <a:spLocks noGrp="1" noChangeArrowheads="1"/>
          </p:cNvSpPr>
          <p:nvPr>
            <p:ph type="body" idx="1"/>
          </p:nvPr>
        </p:nvSpPr>
        <p:spPr>
          <a:xfrm>
            <a:off x="806450" y="1233489"/>
            <a:ext cx="7597775" cy="3789774"/>
          </a:xfrm>
        </p:spPr>
        <p:txBody>
          <a:bodyPr/>
          <a:lstStyle/>
          <a:p>
            <a:pPr>
              <a:lnSpc>
                <a:spcPct val="90000"/>
              </a:lnSpc>
            </a:pPr>
            <a:r>
              <a:rPr lang="en-US" sz="2400" dirty="0" smtClean="0"/>
              <a:t>Programming interface </a:t>
            </a:r>
            <a:endParaRPr lang="en-US" sz="2400" dirty="0" smtClean="0"/>
          </a:p>
          <a:p>
            <a:pPr lvl="1">
              <a:lnSpc>
                <a:spcPct val="90000"/>
              </a:lnSpc>
            </a:pPr>
            <a:r>
              <a:rPr lang="en-US" dirty="0" smtClean="0"/>
              <a:t>to </a:t>
            </a:r>
            <a:r>
              <a:rPr lang="en-US" dirty="0" smtClean="0"/>
              <a:t>the services provided by the </a:t>
            </a:r>
            <a:r>
              <a:rPr lang="en-US" dirty="0" smtClean="0"/>
              <a:t>OS</a:t>
            </a:r>
            <a:endParaRPr lang="en-US" sz="800" dirty="0" smtClean="0"/>
          </a:p>
          <a:p>
            <a:pPr>
              <a:lnSpc>
                <a:spcPct val="90000"/>
              </a:lnSpc>
            </a:pPr>
            <a:r>
              <a:rPr lang="en-US" sz="2400" dirty="0"/>
              <a:t>W</a:t>
            </a:r>
            <a:r>
              <a:rPr lang="en-US" sz="2400" dirty="0"/>
              <a:t>ritten in C or C</a:t>
            </a:r>
            <a:r>
              <a:rPr lang="en-US" sz="2400" dirty="0" smtClean="0"/>
              <a:t>++</a:t>
            </a:r>
            <a:endParaRPr lang="en-US" sz="2400" dirty="0"/>
          </a:p>
          <a:p>
            <a:pPr>
              <a:lnSpc>
                <a:spcPct val="90000"/>
              </a:lnSpc>
            </a:pPr>
            <a:r>
              <a:rPr lang="en-US" sz="2400" dirty="0"/>
              <a:t>Mostly accessed via API</a:t>
            </a:r>
          </a:p>
          <a:p>
            <a:pPr lvl="1">
              <a:lnSpc>
                <a:spcPct val="90000"/>
              </a:lnSpc>
            </a:pPr>
            <a:r>
              <a:rPr lang="en-US" dirty="0" smtClean="0"/>
              <a:t>Win32 API</a:t>
            </a:r>
          </a:p>
          <a:p>
            <a:pPr lvl="1">
              <a:lnSpc>
                <a:spcPct val="90000"/>
              </a:lnSpc>
            </a:pPr>
            <a:r>
              <a:rPr lang="en-US" dirty="0" smtClean="0"/>
              <a:t>POSIX API</a:t>
            </a:r>
          </a:p>
          <a:p>
            <a:pPr lvl="1">
              <a:lnSpc>
                <a:spcPct val="90000"/>
              </a:lnSpc>
            </a:pPr>
            <a:r>
              <a:rPr lang="en-US" dirty="0" smtClean="0"/>
              <a:t>Java API</a:t>
            </a:r>
            <a:endParaRPr lang="en-US" sz="800" dirty="0" smtClean="0"/>
          </a:p>
          <a:p>
            <a:pPr>
              <a:lnSpc>
                <a:spcPct val="90000"/>
              </a:lnSpc>
            </a:pPr>
            <a:r>
              <a:rPr lang="en-US" sz="2400" dirty="0"/>
              <a:t>Why use APIs rather than system calls?</a:t>
            </a:r>
            <a:br>
              <a:rPr lang="en-US" sz="2400" dirty="0"/>
            </a:b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mtClean="0"/>
              <a:t>Example of System Calls</a:t>
            </a:r>
          </a:p>
        </p:txBody>
      </p:sp>
      <p:sp>
        <p:nvSpPr>
          <p:cNvPr id="31746" name="Rectangle 5"/>
          <p:cNvSpPr>
            <a:spLocks noGrp="1" noChangeArrowheads="1"/>
          </p:cNvSpPr>
          <p:nvPr>
            <p:ph type="body" idx="1"/>
          </p:nvPr>
        </p:nvSpPr>
        <p:spPr>
          <a:xfrm>
            <a:off x="806450" y="1233488"/>
            <a:ext cx="8229600" cy="5165435"/>
          </a:xfrm>
        </p:spPr>
        <p:txBody>
          <a:bodyPr/>
          <a:lstStyle/>
          <a:p>
            <a:r>
              <a:rPr lang="en-US" sz="2800" dirty="0" smtClean="0"/>
              <a:t>System call </a:t>
            </a:r>
            <a:r>
              <a:rPr lang="en-US" sz="2800" dirty="0" smtClean="0"/>
              <a:t>sequence</a:t>
            </a:r>
          </a:p>
          <a:p>
            <a:pPr lvl="1"/>
            <a:r>
              <a:rPr lang="en-US" dirty="0" smtClean="0"/>
              <a:t>copy </a:t>
            </a:r>
            <a:r>
              <a:rPr lang="en-US" dirty="0" smtClean="0"/>
              <a:t>the contents of one file to another file</a:t>
            </a:r>
          </a:p>
        </p:txBody>
      </p:sp>
      <p:pic>
        <p:nvPicPr>
          <p:cNvPr id="317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2380960"/>
            <a:ext cx="593725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mtClean="0"/>
              <a:t>Example of Standard API</a:t>
            </a:r>
          </a:p>
        </p:txBody>
      </p:sp>
      <p:pic>
        <p:nvPicPr>
          <p:cNvPr id="33794" name="Picture 1" descr="Screen Shot 2012-12-01 at 12.25.0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066800"/>
            <a:ext cx="5094287" cy="519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smtClean="0"/>
              <a:t>System Call Implementation</a:t>
            </a:r>
          </a:p>
        </p:txBody>
      </p:sp>
      <p:sp>
        <p:nvSpPr>
          <p:cNvPr id="35842" name="Rectangle 3"/>
          <p:cNvSpPr>
            <a:spLocks noGrp="1" noChangeArrowheads="1"/>
          </p:cNvSpPr>
          <p:nvPr>
            <p:ph type="body" idx="1"/>
          </p:nvPr>
        </p:nvSpPr>
        <p:spPr>
          <a:xfrm>
            <a:off x="498763" y="1233488"/>
            <a:ext cx="8419605" cy="4941681"/>
          </a:xfrm>
        </p:spPr>
        <p:txBody>
          <a:bodyPr/>
          <a:lstStyle/>
          <a:p>
            <a:r>
              <a:rPr lang="en-US" sz="2800" dirty="0"/>
              <a:t>System-call interface </a:t>
            </a:r>
          </a:p>
          <a:p>
            <a:pPr lvl="1"/>
            <a:r>
              <a:rPr lang="en-US" b="1" dirty="0" smtClean="0">
                <a:solidFill>
                  <a:srgbClr val="3366FF"/>
                </a:solidFill>
              </a:rPr>
              <a:t>A number is associated with a system call</a:t>
            </a:r>
          </a:p>
          <a:p>
            <a:pPr lvl="1"/>
            <a:r>
              <a:rPr lang="en-US" dirty="0" smtClean="0"/>
              <a:t>Maintains a </a:t>
            </a:r>
            <a:r>
              <a:rPr lang="en-US" dirty="0" smtClean="0"/>
              <a:t>table indexed according to these </a:t>
            </a:r>
            <a:r>
              <a:rPr lang="en-US" dirty="0" smtClean="0"/>
              <a:t>numbers</a:t>
            </a:r>
          </a:p>
          <a:p>
            <a:pPr lvl="1"/>
            <a:r>
              <a:rPr lang="en-US" dirty="0"/>
              <a:t>I</a:t>
            </a:r>
            <a:r>
              <a:rPr lang="en-US" dirty="0" smtClean="0"/>
              <a:t>nvokes </a:t>
            </a:r>
            <a:r>
              <a:rPr lang="en-US" dirty="0" smtClean="0"/>
              <a:t>intended system call in OS </a:t>
            </a:r>
            <a:r>
              <a:rPr lang="en-US" dirty="0" smtClean="0"/>
              <a:t>kernel, </a:t>
            </a:r>
            <a:r>
              <a:rPr lang="en-US" dirty="0" smtClean="0"/>
              <a:t>and </a:t>
            </a:r>
            <a:endParaRPr lang="en-US" dirty="0" smtClean="0"/>
          </a:p>
          <a:p>
            <a:pPr lvl="1"/>
            <a:r>
              <a:rPr lang="en-US" dirty="0"/>
              <a:t>R</a:t>
            </a:r>
            <a:r>
              <a:rPr lang="en-US" dirty="0" smtClean="0"/>
              <a:t>eturns </a:t>
            </a:r>
            <a:r>
              <a:rPr lang="en-US" dirty="0" smtClean="0"/>
              <a:t>status of the system call and any return </a:t>
            </a:r>
            <a:r>
              <a:rPr lang="en-US" dirty="0" smtClean="0"/>
              <a:t>values</a:t>
            </a:r>
            <a:endParaRPr lang="en-US" sz="800" dirty="0" smtClean="0"/>
          </a:p>
          <a:p>
            <a:r>
              <a:rPr lang="en-US" sz="2800" dirty="0" smtClean="0"/>
              <a:t>The caller </a:t>
            </a:r>
            <a:endParaRPr lang="en-US" sz="2800" dirty="0" smtClean="0"/>
          </a:p>
          <a:p>
            <a:pPr lvl="1"/>
            <a:r>
              <a:rPr lang="en-US" dirty="0" smtClean="0"/>
              <a:t>Needs know </a:t>
            </a:r>
            <a:r>
              <a:rPr lang="en-US" dirty="0" smtClean="0"/>
              <a:t>nothing about </a:t>
            </a:r>
            <a:r>
              <a:rPr lang="en-US" dirty="0" smtClean="0"/>
              <a:t>the implementation</a:t>
            </a:r>
            <a:endParaRPr lang="en-US" dirty="0" smtClean="0"/>
          </a:p>
          <a:p>
            <a:pPr lvl="1"/>
            <a:r>
              <a:rPr lang="en-US" dirty="0"/>
              <a:t>N</a:t>
            </a:r>
            <a:r>
              <a:rPr lang="en-US" dirty="0" smtClean="0"/>
              <a:t>eeds </a:t>
            </a:r>
            <a:r>
              <a:rPr lang="en-US" dirty="0" smtClean="0"/>
              <a:t>to obey API </a:t>
            </a:r>
            <a:endParaRPr lang="en-US" dirty="0" smtClean="0"/>
          </a:p>
          <a:p>
            <a:pPr lvl="1"/>
            <a:r>
              <a:rPr lang="en-US" dirty="0" smtClean="0"/>
              <a:t>Understands </a:t>
            </a:r>
            <a:r>
              <a:rPr lang="en-US" dirty="0" smtClean="0"/>
              <a:t>what OS will do as a </a:t>
            </a:r>
            <a:r>
              <a:rPr lang="en-US" dirty="0" smtClean="0"/>
              <a:t>result call</a:t>
            </a:r>
            <a:endParaRPr lang="en-US" dirty="0" smtClean="0"/>
          </a:p>
          <a:p>
            <a:pPr lvl="1"/>
            <a:r>
              <a:rPr lang="en-US" dirty="0" smtClean="0"/>
              <a:t>Most details of  OS interface hidden from programmer by </a:t>
            </a:r>
            <a:r>
              <a:rPr lang="en-US" dirty="0" smtClean="0"/>
              <a:t>API</a:t>
            </a:r>
          </a:p>
          <a:p>
            <a:pPr lvl="2"/>
            <a:r>
              <a:rPr lang="en-US" dirty="0" smtClean="0"/>
              <a:t>Static library</a:t>
            </a:r>
          </a:p>
          <a:p>
            <a:pPr lvl="2"/>
            <a:r>
              <a:rPr lang="en-US" dirty="0" smtClean="0"/>
              <a:t>Run-time library (DLL)  </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857250" y="277813"/>
            <a:ext cx="8229600" cy="576262"/>
          </a:xfrm>
        </p:spPr>
        <p:txBody>
          <a:bodyPr/>
          <a:lstStyle/>
          <a:p>
            <a:pPr eaLnBrk="1" hangingPunct="1"/>
            <a:r>
              <a:rPr lang="en-US" smtClean="0"/>
              <a:t>API – System Call – OS Relationship</a:t>
            </a:r>
          </a:p>
        </p:txBody>
      </p:sp>
      <p:pic>
        <p:nvPicPr>
          <p:cNvPr id="37890" name="Picture 5"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5" y="1425575"/>
            <a:ext cx="7153275"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982663" y="277813"/>
            <a:ext cx="7704137" cy="576262"/>
          </a:xfrm>
        </p:spPr>
        <p:txBody>
          <a:bodyPr/>
          <a:lstStyle/>
          <a:p>
            <a:pPr eaLnBrk="1" hangingPunct="1"/>
            <a:r>
              <a:rPr lang="en-US" dirty="0" smtClean="0"/>
              <a:t>Passing Parameters from SC to OS</a:t>
            </a:r>
            <a:endParaRPr lang="en-US" dirty="0" smtClean="0"/>
          </a:p>
        </p:txBody>
      </p:sp>
      <p:sp>
        <p:nvSpPr>
          <p:cNvPr id="39938" name="Rectangle 3"/>
          <p:cNvSpPr>
            <a:spLocks noGrp="1" noChangeArrowheads="1"/>
          </p:cNvSpPr>
          <p:nvPr>
            <p:ph type="body" idx="1"/>
          </p:nvPr>
        </p:nvSpPr>
        <p:spPr>
          <a:xfrm>
            <a:off x="806450" y="1116282"/>
            <a:ext cx="7645400" cy="2434440"/>
          </a:xfrm>
        </p:spPr>
        <p:txBody>
          <a:bodyPr/>
          <a:lstStyle/>
          <a:p>
            <a:pPr lvl="1">
              <a:lnSpc>
                <a:spcPct val="90000"/>
              </a:lnSpc>
            </a:pPr>
            <a:endParaRPr lang="en-US" sz="900" dirty="0" smtClean="0"/>
          </a:p>
          <a:p>
            <a:pPr>
              <a:lnSpc>
                <a:spcPct val="90000"/>
              </a:lnSpc>
            </a:pPr>
            <a:r>
              <a:rPr lang="en-US" sz="2800" dirty="0" smtClean="0"/>
              <a:t>Three </a:t>
            </a:r>
            <a:r>
              <a:rPr lang="en-US" sz="2800" dirty="0" smtClean="0"/>
              <a:t>Ways </a:t>
            </a:r>
          </a:p>
          <a:p>
            <a:pPr lvl="1">
              <a:lnSpc>
                <a:spcPct val="90000"/>
              </a:lnSpc>
            </a:pPr>
            <a:r>
              <a:rPr lang="en-US" dirty="0" smtClean="0"/>
              <a:t>Register-value</a:t>
            </a:r>
          </a:p>
          <a:p>
            <a:pPr lvl="1">
              <a:lnSpc>
                <a:spcPct val="90000"/>
              </a:lnSpc>
            </a:pPr>
            <a:r>
              <a:rPr lang="en-US" dirty="0" smtClean="0"/>
              <a:t>Register-address</a:t>
            </a:r>
          </a:p>
          <a:p>
            <a:pPr lvl="1">
              <a:lnSpc>
                <a:spcPct val="90000"/>
              </a:lnSpc>
            </a:pPr>
            <a:r>
              <a:rPr lang="en-US" dirty="0" smtClean="0"/>
              <a:t>Stack</a:t>
            </a:r>
          </a:p>
          <a:p>
            <a:pPr lvl="1">
              <a:lnSpc>
                <a:spcPct val="90000"/>
              </a:lnSpc>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dirty="0" smtClean="0"/>
              <a:t>Parameter Passing </a:t>
            </a:r>
            <a:r>
              <a:rPr lang="en-US" dirty="0" smtClean="0"/>
              <a:t>via Register</a:t>
            </a:r>
            <a:endParaRPr lang="en-US" dirty="0" smtClean="0"/>
          </a:p>
        </p:txBody>
      </p:sp>
      <p:pic>
        <p:nvPicPr>
          <p:cNvPr id="41986" name="Picture 7"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4338" y="1865313"/>
            <a:ext cx="657383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576263" y="277813"/>
            <a:ext cx="8553450" cy="576262"/>
          </a:xfrm>
        </p:spPr>
        <p:txBody>
          <a:bodyPr/>
          <a:lstStyle/>
          <a:p>
            <a:pPr eaLnBrk="1" hangingPunct="1"/>
            <a:r>
              <a:rPr lang="en-US" sz="3000" smtClean="0"/>
              <a:t>Chapter 2:  Operating-System Structures</a:t>
            </a:r>
          </a:p>
        </p:txBody>
      </p:sp>
      <p:sp>
        <p:nvSpPr>
          <p:cNvPr id="7170" name="Rectangle 3"/>
          <p:cNvSpPr>
            <a:spLocks noGrp="1" noChangeArrowheads="1"/>
          </p:cNvSpPr>
          <p:nvPr>
            <p:ph type="body" idx="1"/>
          </p:nvPr>
        </p:nvSpPr>
        <p:spPr/>
        <p:txBody>
          <a:bodyPr/>
          <a:lstStyle/>
          <a:p>
            <a:r>
              <a:rPr lang="en-US" dirty="0" smtClean="0"/>
              <a:t>Services</a:t>
            </a:r>
            <a:endParaRPr lang="en-US" dirty="0" smtClean="0"/>
          </a:p>
          <a:p>
            <a:r>
              <a:rPr lang="en-US" dirty="0" smtClean="0"/>
              <a:t>User Interface</a:t>
            </a:r>
            <a:endParaRPr lang="en-US" dirty="0" smtClean="0"/>
          </a:p>
          <a:p>
            <a:r>
              <a:rPr lang="en-US" dirty="0" smtClean="0"/>
              <a:t>System Calls</a:t>
            </a:r>
          </a:p>
          <a:p>
            <a:r>
              <a:rPr lang="en-US" dirty="0" smtClean="0"/>
              <a:t>Types of System Calls</a:t>
            </a:r>
          </a:p>
          <a:p>
            <a:r>
              <a:rPr lang="en-US" dirty="0" smtClean="0"/>
              <a:t>System Programs</a:t>
            </a:r>
          </a:p>
          <a:p>
            <a:r>
              <a:rPr lang="en-US" dirty="0" smtClean="0"/>
              <a:t>Design </a:t>
            </a:r>
            <a:r>
              <a:rPr lang="en-US" dirty="0" smtClean="0"/>
              <a:t>and Implementation</a:t>
            </a:r>
          </a:p>
          <a:p>
            <a:r>
              <a:rPr lang="en-US" dirty="0" smtClean="0"/>
              <a:t>Structure</a:t>
            </a:r>
            <a:endParaRPr lang="en-US" dirty="0" smtClean="0"/>
          </a:p>
          <a:p>
            <a:r>
              <a:rPr lang="en-US" dirty="0" smtClean="0"/>
              <a:t>Debugging</a:t>
            </a:r>
            <a:endParaRPr lang="en-US" dirty="0" smtClean="0"/>
          </a:p>
          <a:p>
            <a:r>
              <a:rPr lang="en-US" dirty="0" smtClean="0"/>
              <a:t>Generation</a:t>
            </a:r>
            <a:endParaRPr lang="en-US" dirty="0" smtClean="0"/>
          </a:p>
          <a:p>
            <a:r>
              <a:rPr lang="en-US" dirty="0" smtClean="0"/>
              <a:t>System Boot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smtClean="0"/>
              <a:t>Types of System Calls</a:t>
            </a:r>
          </a:p>
        </p:txBody>
      </p:sp>
      <p:sp>
        <p:nvSpPr>
          <p:cNvPr id="44034" name="Rectangle 4"/>
          <p:cNvSpPr>
            <a:spLocks noGrp="1" noChangeArrowheads="1"/>
          </p:cNvSpPr>
          <p:nvPr>
            <p:ph type="body" idx="1"/>
          </p:nvPr>
        </p:nvSpPr>
        <p:spPr>
          <a:xfrm>
            <a:off x="806450" y="1233488"/>
            <a:ext cx="8229600" cy="4882304"/>
          </a:xfrm>
        </p:spPr>
        <p:txBody>
          <a:bodyPr/>
          <a:lstStyle/>
          <a:p>
            <a:r>
              <a:rPr lang="en-US" sz="2800" dirty="0" smtClean="0"/>
              <a:t>Process control</a:t>
            </a:r>
          </a:p>
          <a:p>
            <a:pPr lvl="1"/>
            <a:r>
              <a:rPr lang="en-US" dirty="0" smtClean="0"/>
              <a:t>end, abort</a:t>
            </a:r>
          </a:p>
          <a:p>
            <a:pPr lvl="1"/>
            <a:r>
              <a:rPr lang="en-US" dirty="0" smtClean="0"/>
              <a:t>load, execute</a:t>
            </a:r>
          </a:p>
          <a:p>
            <a:pPr lvl="1"/>
            <a:r>
              <a:rPr lang="en-US" dirty="0" smtClean="0"/>
              <a:t>create process, terminate process</a:t>
            </a:r>
          </a:p>
          <a:p>
            <a:pPr lvl="1"/>
            <a:r>
              <a:rPr lang="en-US" dirty="0" smtClean="0"/>
              <a:t>get process attributes, set process attributes</a:t>
            </a:r>
          </a:p>
          <a:p>
            <a:pPr lvl="1"/>
            <a:r>
              <a:rPr lang="en-US" dirty="0" smtClean="0"/>
              <a:t>wait for time</a:t>
            </a:r>
          </a:p>
          <a:p>
            <a:pPr lvl="1"/>
            <a:r>
              <a:rPr lang="en-US" dirty="0" smtClean="0"/>
              <a:t>wait event, signal event</a:t>
            </a:r>
          </a:p>
          <a:p>
            <a:pPr lvl="1"/>
            <a:r>
              <a:rPr lang="en-US" dirty="0" smtClean="0"/>
              <a:t>allocate and free </a:t>
            </a:r>
            <a:r>
              <a:rPr lang="en-US" dirty="0" smtClean="0"/>
              <a:t>memory</a:t>
            </a:r>
            <a:endParaRPr lang="en-US" dirty="0" smtClean="0"/>
          </a:p>
          <a:p>
            <a:pPr lvl="1"/>
            <a:r>
              <a:rPr lang="en-US" dirty="0" smtClean="0"/>
              <a:t>Dump memory if error</a:t>
            </a:r>
          </a:p>
          <a:p>
            <a:pPr lvl="1"/>
            <a:r>
              <a:rPr lang="en-US" b="1" dirty="0" smtClean="0">
                <a:solidFill>
                  <a:srgbClr val="3366FF"/>
                </a:solidFill>
              </a:rPr>
              <a:t>Debugger</a:t>
            </a:r>
            <a:r>
              <a:rPr lang="en-US" dirty="0" smtClean="0"/>
              <a:t> for determining </a:t>
            </a:r>
            <a:r>
              <a:rPr lang="en-US" b="1" dirty="0" smtClean="0">
                <a:solidFill>
                  <a:srgbClr val="3366FF"/>
                </a:solidFill>
              </a:rPr>
              <a:t>bugs, single step </a:t>
            </a:r>
            <a:r>
              <a:rPr lang="en-US" dirty="0" smtClean="0"/>
              <a:t>execution</a:t>
            </a:r>
          </a:p>
          <a:p>
            <a:pPr lvl="1"/>
            <a:r>
              <a:rPr lang="en-US" b="1" dirty="0" smtClean="0">
                <a:solidFill>
                  <a:srgbClr val="3366FF"/>
                </a:solidFill>
              </a:rPr>
              <a:t>Locks</a:t>
            </a:r>
            <a:r>
              <a:rPr lang="en-US" dirty="0" smtClean="0"/>
              <a:t> for managing access to shared data between processes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mtClean="0"/>
              <a:t>Types of System Calls</a:t>
            </a:r>
          </a:p>
        </p:txBody>
      </p:sp>
      <p:sp>
        <p:nvSpPr>
          <p:cNvPr id="46082" name="Rectangle 4"/>
          <p:cNvSpPr>
            <a:spLocks noGrp="1" noChangeArrowheads="1"/>
          </p:cNvSpPr>
          <p:nvPr>
            <p:ph type="body" idx="1"/>
          </p:nvPr>
        </p:nvSpPr>
        <p:spPr/>
        <p:txBody>
          <a:bodyPr/>
          <a:lstStyle/>
          <a:p>
            <a:r>
              <a:rPr lang="en-US" sz="2800" dirty="0" smtClean="0"/>
              <a:t>File management</a:t>
            </a:r>
          </a:p>
          <a:p>
            <a:pPr lvl="1"/>
            <a:r>
              <a:rPr lang="en-US" dirty="0" smtClean="0"/>
              <a:t>create file, delete file</a:t>
            </a:r>
          </a:p>
          <a:p>
            <a:pPr lvl="1"/>
            <a:r>
              <a:rPr lang="en-US" dirty="0" smtClean="0"/>
              <a:t>open, close file</a:t>
            </a:r>
          </a:p>
          <a:p>
            <a:pPr lvl="1"/>
            <a:r>
              <a:rPr lang="en-US" dirty="0" smtClean="0"/>
              <a:t>read, write, reposition</a:t>
            </a:r>
          </a:p>
          <a:p>
            <a:pPr lvl="1"/>
            <a:r>
              <a:rPr lang="en-US" dirty="0" smtClean="0"/>
              <a:t>get and set file attributes</a:t>
            </a:r>
          </a:p>
          <a:p>
            <a:pPr lvl="1"/>
            <a:endParaRPr lang="en-US" dirty="0" smtClean="0"/>
          </a:p>
          <a:p>
            <a:r>
              <a:rPr lang="en-US" sz="2800" dirty="0" smtClean="0"/>
              <a:t>Device management</a:t>
            </a:r>
          </a:p>
          <a:p>
            <a:pPr lvl="1"/>
            <a:r>
              <a:rPr lang="en-US" dirty="0" smtClean="0"/>
              <a:t>request device, release device</a:t>
            </a:r>
          </a:p>
          <a:p>
            <a:pPr lvl="1"/>
            <a:r>
              <a:rPr lang="en-US" dirty="0" smtClean="0"/>
              <a:t>read, write, reposition</a:t>
            </a:r>
          </a:p>
          <a:p>
            <a:pPr lvl="1"/>
            <a:r>
              <a:rPr lang="en-US" dirty="0" smtClean="0"/>
              <a:t>get device attributes, set device attributes</a:t>
            </a:r>
          </a:p>
          <a:p>
            <a:pPr lvl="1"/>
            <a:r>
              <a:rPr lang="en-US" dirty="0" smtClean="0"/>
              <a:t>logically attach or detach devices</a:t>
            </a:r>
          </a:p>
          <a:p>
            <a:pPr lvl="1"/>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Types of System Calls (Cont.)</a:t>
            </a:r>
          </a:p>
        </p:txBody>
      </p:sp>
      <p:sp>
        <p:nvSpPr>
          <p:cNvPr id="48130" name="Rectangle 4"/>
          <p:cNvSpPr>
            <a:spLocks noGrp="1" noChangeArrowheads="1"/>
          </p:cNvSpPr>
          <p:nvPr>
            <p:ph type="body" idx="1"/>
          </p:nvPr>
        </p:nvSpPr>
        <p:spPr>
          <a:xfrm>
            <a:off x="806450" y="1233488"/>
            <a:ext cx="8229600" cy="5060434"/>
          </a:xfrm>
        </p:spPr>
        <p:txBody>
          <a:bodyPr/>
          <a:lstStyle/>
          <a:p>
            <a:r>
              <a:rPr lang="en-US" sz="2800" dirty="0" smtClean="0"/>
              <a:t>Information maintenance</a:t>
            </a:r>
          </a:p>
          <a:p>
            <a:pPr lvl="1"/>
            <a:r>
              <a:rPr lang="en-US" dirty="0" smtClean="0"/>
              <a:t>get time or date, set time or date</a:t>
            </a:r>
          </a:p>
          <a:p>
            <a:pPr lvl="1"/>
            <a:r>
              <a:rPr lang="en-US" dirty="0" smtClean="0"/>
              <a:t>get system data, set system data</a:t>
            </a:r>
          </a:p>
          <a:p>
            <a:pPr lvl="1"/>
            <a:r>
              <a:rPr lang="en-US" dirty="0" smtClean="0"/>
              <a:t>get and set process, file, or device </a:t>
            </a:r>
            <a:r>
              <a:rPr lang="en-US" dirty="0" smtClean="0"/>
              <a:t>attributes</a:t>
            </a:r>
            <a:endParaRPr lang="en-US" dirty="0" smtClean="0"/>
          </a:p>
          <a:p>
            <a:r>
              <a:rPr lang="en-US" sz="2800" dirty="0" smtClean="0"/>
              <a:t>Communications</a:t>
            </a:r>
          </a:p>
          <a:p>
            <a:pPr lvl="1"/>
            <a:r>
              <a:rPr lang="en-US" dirty="0" smtClean="0"/>
              <a:t>create, delete communication connection</a:t>
            </a:r>
          </a:p>
          <a:p>
            <a:pPr lvl="1"/>
            <a:r>
              <a:rPr lang="en-US" dirty="0" smtClean="0"/>
              <a:t>send, receive messages if </a:t>
            </a:r>
            <a:r>
              <a:rPr lang="en-US" b="1" dirty="0" smtClean="0">
                <a:solidFill>
                  <a:srgbClr val="3366FF"/>
                </a:solidFill>
              </a:rPr>
              <a:t>message passing model </a:t>
            </a:r>
            <a:r>
              <a:rPr lang="en-US" dirty="0" smtClean="0"/>
              <a:t>to </a:t>
            </a:r>
            <a:r>
              <a:rPr lang="en-US" b="1" dirty="0" smtClean="0">
                <a:solidFill>
                  <a:srgbClr val="3366FF"/>
                </a:solidFill>
              </a:rPr>
              <a:t>host name</a:t>
            </a:r>
            <a:r>
              <a:rPr lang="en-US" dirty="0" smtClean="0"/>
              <a:t> or </a:t>
            </a:r>
            <a:r>
              <a:rPr lang="en-US" b="1" dirty="0" smtClean="0">
                <a:solidFill>
                  <a:srgbClr val="3366FF"/>
                </a:solidFill>
              </a:rPr>
              <a:t>process name</a:t>
            </a:r>
          </a:p>
          <a:p>
            <a:pPr lvl="2"/>
            <a:r>
              <a:rPr lang="en-US" dirty="0" smtClean="0"/>
              <a:t>From</a:t>
            </a:r>
            <a:r>
              <a:rPr lang="en-US" b="1" dirty="0" smtClean="0">
                <a:solidFill>
                  <a:srgbClr val="3366FF"/>
                </a:solidFill>
              </a:rPr>
              <a:t> client </a:t>
            </a:r>
            <a:r>
              <a:rPr lang="en-US" dirty="0" smtClean="0"/>
              <a:t>to</a:t>
            </a:r>
            <a:r>
              <a:rPr lang="en-US" b="1" dirty="0" smtClean="0">
                <a:solidFill>
                  <a:srgbClr val="3366FF"/>
                </a:solidFill>
              </a:rPr>
              <a:t> server</a:t>
            </a:r>
          </a:p>
          <a:p>
            <a:pPr lvl="1"/>
            <a:r>
              <a:rPr lang="en-US" b="1" dirty="0" smtClean="0">
                <a:solidFill>
                  <a:srgbClr val="3366FF"/>
                </a:solidFill>
              </a:rPr>
              <a:t>Shared-memory model </a:t>
            </a:r>
            <a:r>
              <a:rPr lang="en-US" dirty="0" smtClean="0"/>
              <a:t>create and gain access to memory regions</a:t>
            </a:r>
          </a:p>
          <a:p>
            <a:pPr lvl="1"/>
            <a:r>
              <a:rPr lang="en-US" dirty="0" smtClean="0"/>
              <a:t>transfer status information</a:t>
            </a:r>
          </a:p>
          <a:p>
            <a:pPr lvl="1"/>
            <a:r>
              <a:rPr lang="en-US" dirty="0" smtClean="0"/>
              <a:t>attach and detach remote devices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Types of System Calls (Cont.)</a:t>
            </a:r>
          </a:p>
        </p:txBody>
      </p:sp>
      <p:sp>
        <p:nvSpPr>
          <p:cNvPr id="50178" name="Rectangle 4"/>
          <p:cNvSpPr>
            <a:spLocks noGrp="1" noChangeArrowheads="1"/>
          </p:cNvSpPr>
          <p:nvPr>
            <p:ph type="body" idx="1"/>
          </p:nvPr>
        </p:nvSpPr>
        <p:spPr/>
        <p:txBody>
          <a:bodyPr/>
          <a:lstStyle/>
          <a:p>
            <a:r>
              <a:rPr lang="en-US" sz="2800" dirty="0" smtClean="0"/>
              <a:t>Protection</a:t>
            </a:r>
          </a:p>
          <a:p>
            <a:pPr lvl="1"/>
            <a:r>
              <a:rPr lang="en-US" dirty="0" smtClean="0"/>
              <a:t>Control access to resources</a:t>
            </a:r>
          </a:p>
          <a:p>
            <a:pPr lvl="1"/>
            <a:r>
              <a:rPr lang="en-US" dirty="0" smtClean="0"/>
              <a:t>Get and set permissions</a:t>
            </a:r>
          </a:p>
          <a:p>
            <a:pPr lvl="1"/>
            <a:r>
              <a:rPr lang="en-US" dirty="0" smtClean="0"/>
              <a:t>Allow and deny user access</a:t>
            </a:r>
          </a:p>
          <a:p>
            <a:pPr lvl="1"/>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1042988" y="325438"/>
            <a:ext cx="7648575" cy="576262"/>
          </a:xfrm>
        </p:spPr>
        <p:txBody>
          <a:bodyPr/>
          <a:lstStyle/>
          <a:p>
            <a:pPr eaLnBrk="1" hangingPunct="1"/>
            <a:r>
              <a:rPr lang="en-US" sz="2800" smtClean="0"/>
              <a:t>Examples of Windows and </a:t>
            </a:r>
            <a:br>
              <a:rPr lang="en-US" sz="2800" smtClean="0"/>
            </a:br>
            <a:r>
              <a:rPr lang="en-US" sz="2800" smtClean="0"/>
              <a:t>Unix System Calls</a:t>
            </a:r>
          </a:p>
        </p:txBody>
      </p:sp>
      <p:pic>
        <p:nvPicPr>
          <p:cNvPr id="52226" name="Picture 6" descr="OS8-p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1203325"/>
            <a:ext cx="5395912" cy="481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457200" y="306388"/>
            <a:ext cx="8229600" cy="576262"/>
          </a:xfrm>
        </p:spPr>
        <p:txBody>
          <a:bodyPr/>
          <a:lstStyle/>
          <a:p>
            <a:pPr eaLnBrk="1" hangingPunct="1"/>
            <a:r>
              <a:rPr lang="en-US" smtClean="0"/>
              <a:t>Standard C Library Example</a:t>
            </a:r>
          </a:p>
        </p:txBody>
      </p:sp>
      <p:sp>
        <p:nvSpPr>
          <p:cNvPr id="54274" name="Rectangle 3"/>
          <p:cNvSpPr>
            <a:spLocks noGrp="1" noChangeArrowheads="1"/>
          </p:cNvSpPr>
          <p:nvPr>
            <p:ph type="body" idx="1"/>
          </p:nvPr>
        </p:nvSpPr>
        <p:spPr>
          <a:xfrm>
            <a:off x="768350" y="1021278"/>
            <a:ext cx="7642225" cy="5230297"/>
          </a:xfrm>
        </p:spPr>
        <p:txBody>
          <a:bodyPr/>
          <a:lstStyle/>
          <a:p>
            <a:r>
              <a:rPr lang="en-US" sz="2800" dirty="0" err="1" smtClean="0"/>
              <a:t>printf</a:t>
            </a:r>
            <a:r>
              <a:rPr lang="en-US" sz="2800" dirty="0" smtClean="0"/>
              <a:t>() </a:t>
            </a:r>
            <a:r>
              <a:rPr lang="en-US" sz="2800" dirty="0" smtClean="0"/>
              <a:t>library</a:t>
            </a:r>
          </a:p>
          <a:p>
            <a:pPr lvl="1"/>
            <a:r>
              <a:rPr lang="en-US" dirty="0" smtClean="0"/>
              <a:t> </a:t>
            </a:r>
            <a:r>
              <a:rPr lang="en-US" dirty="0" smtClean="0"/>
              <a:t>calls write() system call</a:t>
            </a:r>
          </a:p>
        </p:txBody>
      </p:sp>
      <p:pic>
        <p:nvPicPr>
          <p:cNvPr id="54275" name="Picture 1" descr="Screen Shot 2012-12-01 at 1.12.0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101995"/>
            <a:ext cx="4168775" cy="4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Example: MS-DOS</a:t>
            </a:r>
          </a:p>
        </p:txBody>
      </p:sp>
      <p:sp>
        <p:nvSpPr>
          <p:cNvPr id="56322" name="Content Placeholder 2"/>
          <p:cNvSpPr>
            <a:spLocks noGrp="1"/>
          </p:cNvSpPr>
          <p:nvPr>
            <p:ph idx="1"/>
          </p:nvPr>
        </p:nvSpPr>
        <p:spPr>
          <a:xfrm>
            <a:off x="250660" y="1007857"/>
            <a:ext cx="4146715" cy="2720995"/>
          </a:xfrm>
        </p:spPr>
        <p:txBody>
          <a:bodyPr/>
          <a:lstStyle/>
          <a:p>
            <a:r>
              <a:rPr lang="en-US" dirty="0" smtClean="0"/>
              <a:t>Single-tasking</a:t>
            </a:r>
          </a:p>
          <a:p>
            <a:r>
              <a:rPr lang="en-US" dirty="0" smtClean="0"/>
              <a:t>Shell invoked when system </a:t>
            </a:r>
            <a:r>
              <a:rPr lang="en-US" dirty="0" smtClean="0"/>
              <a:t>booted</a:t>
            </a:r>
          </a:p>
          <a:p>
            <a:r>
              <a:rPr lang="en-US" dirty="0" smtClean="0"/>
              <a:t>Single memory space</a:t>
            </a:r>
            <a:endParaRPr lang="en-US" dirty="0" smtClean="0"/>
          </a:p>
          <a:p>
            <a:r>
              <a:rPr lang="en-US" dirty="0" smtClean="0"/>
              <a:t>Simple method to run program</a:t>
            </a:r>
          </a:p>
          <a:p>
            <a:pPr lvl="1"/>
            <a:r>
              <a:rPr lang="en-US" sz="1400" dirty="0" smtClean="0"/>
              <a:t>No process </a:t>
            </a:r>
            <a:r>
              <a:rPr lang="en-US" sz="1400" dirty="0" smtClean="0"/>
              <a:t>created</a:t>
            </a:r>
          </a:p>
          <a:p>
            <a:pPr lvl="1"/>
            <a:r>
              <a:rPr lang="en-US" sz="1400" dirty="0" smtClean="0"/>
              <a:t>Load into memory</a:t>
            </a:r>
          </a:p>
          <a:p>
            <a:pPr lvl="1"/>
            <a:r>
              <a:rPr lang="en-US" sz="1400" dirty="0" smtClean="0"/>
              <a:t>Overwrite all but the kernel</a:t>
            </a:r>
            <a:endParaRPr lang="en-US" sz="1400" dirty="0" smtClean="0"/>
          </a:p>
        </p:txBody>
      </p:sp>
      <p:pic>
        <p:nvPicPr>
          <p:cNvPr id="56323" name="Picture 9"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50" y="1704975"/>
            <a:ext cx="41275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ctangle 5"/>
          <p:cNvSpPr>
            <a:spLocks noChangeArrowheads="1"/>
          </p:cNvSpPr>
          <p:nvPr/>
        </p:nvSpPr>
        <p:spPr bwMode="auto">
          <a:xfrm>
            <a:off x="4397375" y="5307013"/>
            <a:ext cx="50292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buClr>
                <a:srgbClr val="993300"/>
              </a:buClr>
              <a:buSzPct val="90000"/>
              <a:buFont typeface="Monotype Sorts" pitchFamily="-84" charset="2"/>
              <a:buNone/>
            </a:pPr>
            <a:r>
              <a:rPr kumimoji="1" lang="en-US" dirty="0">
                <a:latin typeface="Helvetica" pitchFamily="-84" charset="0"/>
              </a:rPr>
              <a:t>(a) At system startup (b) running a program</a:t>
            </a:r>
          </a:p>
          <a:p>
            <a:pPr>
              <a:spcBef>
                <a:spcPct val="50000"/>
              </a:spcBef>
              <a:buClr>
                <a:srgbClr val="993300"/>
              </a:buClr>
              <a:buSzPct val="90000"/>
              <a:buFont typeface="Monotype Sorts" pitchFamily="-84" charset="2"/>
              <a:buNone/>
            </a:pPr>
            <a:endParaRPr kumimoji="1" lang="en-US" dirty="0">
              <a:latin typeface="Helvetica" pitchFamily="-8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Example: FreeBSD</a:t>
            </a:r>
          </a:p>
        </p:txBody>
      </p:sp>
      <p:sp>
        <p:nvSpPr>
          <p:cNvPr id="57346" name="Content Placeholder 2"/>
          <p:cNvSpPr>
            <a:spLocks noGrp="1"/>
          </p:cNvSpPr>
          <p:nvPr>
            <p:ph idx="1"/>
          </p:nvPr>
        </p:nvSpPr>
        <p:spPr>
          <a:xfrm>
            <a:off x="806450" y="1233488"/>
            <a:ext cx="4781550" cy="4822928"/>
          </a:xfrm>
        </p:spPr>
        <p:txBody>
          <a:bodyPr/>
          <a:lstStyle/>
          <a:p>
            <a:r>
              <a:rPr lang="en-US" sz="2400" dirty="0" smtClean="0"/>
              <a:t>Unix variant</a:t>
            </a:r>
          </a:p>
          <a:p>
            <a:r>
              <a:rPr lang="en-US" sz="2400" dirty="0" smtClean="0"/>
              <a:t>Multitasking</a:t>
            </a:r>
          </a:p>
          <a:p>
            <a:r>
              <a:rPr lang="en-US" sz="2400" dirty="0" smtClean="0"/>
              <a:t>User login </a:t>
            </a:r>
            <a:endParaRPr lang="en-US" sz="2400" dirty="0"/>
          </a:p>
          <a:p>
            <a:pPr lvl="1"/>
            <a:r>
              <a:rPr lang="en-US" sz="1600" dirty="0" smtClean="0"/>
              <a:t>invoke </a:t>
            </a:r>
            <a:r>
              <a:rPr lang="en-US" sz="1600" dirty="0" smtClean="0"/>
              <a:t>user</a:t>
            </a:r>
            <a:r>
              <a:rPr lang="ja-JP" altLang="en-US" sz="1600" dirty="0" smtClean="0"/>
              <a:t>’</a:t>
            </a:r>
            <a:r>
              <a:rPr lang="en-US" altLang="ja-JP" sz="1600" dirty="0" smtClean="0"/>
              <a:t>s choice of shell</a:t>
            </a:r>
          </a:p>
          <a:p>
            <a:r>
              <a:rPr lang="en-US" sz="2400" dirty="0"/>
              <a:t>Shell </a:t>
            </a:r>
          </a:p>
          <a:p>
            <a:pPr lvl="1"/>
            <a:r>
              <a:rPr lang="en-US" sz="1400" dirty="0" smtClean="0"/>
              <a:t>executes </a:t>
            </a:r>
            <a:r>
              <a:rPr lang="en-US" sz="1400" dirty="0" smtClean="0"/>
              <a:t>fork() system call to create process</a:t>
            </a:r>
          </a:p>
          <a:p>
            <a:pPr lvl="1"/>
            <a:r>
              <a:rPr lang="en-US" sz="1400" dirty="0" smtClean="0"/>
              <a:t>Executes exec() to load program into process</a:t>
            </a:r>
          </a:p>
          <a:p>
            <a:pPr lvl="1"/>
            <a:r>
              <a:rPr lang="en-US" sz="1400" dirty="0" smtClean="0"/>
              <a:t>Shell waits for process to terminate or continues with user commands</a:t>
            </a:r>
          </a:p>
          <a:p>
            <a:r>
              <a:rPr lang="en-US" sz="2400" dirty="0"/>
              <a:t>Process exits </a:t>
            </a:r>
          </a:p>
          <a:p>
            <a:pPr lvl="1"/>
            <a:r>
              <a:rPr lang="en-US" dirty="0" smtClean="0"/>
              <a:t>with </a:t>
            </a:r>
            <a:r>
              <a:rPr lang="en-US" dirty="0" smtClean="0"/>
              <a:t>code of 0 – no </a:t>
            </a:r>
            <a:r>
              <a:rPr lang="en-US" dirty="0" smtClean="0"/>
              <a:t>error, </a:t>
            </a:r>
            <a:r>
              <a:rPr lang="en-US" dirty="0" smtClean="0"/>
              <a:t>or </a:t>
            </a:r>
            <a:endParaRPr lang="en-US" dirty="0" smtClean="0"/>
          </a:p>
          <a:p>
            <a:pPr lvl="1"/>
            <a:r>
              <a:rPr lang="en-US" dirty="0" smtClean="0"/>
              <a:t>&gt; </a:t>
            </a:r>
            <a:r>
              <a:rPr lang="en-US" dirty="0" smtClean="0"/>
              <a:t>0 – error code</a:t>
            </a:r>
          </a:p>
          <a:p>
            <a:endParaRPr lang="en-US" dirty="0" smtClean="0"/>
          </a:p>
        </p:txBody>
      </p:sp>
      <p:pic>
        <p:nvPicPr>
          <p:cNvPr id="57347" name="Picture 3"/>
          <p:cNvPicPr>
            <a:picLocks noChangeAspect="1" noChangeArrowheads="1"/>
          </p:cNvPicPr>
          <p:nvPr/>
        </p:nvPicPr>
        <p:blipFill>
          <a:blip r:embed="rId2">
            <a:extLst>
              <a:ext uri="{28A0092B-C50C-407E-A947-70E740481C1C}">
                <a14:useLocalDpi xmlns:a14="http://schemas.microsoft.com/office/drawing/2010/main" val="0"/>
              </a:ext>
            </a:extLst>
          </a:blip>
          <a:srcRect l="31691" t="500" r="31691" b="500"/>
          <a:stretch>
            <a:fillRect/>
          </a:stretch>
        </p:blipFill>
        <p:spPr bwMode="auto">
          <a:xfrm>
            <a:off x="6146800" y="1163638"/>
            <a:ext cx="2305050" cy="4676775"/>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smtClean="0"/>
              <a:t>System Programs</a:t>
            </a:r>
          </a:p>
        </p:txBody>
      </p:sp>
      <p:sp>
        <p:nvSpPr>
          <p:cNvPr id="58370" name="Rectangle 3"/>
          <p:cNvSpPr>
            <a:spLocks noGrp="1" noChangeArrowheads="1"/>
          </p:cNvSpPr>
          <p:nvPr>
            <p:ph type="body" idx="1"/>
          </p:nvPr>
        </p:nvSpPr>
        <p:spPr>
          <a:xfrm>
            <a:off x="698500" y="1295400"/>
            <a:ext cx="8291121" cy="4428506"/>
          </a:xfrm>
        </p:spPr>
        <p:txBody>
          <a:bodyPr/>
          <a:lstStyle/>
          <a:p>
            <a:r>
              <a:rPr lang="en-US" sz="2800" dirty="0"/>
              <a:t>P</a:t>
            </a:r>
            <a:r>
              <a:rPr lang="en-US" sz="2800" dirty="0" smtClean="0"/>
              <a:t>rovide </a:t>
            </a:r>
          </a:p>
          <a:p>
            <a:pPr lvl="1"/>
            <a:r>
              <a:rPr lang="en-US" dirty="0" smtClean="0"/>
              <a:t>a </a:t>
            </a:r>
            <a:r>
              <a:rPr lang="en-US" dirty="0" smtClean="0"/>
              <a:t>convenient environment for program development and execution.  </a:t>
            </a:r>
            <a:endParaRPr lang="en-US" dirty="0" smtClean="0"/>
          </a:p>
          <a:p>
            <a:r>
              <a:rPr lang="en-US" sz="2800" dirty="0"/>
              <a:t>Categories</a:t>
            </a:r>
          </a:p>
          <a:p>
            <a:pPr lvl="1"/>
            <a:r>
              <a:rPr lang="en-US" dirty="0" smtClean="0"/>
              <a:t>File manipulation </a:t>
            </a:r>
          </a:p>
          <a:p>
            <a:pPr lvl="1"/>
            <a:r>
              <a:rPr lang="en-US" dirty="0" smtClean="0"/>
              <a:t>Status information sometimes stored in a File modification</a:t>
            </a:r>
          </a:p>
          <a:p>
            <a:pPr lvl="1"/>
            <a:r>
              <a:rPr lang="en-US" dirty="0" smtClean="0"/>
              <a:t>Programming language support</a:t>
            </a:r>
          </a:p>
          <a:p>
            <a:pPr lvl="1"/>
            <a:r>
              <a:rPr lang="en-US" dirty="0" smtClean="0"/>
              <a:t>Program loading and execution</a:t>
            </a:r>
          </a:p>
          <a:p>
            <a:pPr lvl="1"/>
            <a:r>
              <a:rPr lang="en-US" dirty="0" smtClean="0"/>
              <a:t>Communications</a:t>
            </a:r>
          </a:p>
          <a:p>
            <a:pPr lvl="1"/>
            <a:r>
              <a:rPr lang="en-US" dirty="0" smtClean="0"/>
              <a:t>Background services</a:t>
            </a:r>
          </a:p>
          <a:p>
            <a:pPr lvl="1"/>
            <a:r>
              <a:rPr lang="en-US" dirty="0" smtClean="0"/>
              <a:t>Application </a:t>
            </a:r>
            <a:r>
              <a:rPr lang="en-US" dirty="0" smtClean="0"/>
              <a:t>programs</a:t>
            </a:r>
            <a:endParaRPr lang="en-US"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dirty="0" smtClean="0"/>
              <a:t>Different System </a:t>
            </a:r>
            <a:r>
              <a:rPr lang="en-US" dirty="0" smtClean="0"/>
              <a:t>Programs</a:t>
            </a:r>
          </a:p>
        </p:txBody>
      </p:sp>
      <p:sp>
        <p:nvSpPr>
          <p:cNvPr id="60418" name="Rectangle 3"/>
          <p:cNvSpPr>
            <a:spLocks noGrp="1" noChangeArrowheads="1"/>
          </p:cNvSpPr>
          <p:nvPr>
            <p:ph type="body" idx="1"/>
          </p:nvPr>
        </p:nvSpPr>
        <p:spPr>
          <a:xfrm>
            <a:off x="806450" y="1233488"/>
            <a:ext cx="7685088" cy="3742273"/>
          </a:xfrm>
          <a:noFill/>
        </p:spPr>
        <p:txBody>
          <a:bodyPr/>
          <a:lstStyle/>
          <a:p>
            <a:pPr lvl="1">
              <a:lnSpc>
                <a:spcPct val="90000"/>
              </a:lnSpc>
            </a:pPr>
            <a:endParaRPr lang="en-US" sz="800" dirty="0" smtClean="0"/>
          </a:p>
          <a:p>
            <a:pPr>
              <a:lnSpc>
                <a:spcPct val="90000"/>
              </a:lnSpc>
            </a:pPr>
            <a:r>
              <a:rPr lang="en-US" sz="2800" b="1" dirty="0" smtClean="0"/>
              <a:t>File management </a:t>
            </a:r>
            <a:endParaRPr lang="en-US" sz="2800" dirty="0"/>
          </a:p>
          <a:p>
            <a:pPr lvl="1">
              <a:lnSpc>
                <a:spcPct val="90000"/>
              </a:lnSpc>
            </a:pPr>
            <a:r>
              <a:rPr lang="en-US" dirty="0" smtClean="0"/>
              <a:t>Create</a:t>
            </a:r>
            <a:r>
              <a:rPr lang="en-US" dirty="0" smtClean="0"/>
              <a:t>, delete, copy, rename, print, dump, list, and generally manipulate files and directories</a:t>
            </a:r>
          </a:p>
          <a:p>
            <a:pPr>
              <a:lnSpc>
                <a:spcPct val="90000"/>
              </a:lnSpc>
            </a:pPr>
            <a:endParaRPr lang="en-US" sz="800" dirty="0" smtClean="0"/>
          </a:p>
          <a:p>
            <a:pPr>
              <a:lnSpc>
                <a:spcPct val="90000"/>
              </a:lnSpc>
            </a:pPr>
            <a:r>
              <a:rPr lang="en-US" sz="2800" b="1" dirty="0"/>
              <a:t>Status information</a:t>
            </a:r>
          </a:p>
          <a:p>
            <a:pPr lvl="1">
              <a:lnSpc>
                <a:spcPct val="90000"/>
              </a:lnSpc>
            </a:pPr>
            <a:r>
              <a:rPr lang="en-US" dirty="0"/>
              <a:t>S</a:t>
            </a:r>
            <a:r>
              <a:rPr lang="en-US" dirty="0" smtClean="0"/>
              <a:t>ystem info</a:t>
            </a:r>
            <a:endParaRPr lang="en-US" dirty="0" smtClean="0"/>
          </a:p>
          <a:p>
            <a:pPr lvl="1">
              <a:lnSpc>
                <a:spcPct val="90000"/>
              </a:lnSpc>
            </a:pPr>
            <a:r>
              <a:rPr lang="en-US" dirty="0"/>
              <a:t>P</a:t>
            </a:r>
            <a:r>
              <a:rPr lang="en-US" dirty="0" smtClean="0"/>
              <a:t>erformance</a:t>
            </a:r>
            <a:r>
              <a:rPr lang="en-US" dirty="0" smtClean="0"/>
              <a:t>, logging, and debugging information</a:t>
            </a:r>
          </a:p>
          <a:p>
            <a:pPr lvl="1">
              <a:lnSpc>
                <a:spcPct val="90000"/>
              </a:lnSpc>
            </a:pPr>
            <a:r>
              <a:rPr lang="en-US" dirty="0" smtClean="0"/>
              <a:t>Format info</a:t>
            </a:r>
            <a:endParaRPr lang="en-US" dirty="0" smtClean="0"/>
          </a:p>
          <a:p>
            <a:pPr lvl="1">
              <a:lnSpc>
                <a:spcPct val="90000"/>
              </a:lnSpc>
            </a:pPr>
            <a:r>
              <a:rPr lang="en-US" dirty="0"/>
              <a:t>C</a:t>
            </a:r>
            <a:r>
              <a:rPr lang="en-US" dirty="0" smtClean="0"/>
              <a:t>onfiguration </a:t>
            </a:r>
            <a:r>
              <a:rPr lang="en-US" dirty="0" smtClean="0"/>
              <a:t>information</a:t>
            </a:r>
          </a:p>
          <a:p>
            <a:pPr>
              <a:lnSpc>
                <a:spcPct val="90000"/>
              </a:lnSpc>
              <a:buFont typeface="Monotype Sorts" pitchFamily="-84" charset="2"/>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pPr eaLnBrk="1" hangingPunct="1"/>
            <a:r>
              <a:rPr lang="en-US" smtClean="0"/>
              <a:t>Objectives</a:t>
            </a:r>
          </a:p>
        </p:txBody>
      </p:sp>
      <p:sp>
        <p:nvSpPr>
          <p:cNvPr id="9218" name="Rectangle 3"/>
          <p:cNvSpPr>
            <a:spLocks noGrp="1" noChangeArrowheads="1"/>
          </p:cNvSpPr>
          <p:nvPr>
            <p:ph type="body" idx="1"/>
          </p:nvPr>
        </p:nvSpPr>
        <p:spPr>
          <a:xfrm>
            <a:off x="806450" y="1233489"/>
            <a:ext cx="7723188" cy="4074782"/>
          </a:xfrm>
        </p:spPr>
        <p:txBody>
          <a:bodyPr/>
          <a:lstStyle/>
          <a:p>
            <a:r>
              <a:rPr lang="en-US" sz="2400" dirty="0" smtClean="0"/>
              <a:t>the </a:t>
            </a:r>
            <a:r>
              <a:rPr lang="en-US" sz="2400" dirty="0" smtClean="0"/>
              <a:t>services </a:t>
            </a:r>
            <a:endParaRPr lang="en-US" sz="2400" dirty="0" smtClean="0"/>
          </a:p>
          <a:p>
            <a:pPr lvl="1"/>
            <a:r>
              <a:rPr lang="en-US" dirty="0" smtClean="0"/>
              <a:t>to users</a:t>
            </a:r>
          </a:p>
          <a:p>
            <a:pPr lvl="1"/>
            <a:r>
              <a:rPr lang="en-US" dirty="0" smtClean="0"/>
              <a:t>To processes, and </a:t>
            </a:r>
          </a:p>
          <a:p>
            <a:pPr lvl="1"/>
            <a:r>
              <a:rPr lang="en-US" dirty="0" smtClean="0"/>
              <a:t>To other systems</a:t>
            </a:r>
            <a:endParaRPr lang="en-US" dirty="0" smtClean="0"/>
          </a:p>
          <a:p>
            <a:r>
              <a:rPr lang="en-US" sz="2400" dirty="0"/>
              <a:t>How to structure an OS</a:t>
            </a:r>
          </a:p>
          <a:p>
            <a:r>
              <a:rPr lang="en-US" sz="2400" dirty="0"/>
              <a:t>OS</a:t>
            </a:r>
          </a:p>
          <a:p>
            <a:pPr lvl="1"/>
            <a:r>
              <a:rPr lang="en-US" dirty="0" smtClean="0"/>
              <a:t>Installation</a:t>
            </a:r>
          </a:p>
          <a:p>
            <a:pPr lvl="1"/>
            <a:r>
              <a:rPr lang="en-US" dirty="0" smtClean="0"/>
              <a:t>Customization</a:t>
            </a:r>
          </a:p>
          <a:p>
            <a:pPr lvl="1"/>
            <a:r>
              <a:rPr lang="en-US" dirty="0" smtClean="0"/>
              <a:t>Booting</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1019175" y="277813"/>
            <a:ext cx="7667625" cy="576262"/>
          </a:xfrm>
        </p:spPr>
        <p:txBody>
          <a:bodyPr/>
          <a:lstStyle/>
          <a:p>
            <a:pPr eaLnBrk="1" hangingPunct="1"/>
            <a:r>
              <a:rPr lang="en-US" smtClean="0"/>
              <a:t>System Programs (Cont.)</a:t>
            </a:r>
          </a:p>
        </p:txBody>
      </p:sp>
      <p:sp>
        <p:nvSpPr>
          <p:cNvPr id="62466" name="Rectangle 3"/>
          <p:cNvSpPr>
            <a:spLocks noGrp="1" noChangeArrowheads="1"/>
          </p:cNvSpPr>
          <p:nvPr>
            <p:ph type="body" idx="1"/>
          </p:nvPr>
        </p:nvSpPr>
        <p:spPr>
          <a:xfrm>
            <a:off x="806450" y="1233488"/>
            <a:ext cx="7675563" cy="5187950"/>
          </a:xfrm>
        </p:spPr>
        <p:txBody>
          <a:bodyPr/>
          <a:lstStyle/>
          <a:p>
            <a:pPr>
              <a:lnSpc>
                <a:spcPct val="90000"/>
              </a:lnSpc>
            </a:pPr>
            <a:r>
              <a:rPr lang="en-US" sz="2800" b="1" dirty="0" smtClean="0"/>
              <a:t>File modification</a:t>
            </a:r>
          </a:p>
          <a:p>
            <a:pPr lvl="1">
              <a:lnSpc>
                <a:spcPct val="90000"/>
              </a:lnSpc>
            </a:pPr>
            <a:r>
              <a:rPr lang="en-US" dirty="0" smtClean="0"/>
              <a:t>Edit</a:t>
            </a:r>
            <a:endParaRPr lang="en-US" dirty="0" smtClean="0"/>
          </a:p>
          <a:p>
            <a:pPr lvl="1">
              <a:lnSpc>
                <a:spcPct val="90000"/>
              </a:lnSpc>
            </a:pPr>
            <a:r>
              <a:rPr lang="en-US" dirty="0" smtClean="0"/>
              <a:t>Search</a:t>
            </a:r>
          </a:p>
          <a:p>
            <a:pPr lvl="1">
              <a:lnSpc>
                <a:spcPct val="90000"/>
              </a:lnSpc>
            </a:pPr>
            <a:r>
              <a:rPr lang="en-US" dirty="0" smtClean="0"/>
              <a:t>Conversion</a:t>
            </a:r>
            <a:endParaRPr lang="en-US" dirty="0" smtClean="0"/>
          </a:p>
          <a:p>
            <a:pPr lvl="1">
              <a:lnSpc>
                <a:spcPct val="90000"/>
              </a:lnSpc>
            </a:pPr>
            <a:endParaRPr lang="en-US" sz="800" dirty="0" smtClean="0"/>
          </a:p>
          <a:p>
            <a:pPr>
              <a:lnSpc>
                <a:spcPct val="90000"/>
              </a:lnSpc>
            </a:pPr>
            <a:r>
              <a:rPr lang="en-US" sz="2800" b="1" dirty="0"/>
              <a:t>Programming-language support</a:t>
            </a:r>
          </a:p>
          <a:p>
            <a:pPr>
              <a:lnSpc>
                <a:spcPct val="90000"/>
              </a:lnSpc>
            </a:pPr>
            <a:r>
              <a:rPr lang="en-US" sz="2800" b="1" dirty="0"/>
              <a:t>Program loading and execution</a:t>
            </a:r>
          </a:p>
          <a:p>
            <a:pPr>
              <a:lnSpc>
                <a:spcPct val="90000"/>
              </a:lnSpc>
            </a:pPr>
            <a:r>
              <a:rPr lang="en-US" sz="2800" b="1" dirty="0"/>
              <a:t>Communications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a:xfrm>
            <a:off x="1019175" y="277813"/>
            <a:ext cx="7667625" cy="576262"/>
          </a:xfrm>
        </p:spPr>
        <p:txBody>
          <a:bodyPr/>
          <a:lstStyle/>
          <a:p>
            <a:pPr eaLnBrk="1" hangingPunct="1"/>
            <a:r>
              <a:rPr lang="en-US" smtClean="0"/>
              <a:t>System Programs (Cont.)</a:t>
            </a:r>
          </a:p>
        </p:txBody>
      </p:sp>
      <p:sp>
        <p:nvSpPr>
          <p:cNvPr id="31747" name="Rectangle 3"/>
          <p:cNvSpPr>
            <a:spLocks noGrp="1" noChangeArrowheads="1"/>
          </p:cNvSpPr>
          <p:nvPr>
            <p:ph type="body" idx="1"/>
          </p:nvPr>
        </p:nvSpPr>
        <p:spPr>
          <a:xfrm>
            <a:off x="806450" y="1233488"/>
            <a:ext cx="7675563" cy="5187950"/>
          </a:xfrm>
        </p:spPr>
        <p:txBody>
          <a:bodyPr/>
          <a:lstStyle/>
          <a:p>
            <a:pPr>
              <a:lnSpc>
                <a:spcPct val="90000"/>
              </a:lnSpc>
            </a:pPr>
            <a:r>
              <a:rPr lang="en-US" sz="2800" b="1" dirty="0" smtClean="0"/>
              <a:t>Background Services</a:t>
            </a:r>
          </a:p>
          <a:p>
            <a:pPr lvl="1">
              <a:lnSpc>
                <a:spcPct val="90000"/>
              </a:lnSpc>
            </a:pPr>
            <a:r>
              <a:rPr lang="en-US" dirty="0" smtClean="0"/>
              <a:t>Launch at boot time</a:t>
            </a:r>
          </a:p>
          <a:p>
            <a:pPr lvl="1">
              <a:lnSpc>
                <a:spcPct val="90000"/>
              </a:lnSpc>
            </a:pPr>
            <a:r>
              <a:rPr lang="en-US" dirty="0" smtClean="0"/>
              <a:t>disk checking</a:t>
            </a:r>
          </a:p>
          <a:p>
            <a:pPr lvl="1">
              <a:lnSpc>
                <a:spcPct val="90000"/>
              </a:lnSpc>
            </a:pPr>
            <a:r>
              <a:rPr lang="en-US" dirty="0" smtClean="0"/>
              <a:t>process scheduling</a:t>
            </a:r>
          </a:p>
          <a:p>
            <a:pPr lvl="1">
              <a:lnSpc>
                <a:spcPct val="90000"/>
              </a:lnSpc>
            </a:pPr>
            <a:r>
              <a:rPr lang="en-US" dirty="0" smtClean="0"/>
              <a:t>error </a:t>
            </a:r>
            <a:r>
              <a:rPr lang="en-US" dirty="0" smtClean="0"/>
              <a:t>logging, printing</a:t>
            </a:r>
          </a:p>
          <a:p>
            <a:pPr lvl="1">
              <a:lnSpc>
                <a:spcPct val="90000"/>
              </a:lnSpc>
            </a:pPr>
            <a:r>
              <a:rPr lang="en-US" dirty="0" smtClean="0"/>
              <a:t>Run in user context not kernel context</a:t>
            </a:r>
          </a:p>
          <a:p>
            <a:pPr lvl="1">
              <a:lnSpc>
                <a:spcPct val="90000"/>
              </a:lnSpc>
            </a:pPr>
            <a:r>
              <a:rPr lang="en-US" dirty="0" smtClean="0"/>
              <a:t>Known as </a:t>
            </a:r>
            <a:r>
              <a:rPr lang="en-US" b="1" dirty="0" smtClean="0">
                <a:solidFill>
                  <a:srgbClr val="3366FF"/>
                </a:solidFill>
              </a:rPr>
              <a:t>services</a:t>
            </a:r>
            <a:r>
              <a:rPr lang="en-US" dirty="0" smtClean="0"/>
              <a:t>, </a:t>
            </a:r>
            <a:r>
              <a:rPr lang="en-US" b="1" dirty="0" smtClean="0">
                <a:solidFill>
                  <a:srgbClr val="3366FF"/>
                </a:solidFill>
              </a:rPr>
              <a:t>subsystems</a:t>
            </a:r>
            <a:r>
              <a:rPr lang="en-US" dirty="0" smtClean="0"/>
              <a:t>, </a:t>
            </a:r>
            <a:r>
              <a:rPr lang="en-US" b="1" dirty="0" smtClean="0">
                <a:solidFill>
                  <a:srgbClr val="3366FF"/>
                </a:solidFill>
              </a:rPr>
              <a:t>daemons</a:t>
            </a:r>
            <a:r>
              <a:rPr lang="en-US" dirty="0" smtClean="0"/>
              <a:t> </a:t>
            </a:r>
            <a:endParaRPr lang="en-US" b="1" dirty="0" smtClean="0"/>
          </a:p>
          <a:p>
            <a:pPr lvl="1">
              <a:lnSpc>
                <a:spcPct val="90000"/>
              </a:lnSpc>
              <a:buFont typeface="Monotype Sorts" pitchFamily="-84" charset="2"/>
              <a:buNone/>
            </a:pPr>
            <a:endParaRPr lang="en-US" sz="800" dirty="0" smtClean="0"/>
          </a:p>
          <a:p>
            <a:pPr>
              <a:lnSpc>
                <a:spcPct val="90000"/>
              </a:lnSpc>
            </a:pPr>
            <a:r>
              <a:rPr lang="en-US" sz="2800" b="1" dirty="0"/>
              <a:t>Application programs</a:t>
            </a:r>
          </a:p>
          <a:p>
            <a:pPr lvl="1">
              <a:lnSpc>
                <a:spcPct val="90000"/>
              </a:lnSpc>
            </a:pPr>
            <a:r>
              <a:rPr lang="en-US" dirty="0" smtClean="0"/>
              <a:t>Don</a:t>
            </a:r>
            <a:r>
              <a:rPr lang="en-US" altLang="en-US" dirty="0" smtClean="0"/>
              <a:t>’</a:t>
            </a:r>
            <a:r>
              <a:rPr lang="en-US" dirty="0" smtClean="0"/>
              <a:t>t pertain to system</a:t>
            </a:r>
          </a:p>
          <a:p>
            <a:pPr lvl="1">
              <a:lnSpc>
                <a:spcPct val="90000"/>
              </a:lnSpc>
            </a:pPr>
            <a:r>
              <a:rPr lang="en-US" dirty="0" smtClean="0"/>
              <a:t>Run by users</a:t>
            </a:r>
          </a:p>
          <a:p>
            <a:pPr lvl="1">
              <a:lnSpc>
                <a:spcPct val="90000"/>
              </a:lnSpc>
            </a:pPr>
            <a:r>
              <a:rPr lang="en-US" dirty="0" smtClean="0"/>
              <a:t>Not typically considered part of OS</a:t>
            </a:r>
          </a:p>
          <a:p>
            <a:pPr lvl="1">
              <a:lnSpc>
                <a:spcPct val="90000"/>
              </a:lnSpc>
            </a:pPr>
            <a:r>
              <a:rPr lang="en-US" dirty="0" smtClean="0"/>
              <a:t>Launched by command line, mouse click, finger poke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889000" y="296863"/>
            <a:ext cx="7712075" cy="576262"/>
          </a:xfrm>
        </p:spPr>
        <p:txBody>
          <a:bodyPr/>
          <a:lstStyle/>
          <a:p>
            <a:pPr eaLnBrk="1" hangingPunct="1"/>
            <a:r>
              <a:rPr lang="en-US" sz="2800" dirty="0" smtClean="0"/>
              <a:t>OS Design and </a:t>
            </a:r>
            <a:r>
              <a:rPr lang="en-US" sz="2800" dirty="0" smtClean="0"/>
              <a:t>Implementation</a:t>
            </a:r>
          </a:p>
        </p:txBody>
      </p:sp>
      <p:sp>
        <p:nvSpPr>
          <p:cNvPr id="66563" name="Rectangle 1027"/>
          <p:cNvSpPr>
            <a:spLocks noGrp="1" noChangeArrowheads="1"/>
          </p:cNvSpPr>
          <p:nvPr>
            <p:ph idx="1"/>
          </p:nvPr>
        </p:nvSpPr>
        <p:spPr>
          <a:xfrm>
            <a:off x="806450" y="1233488"/>
            <a:ext cx="7685088" cy="5006975"/>
          </a:xfrm>
        </p:spPr>
        <p:txBody>
          <a:bodyPr/>
          <a:lstStyle/>
          <a:p>
            <a:r>
              <a:rPr lang="en-US" sz="2400" dirty="0" smtClean="0"/>
              <a:t>No universal approach, but some guidelines</a:t>
            </a:r>
            <a:endParaRPr lang="en-US" sz="2400" dirty="0" smtClean="0"/>
          </a:p>
          <a:p>
            <a:r>
              <a:rPr lang="en-US" sz="2400" dirty="0" smtClean="0"/>
              <a:t>Internal structure of different </a:t>
            </a:r>
            <a:r>
              <a:rPr lang="en-US" sz="2400" dirty="0" smtClean="0"/>
              <a:t>OSs can </a:t>
            </a:r>
            <a:r>
              <a:rPr lang="en-US" sz="2400" dirty="0" smtClean="0"/>
              <a:t>vary widely</a:t>
            </a:r>
          </a:p>
          <a:p>
            <a:endParaRPr lang="en-US" sz="800" dirty="0" smtClean="0"/>
          </a:p>
          <a:p>
            <a:r>
              <a:rPr lang="en-US" sz="2400" dirty="0" smtClean="0"/>
              <a:t>Start by defining goals and </a:t>
            </a:r>
            <a:r>
              <a:rPr lang="en-US" sz="2400" dirty="0" smtClean="0"/>
              <a:t>specifications</a:t>
            </a:r>
          </a:p>
          <a:p>
            <a:pPr lvl="1"/>
            <a:r>
              <a:rPr lang="en-US" dirty="0" smtClean="0"/>
              <a:t>User goals</a:t>
            </a:r>
          </a:p>
          <a:p>
            <a:pPr lvl="2"/>
            <a:r>
              <a:rPr lang="en-US" sz="1600" dirty="0" smtClean="0"/>
              <a:t>Convenience and efficiency</a:t>
            </a:r>
          </a:p>
          <a:p>
            <a:pPr lvl="2"/>
            <a:r>
              <a:rPr lang="en-US" sz="1600" dirty="0" smtClean="0"/>
              <a:t>Easy to learn</a:t>
            </a:r>
          </a:p>
          <a:p>
            <a:pPr lvl="2"/>
            <a:r>
              <a:rPr lang="en-US" sz="1600" dirty="0" smtClean="0"/>
              <a:t>Reliable</a:t>
            </a:r>
          </a:p>
          <a:p>
            <a:pPr lvl="2"/>
            <a:r>
              <a:rPr lang="en-US" sz="1600" dirty="0" smtClean="0"/>
              <a:t>Safe</a:t>
            </a:r>
          </a:p>
          <a:p>
            <a:pPr lvl="1"/>
            <a:r>
              <a:rPr lang="en-US" dirty="0"/>
              <a:t>System goals </a:t>
            </a:r>
            <a:endParaRPr lang="en-US" dirty="0" smtClean="0"/>
          </a:p>
          <a:p>
            <a:pPr lvl="2"/>
            <a:r>
              <a:rPr lang="en-US" sz="1600" dirty="0" smtClean="0"/>
              <a:t>Easy to design, implement, and maintain</a:t>
            </a:r>
          </a:p>
          <a:p>
            <a:pPr lvl="2"/>
            <a:r>
              <a:rPr lang="en-US" sz="1600" dirty="0" smtClean="0"/>
              <a:t>Flexible, reliable, error-free, and efficient</a:t>
            </a:r>
          </a:p>
          <a:p>
            <a:pPr lvl="1"/>
            <a:r>
              <a:rPr lang="en-US" dirty="0" smtClean="0"/>
              <a:t>Choice of hardware</a:t>
            </a:r>
            <a:endParaRPr lang="en-US" dirty="0"/>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838200" y="296863"/>
            <a:ext cx="8229600" cy="576262"/>
          </a:xfrm>
        </p:spPr>
        <p:txBody>
          <a:bodyPr/>
          <a:lstStyle/>
          <a:p>
            <a:pPr eaLnBrk="1" hangingPunct="1"/>
            <a:r>
              <a:rPr lang="en-US" sz="2800" dirty="0" smtClean="0"/>
              <a:t>Cont.</a:t>
            </a:r>
            <a:endParaRPr lang="en-US" sz="2800" dirty="0" smtClean="0"/>
          </a:p>
        </p:txBody>
      </p:sp>
      <p:sp>
        <p:nvSpPr>
          <p:cNvPr id="68610" name="Rectangle 3"/>
          <p:cNvSpPr>
            <a:spLocks noGrp="1" noChangeArrowheads="1"/>
          </p:cNvSpPr>
          <p:nvPr>
            <p:ph type="body" idx="1"/>
          </p:nvPr>
        </p:nvSpPr>
        <p:spPr>
          <a:xfrm>
            <a:off x="806450" y="1233488"/>
            <a:ext cx="7713663" cy="4530725"/>
          </a:xfrm>
        </p:spPr>
        <p:txBody>
          <a:bodyPr/>
          <a:lstStyle/>
          <a:p>
            <a:r>
              <a:rPr lang="en-US" sz="2400" dirty="0" smtClean="0"/>
              <a:t>Specifying and designing OS </a:t>
            </a:r>
          </a:p>
          <a:p>
            <a:pPr lvl="1"/>
            <a:r>
              <a:rPr lang="en-US" dirty="0" smtClean="0"/>
              <a:t>highly creative task of </a:t>
            </a:r>
            <a:r>
              <a:rPr lang="en-US" b="1" dirty="0" smtClean="0">
                <a:solidFill>
                  <a:srgbClr val="3366FF"/>
                </a:solidFill>
              </a:rPr>
              <a:t>software engineering</a:t>
            </a:r>
          </a:p>
          <a:p>
            <a:r>
              <a:rPr lang="en-US" sz="2400" dirty="0"/>
              <a:t>Distinguish Policy and Mechanism</a:t>
            </a:r>
            <a:endParaRPr lang="en-US" sz="2400" dirty="0"/>
          </a:p>
          <a:p>
            <a:pPr lvl="1"/>
            <a:r>
              <a:rPr lang="en-US" b="1" dirty="0" smtClean="0">
                <a:solidFill>
                  <a:srgbClr val="3366FF"/>
                </a:solidFill>
              </a:rPr>
              <a:t>Policy</a:t>
            </a:r>
            <a:r>
              <a:rPr lang="en-US" b="1" dirty="0" smtClean="0"/>
              <a:t>:   </a:t>
            </a:r>
            <a:r>
              <a:rPr lang="en-US" b="1" i="1" dirty="0" smtClean="0"/>
              <a:t>What</a:t>
            </a:r>
            <a:r>
              <a:rPr lang="en-US" dirty="0" smtClean="0"/>
              <a:t> will be done?</a:t>
            </a:r>
            <a:r>
              <a:rPr lang="en-US" b="1" dirty="0" smtClean="0"/>
              <a:t> </a:t>
            </a:r>
            <a:endParaRPr lang="en-US" b="1" dirty="0" smtClean="0"/>
          </a:p>
          <a:p>
            <a:pPr lvl="1"/>
            <a:r>
              <a:rPr lang="en-US" b="1" dirty="0" smtClean="0">
                <a:solidFill>
                  <a:srgbClr val="3366FF"/>
                </a:solidFill>
              </a:rPr>
              <a:t>Mechanism</a:t>
            </a:r>
            <a:r>
              <a:rPr lang="en-US" b="1" dirty="0" smtClean="0"/>
              <a:t>:  </a:t>
            </a:r>
            <a:r>
              <a:rPr lang="en-US" b="1" i="1" dirty="0" smtClean="0"/>
              <a:t>How</a:t>
            </a:r>
            <a:r>
              <a:rPr lang="en-US" dirty="0" smtClean="0"/>
              <a:t> to do it</a:t>
            </a:r>
            <a:r>
              <a:rPr lang="en-US" dirty="0" smtClean="0"/>
              <a:t>?</a:t>
            </a:r>
            <a:endParaRPr lang="en-US" dirty="0" smtClean="0"/>
          </a:p>
          <a:p>
            <a:pPr>
              <a:buFont typeface="Monotype Sorts" pitchFamily="-84" charset="2"/>
              <a:buNone/>
            </a:pPr>
            <a:endParaRPr lang="en-US" dirty="0" smtClean="0"/>
          </a:p>
          <a:p>
            <a:pPr>
              <a:buFont typeface="Monotype Sorts" pitchFamily="-84" charset="2"/>
              <a:buNone/>
            </a:pPr>
            <a:endParaRPr lang="en-US"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838200" y="296863"/>
            <a:ext cx="8229600" cy="576262"/>
          </a:xfrm>
        </p:spPr>
        <p:txBody>
          <a:bodyPr/>
          <a:lstStyle/>
          <a:p>
            <a:pPr eaLnBrk="1" hangingPunct="1"/>
            <a:r>
              <a:rPr lang="en-US" sz="2800" dirty="0" smtClean="0"/>
              <a:t>Implementation</a:t>
            </a:r>
          </a:p>
        </p:txBody>
      </p:sp>
      <p:sp>
        <p:nvSpPr>
          <p:cNvPr id="70658" name="Rectangle 3"/>
          <p:cNvSpPr>
            <a:spLocks noGrp="1" noChangeArrowheads="1"/>
          </p:cNvSpPr>
          <p:nvPr>
            <p:ph type="body" idx="1"/>
          </p:nvPr>
        </p:nvSpPr>
        <p:spPr>
          <a:xfrm>
            <a:off x="794575" y="841602"/>
            <a:ext cx="7713663" cy="5321691"/>
          </a:xfrm>
        </p:spPr>
        <p:txBody>
          <a:bodyPr/>
          <a:lstStyle/>
          <a:p>
            <a:r>
              <a:rPr lang="en-US" sz="2400" dirty="0" smtClean="0"/>
              <a:t>Variation history</a:t>
            </a:r>
            <a:endParaRPr lang="en-US" sz="2400" dirty="0" smtClean="0"/>
          </a:p>
          <a:p>
            <a:pPr lvl="1"/>
            <a:r>
              <a:rPr lang="en-US" sz="1600" dirty="0" smtClean="0"/>
              <a:t>Early </a:t>
            </a:r>
            <a:r>
              <a:rPr lang="en-US" sz="1600" dirty="0" err="1" smtClean="0"/>
              <a:t>OSes</a:t>
            </a:r>
            <a:r>
              <a:rPr lang="en-US" sz="1600" dirty="0" smtClean="0"/>
              <a:t> in assembly language</a:t>
            </a:r>
          </a:p>
          <a:p>
            <a:pPr lvl="1"/>
            <a:r>
              <a:rPr lang="en-US" sz="1600" dirty="0" smtClean="0"/>
              <a:t>Then </a:t>
            </a:r>
            <a:r>
              <a:rPr lang="en-US" sz="1600" dirty="0" smtClean="0"/>
              <a:t>like </a:t>
            </a:r>
            <a:r>
              <a:rPr lang="en-US" sz="1600" dirty="0" err="1" smtClean="0"/>
              <a:t>Algol</a:t>
            </a:r>
            <a:r>
              <a:rPr lang="en-US" sz="1600" dirty="0" smtClean="0"/>
              <a:t>, PL/1</a:t>
            </a:r>
          </a:p>
          <a:p>
            <a:pPr lvl="1"/>
            <a:r>
              <a:rPr lang="en-US" sz="1600" dirty="0" smtClean="0"/>
              <a:t>Now C, C++</a:t>
            </a:r>
          </a:p>
          <a:p>
            <a:r>
              <a:rPr lang="en-US" sz="2400" dirty="0"/>
              <a:t>Actually a mix of languages</a:t>
            </a:r>
          </a:p>
          <a:p>
            <a:pPr lvl="1"/>
            <a:r>
              <a:rPr lang="en-US" sz="1600" dirty="0"/>
              <a:t>Lowest levels in assembly</a:t>
            </a:r>
          </a:p>
          <a:p>
            <a:pPr lvl="1"/>
            <a:r>
              <a:rPr lang="en-US" sz="1600" dirty="0"/>
              <a:t>Main body in C</a:t>
            </a:r>
          </a:p>
          <a:p>
            <a:pPr lvl="1"/>
            <a:r>
              <a:rPr lang="en-US" sz="1600" dirty="0"/>
              <a:t>Systems programs in C, C</a:t>
            </a:r>
            <a:r>
              <a:rPr lang="en-US" sz="1600" dirty="0" smtClean="0"/>
              <a:t>++</a:t>
            </a:r>
          </a:p>
          <a:p>
            <a:pPr lvl="1"/>
            <a:r>
              <a:rPr lang="en-US" sz="1600" dirty="0" smtClean="0"/>
              <a:t>Even some script languages</a:t>
            </a:r>
          </a:p>
          <a:p>
            <a:r>
              <a:rPr lang="en-US" sz="2400" dirty="0" smtClean="0"/>
              <a:t>port </a:t>
            </a:r>
            <a:r>
              <a:rPr lang="en-US" sz="2400" dirty="0"/>
              <a:t>to other hardware</a:t>
            </a:r>
          </a:p>
          <a:p>
            <a:pPr lvl="1"/>
            <a:r>
              <a:rPr lang="en-US" sz="1600" dirty="0"/>
              <a:t>With more high-level language </a:t>
            </a:r>
          </a:p>
          <a:p>
            <a:pPr lvl="1"/>
            <a:r>
              <a:rPr lang="en-US" sz="1600" dirty="0"/>
              <a:t>But slower</a:t>
            </a:r>
          </a:p>
          <a:p>
            <a:r>
              <a:rPr lang="en-US" sz="2400" dirty="0"/>
              <a:t>Emulation </a:t>
            </a:r>
          </a:p>
          <a:p>
            <a:pPr lvl="1"/>
            <a:r>
              <a:rPr lang="en-US" sz="1600" dirty="0"/>
              <a:t>allow an OS to run on non-native hardware</a:t>
            </a:r>
          </a:p>
          <a:p>
            <a:pPr lvl="1"/>
            <a:endParaRPr lang="en-US" sz="1600" dirty="0"/>
          </a:p>
          <a:p>
            <a:pPr>
              <a:buFont typeface="Monotype Sorts" pitchFamily="-84" charset="2"/>
              <a:buNone/>
            </a:pP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smtClean="0"/>
              <a:t>Operating System Structure</a:t>
            </a:r>
          </a:p>
        </p:txBody>
      </p:sp>
      <p:sp>
        <p:nvSpPr>
          <p:cNvPr id="112642" name="Content Placeholder 2"/>
          <p:cNvSpPr>
            <a:spLocks noGrp="1"/>
          </p:cNvSpPr>
          <p:nvPr>
            <p:ph idx="1"/>
          </p:nvPr>
        </p:nvSpPr>
        <p:spPr/>
        <p:txBody>
          <a:bodyPr/>
          <a:lstStyle/>
          <a:p>
            <a:r>
              <a:rPr lang="en-US" dirty="0" smtClean="0"/>
              <a:t>General-purpose OS </a:t>
            </a:r>
            <a:endParaRPr lang="en-US" dirty="0"/>
          </a:p>
          <a:p>
            <a:pPr lvl="1"/>
            <a:r>
              <a:rPr lang="en-US" dirty="0" smtClean="0"/>
              <a:t>very </a:t>
            </a:r>
            <a:r>
              <a:rPr lang="en-US" dirty="0" smtClean="0"/>
              <a:t>large program</a:t>
            </a:r>
          </a:p>
          <a:p>
            <a:r>
              <a:rPr lang="en-US" dirty="0" smtClean="0"/>
              <a:t>Various ways to structure one as follows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smtClean="0"/>
              <a:t>Simple Structure </a:t>
            </a:r>
            <a:endParaRPr lang="en-US" sz="2400" smtClean="0"/>
          </a:p>
        </p:txBody>
      </p:sp>
      <p:sp>
        <p:nvSpPr>
          <p:cNvPr id="72706" name="Rectangle 3"/>
          <p:cNvSpPr>
            <a:spLocks noGrp="1" noChangeArrowheads="1"/>
          </p:cNvSpPr>
          <p:nvPr>
            <p:ph type="body" idx="1"/>
          </p:nvPr>
        </p:nvSpPr>
        <p:spPr>
          <a:xfrm>
            <a:off x="451262" y="865354"/>
            <a:ext cx="8241476" cy="1675965"/>
          </a:xfrm>
        </p:spPr>
        <p:txBody>
          <a:bodyPr/>
          <a:lstStyle/>
          <a:p>
            <a:r>
              <a:rPr lang="en-US" dirty="0" smtClean="0"/>
              <a:t>MS-DOS </a:t>
            </a:r>
          </a:p>
          <a:p>
            <a:pPr lvl="1"/>
            <a:r>
              <a:rPr lang="en-US" dirty="0"/>
              <a:t>P</a:t>
            </a:r>
            <a:r>
              <a:rPr lang="en-US" dirty="0" smtClean="0"/>
              <a:t>rovides </a:t>
            </a:r>
            <a:r>
              <a:rPr lang="en-US" dirty="0" smtClean="0"/>
              <a:t>the most functionality in the least space</a:t>
            </a:r>
          </a:p>
          <a:p>
            <a:pPr lvl="1"/>
            <a:r>
              <a:rPr lang="en-US" dirty="0" smtClean="0"/>
              <a:t>Not divided into modules</a:t>
            </a:r>
          </a:p>
          <a:p>
            <a:pPr lvl="1"/>
            <a:r>
              <a:rPr lang="en-US" dirty="0"/>
              <a:t>I</a:t>
            </a:r>
            <a:r>
              <a:rPr lang="en-US" dirty="0" smtClean="0"/>
              <a:t>ts </a:t>
            </a:r>
            <a:r>
              <a:rPr lang="en-US" dirty="0" smtClean="0"/>
              <a:t>interfaces and levels of functionality are not well separated</a:t>
            </a:r>
          </a:p>
        </p:txBody>
      </p:sp>
      <p:pic>
        <p:nvPicPr>
          <p:cNvPr id="72707"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367" y="2520435"/>
            <a:ext cx="3570288" cy="343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066800" y="377825"/>
            <a:ext cx="6773863" cy="457200"/>
          </a:xfrm>
        </p:spPr>
        <p:txBody>
          <a:bodyPr/>
          <a:lstStyle/>
          <a:p>
            <a:pPr eaLnBrk="1" hangingPunct="1"/>
            <a:r>
              <a:rPr lang="en-US" smtClean="0"/>
              <a:t>UNIX</a:t>
            </a:r>
            <a:endParaRPr lang="en-US" sz="2400" smtClean="0"/>
          </a:p>
        </p:txBody>
      </p:sp>
      <p:sp>
        <p:nvSpPr>
          <p:cNvPr id="74754" name="Rectangle 3"/>
          <p:cNvSpPr>
            <a:spLocks noGrp="1" noChangeArrowheads="1"/>
          </p:cNvSpPr>
          <p:nvPr>
            <p:ph type="body" idx="1"/>
          </p:nvPr>
        </p:nvSpPr>
        <p:spPr>
          <a:xfrm>
            <a:off x="522515" y="1127105"/>
            <a:ext cx="8621485" cy="4073525"/>
          </a:xfrm>
        </p:spPr>
        <p:txBody>
          <a:bodyPr/>
          <a:lstStyle/>
          <a:p>
            <a:r>
              <a:rPr lang="en-US" sz="2400" dirty="0" smtClean="0"/>
              <a:t>UNIX</a:t>
            </a:r>
          </a:p>
          <a:p>
            <a:pPr lvl="1"/>
            <a:r>
              <a:rPr lang="en-US" dirty="0" smtClean="0"/>
              <a:t>limited </a:t>
            </a:r>
            <a:r>
              <a:rPr lang="en-US" dirty="0" smtClean="0"/>
              <a:t>by hardware </a:t>
            </a:r>
            <a:r>
              <a:rPr lang="en-US" dirty="0" smtClean="0"/>
              <a:t>functionality </a:t>
            </a:r>
          </a:p>
          <a:p>
            <a:pPr lvl="1"/>
            <a:r>
              <a:rPr lang="en-US" dirty="0" smtClean="0"/>
              <a:t>the </a:t>
            </a:r>
            <a:r>
              <a:rPr lang="en-US" dirty="0" smtClean="0"/>
              <a:t>original UNIX operating system had limited </a:t>
            </a:r>
            <a:r>
              <a:rPr lang="en-US" dirty="0" smtClean="0"/>
              <a:t>structuring</a:t>
            </a:r>
          </a:p>
          <a:p>
            <a:r>
              <a:rPr lang="en-US" sz="2400" dirty="0"/>
              <a:t>T</a:t>
            </a:r>
            <a:r>
              <a:rPr lang="en-US" sz="2400" dirty="0" smtClean="0"/>
              <a:t>wo </a:t>
            </a:r>
            <a:r>
              <a:rPr lang="en-US" sz="2400" dirty="0"/>
              <a:t>separable parts</a:t>
            </a:r>
          </a:p>
          <a:p>
            <a:pPr lvl="1"/>
            <a:r>
              <a:rPr lang="en-US" dirty="0" smtClean="0"/>
              <a:t>Systems programs</a:t>
            </a:r>
          </a:p>
          <a:p>
            <a:pPr lvl="1"/>
            <a:r>
              <a:rPr lang="en-US" dirty="0" smtClean="0"/>
              <a:t>The kernel</a:t>
            </a:r>
          </a:p>
          <a:p>
            <a:pPr lvl="2"/>
            <a:r>
              <a:rPr lang="en-US" sz="1400" dirty="0" smtClean="0"/>
              <a:t>a large number of functions for one level</a:t>
            </a:r>
            <a:endParaRPr lang="en-US" sz="1400" dirty="0" smtClean="0"/>
          </a:p>
          <a:p>
            <a:pPr lvl="2"/>
            <a:r>
              <a:rPr lang="en-US" sz="1400" dirty="0" smtClean="0"/>
              <a:t>everything </a:t>
            </a:r>
            <a:r>
              <a:rPr lang="en-US" sz="1400" dirty="0" smtClean="0"/>
              <a:t>below the system-call interface and above the physical hardware</a:t>
            </a:r>
          </a:p>
          <a:p>
            <a:pPr lvl="2"/>
            <a:r>
              <a:rPr lang="en-US" sz="1400" dirty="0" smtClean="0"/>
              <a:t>file system</a:t>
            </a:r>
          </a:p>
          <a:p>
            <a:pPr lvl="2"/>
            <a:r>
              <a:rPr lang="en-US" sz="1400" dirty="0" smtClean="0"/>
              <a:t>CPU scheduling </a:t>
            </a:r>
          </a:p>
          <a:p>
            <a:pPr lvl="2"/>
            <a:r>
              <a:rPr lang="en-US" sz="1400" dirty="0" smtClean="0"/>
              <a:t>memory </a:t>
            </a:r>
            <a:r>
              <a:rPr lang="en-US" sz="1400" dirty="0" smtClean="0"/>
              <a:t>management, and </a:t>
            </a:r>
            <a:endParaRPr lang="en-US" sz="1400" dirty="0" smtClean="0"/>
          </a:p>
          <a:p>
            <a:pPr lvl="2"/>
            <a:r>
              <a:rPr lang="en-US" sz="1400" dirty="0" smtClean="0"/>
              <a:t>other </a:t>
            </a:r>
            <a:r>
              <a:rPr lang="en-US" sz="1400" dirty="0" smtClean="0"/>
              <a:t>operating-system </a:t>
            </a:r>
            <a:r>
              <a:rPr lang="en-US" sz="1400" dirty="0" smtClean="0"/>
              <a:t>functions</a:t>
            </a:r>
            <a:endParaRPr lang="en-US" sz="1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800100" y="292100"/>
            <a:ext cx="8229600" cy="576263"/>
          </a:xfrm>
        </p:spPr>
        <p:txBody>
          <a:bodyPr/>
          <a:lstStyle/>
          <a:p>
            <a:pPr eaLnBrk="1" hangingPunct="1"/>
            <a:r>
              <a:rPr lang="en-US" smtClean="0"/>
              <a:t>Traditional UNIX System Structure</a:t>
            </a:r>
          </a:p>
        </p:txBody>
      </p:sp>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75" y="2044700"/>
            <a:ext cx="6923088"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TextBox 1"/>
          <p:cNvSpPr txBox="1">
            <a:spLocks noChangeArrowheads="1"/>
          </p:cNvSpPr>
          <p:nvPr/>
        </p:nvSpPr>
        <p:spPr bwMode="auto">
          <a:xfrm>
            <a:off x="1966913" y="1270000"/>
            <a:ext cx="6988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r>
              <a:rPr lang="en-US" sz="1800"/>
              <a:t>Beyond simple but not fully layered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pPr eaLnBrk="1" hangingPunct="1"/>
            <a:r>
              <a:rPr lang="en-US" smtClean="0"/>
              <a:t>Layered Approach</a:t>
            </a:r>
          </a:p>
        </p:txBody>
      </p:sp>
      <p:sp>
        <p:nvSpPr>
          <p:cNvPr id="78850" name="Rectangle 3"/>
          <p:cNvSpPr>
            <a:spLocks noGrp="1" noChangeArrowheads="1"/>
          </p:cNvSpPr>
          <p:nvPr>
            <p:ph type="body" idx="1"/>
          </p:nvPr>
        </p:nvSpPr>
        <p:spPr>
          <a:xfrm>
            <a:off x="806450" y="1233488"/>
            <a:ext cx="3243263" cy="4530725"/>
          </a:xfrm>
        </p:spPr>
        <p:txBody>
          <a:bodyPr/>
          <a:lstStyle/>
          <a:p>
            <a:r>
              <a:rPr lang="en-US" smtClean="0"/>
              <a:t>The operating system is divided into a number of layers (levels), each built on top of lower layers.  The bottom layer (layer 0), is the hardware; the highest (layer N) is the user interface.</a:t>
            </a:r>
          </a:p>
          <a:p>
            <a:endParaRPr lang="en-US" smtClean="0"/>
          </a:p>
          <a:p>
            <a:r>
              <a:rPr lang="en-US" smtClean="0"/>
              <a:t>With modularity, layers are selected such that each uses functions (operations) and services of only lower-level layers</a:t>
            </a:r>
          </a:p>
        </p:txBody>
      </p:sp>
      <p:pic>
        <p:nvPicPr>
          <p:cNvPr id="788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938" y="1546225"/>
            <a:ext cx="4062412"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050925" y="277813"/>
            <a:ext cx="7635875" cy="576262"/>
          </a:xfrm>
        </p:spPr>
        <p:txBody>
          <a:bodyPr/>
          <a:lstStyle/>
          <a:p>
            <a:pPr eaLnBrk="1" hangingPunct="1"/>
            <a:r>
              <a:rPr lang="en-US" smtClean="0"/>
              <a:t>Operating System Services</a:t>
            </a:r>
          </a:p>
        </p:txBody>
      </p:sp>
      <p:sp>
        <p:nvSpPr>
          <p:cNvPr id="11266" name="Rectangle 3"/>
          <p:cNvSpPr>
            <a:spLocks noGrp="1" noChangeArrowheads="1"/>
          </p:cNvSpPr>
          <p:nvPr>
            <p:ph type="body" idx="1"/>
          </p:nvPr>
        </p:nvSpPr>
        <p:spPr>
          <a:xfrm>
            <a:off x="641350" y="1238250"/>
            <a:ext cx="7850188" cy="4865688"/>
          </a:xfrm>
          <a:noFill/>
        </p:spPr>
        <p:txBody>
          <a:bodyPr/>
          <a:lstStyle/>
          <a:p>
            <a:r>
              <a:rPr lang="en-US" sz="2400" b="1" dirty="0" smtClean="0"/>
              <a:t>User interface</a:t>
            </a:r>
            <a:endParaRPr lang="en-US" sz="2400" dirty="0" smtClean="0"/>
          </a:p>
          <a:p>
            <a:pPr lvl="1"/>
            <a:r>
              <a:rPr lang="en-US" sz="1600" dirty="0" smtClean="0"/>
              <a:t>CLI</a:t>
            </a:r>
          </a:p>
          <a:p>
            <a:pPr lvl="1"/>
            <a:r>
              <a:rPr lang="en-US" sz="1600" b="1" dirty="0" smtClean="0">
                <a:solidFill>
                  <a:srgbClr val="3366FF"/>
                </a:solidFill>
              </a:rPr>
              <a:t>GUI</a:t>
            </a:r>
          </a:p>
          <a:p>
            <a:pPr lvl="1"/>
            <a:r>
              <a:rPr lang="en-US" sz="1600" b="1" dirty="0" smtClean="0">
                <a:solidFill>
                  <a:srgbClr val="3366FF"/>
                </a:solidFill>
              </a:rPr>
              <a:t>Batch</a:t>
            </a:r>
            <a:endParaRPr lang="en-US" sz="1600" b="1" dirty="0" smtClean="0">
              <a:solidFill>
                <a:srgbClr val="3366FF"/>
              </a:solidFill>
            </a:endParaRPr>
          </a:p>
          <a:p>
            <a:r>
              <a:rPr lang="en-US" sz="2400" b="1" dirty="0"/>
              <a:t>Program execution</a:t>
            </a:r>
          </a:p>
          <a:p>
            <a:r>
              <a:rPr lang="en-US" sz="2400" b="1" dirty="0"/>
              <a:t>I/O operations</a:t>
            </a:r>
          </a:p>
          <a:p>
            <a:pPr lvl="1"/>
            <a:r>
              <a:rPr lang="en-US" sz="1600" dirty="0" smtClean="0"/>
              <a:t>a file, </a:t>
            </a:r>
            <a:r>
              <a:rPr lang="en-US" sz="1600" dirty="0" smtClean="0"/>
              <a:t>or </a:t>
            </a:r>
            <a:endParaRPr lang="en-US" sz="1600" dirty="0" smtClean="0"/>
          </a:p>
          <a:p>
            <a:pPr lvl="1"/>
            <a:r>
              <a:rPr lang="en-US" sz="1600" dirty="0" smtClean="0"/>
              <a:t>an </a:t>
            </a:r>
            <a:r>
              <a:rPr lang="en-US" sz="1600" dirty="0" smtClean="0"/>
              <a:t>I/O device</a:t>
            </a:r>
          </a:p>
          <a:p>
            <a:r>
              <a:rPr lang="en-US" sz="2400" b="1" dirty="0"/>
              <a:t>File-system manipulation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Microkernel System Structure </a:t>
            </a:r>
            <a:endParaRPr lang="en-US" sz="2400" smtClean="0"/>
          </a:p>
        </p:txBody>
      </p:sp>
      <p:sp>
        <p:nvSpPr>
          <p:cNvPr id="80899" name="Rectangle 3"/>
          <p:cNvSpPr>
            <a:spLocks noGrp="1" noChangeArrowheads="1"/>
          </p:cNvSpPr>
          <p:nvPr>
            <p:ph idx="1"/>
          </p:nvPr>
        </p:nvSpPr>
        <p:spPr>
          <a:xfrm>
            <a:off x="451262" y="841602"/>
            <a:ext cx="8205849" cy="5594824"/>
          </a:xfrm>
        </p:spPr>
        <p:txBody>
          <a:bodyPr/>
          <a:lstStyle/>
          <a:p>
            <a:r>
              <a:rPr lang="en-US" sz="2400" dirty="0" smtClean="0"/>
              <a:t>Moves as much from the kernel into user space</a:t>
            </a:r>
          </a:p>
          <a:p>
            <a:r>
              <a:rPr lang="en-US" sz="2400" b="1" dirty="0" smtClean="0">
                <a:solidFill>
                  <a:srgbClr val="3366FF"/>
                </a:solidFill>
              </a:rPr>
              <a:t>Mach </a:t>
            </a:r>
            <a:endParaRPr lang="en-US" sz="2400" b="1" dirty="0" smtClean="0">
              <a:solidFill>
                <a:srgbClr val="3366FF"/>
              </a:solidFill>
            </a:endParaRPr>
          </a:p>
          <a:p>
            <a:pPr lvl="1"/>
            <a:r>
              <a:rPr lang="en-US" dirty="0" smtClean="0"/>
              <a:t>example </a:t>
            </a:r>
            <a:r>
              <a:rPr lang="en-US" dirty="0" smtClean="0"/>
              <a:t>of </a:t>
            </a:r>
            <a:r>
              <a:rPr lang="en-US" b="1" dirty="0" smtClean="0">
                <a:solidFill>
                  <a:srgbClr val="3366FF"/>
                </a:solidFill>
              </a:rPr>
              <a:t>microkernel</a:t>
            </a:r>
          </a:p>
          <a:p>
            <a:pPr lvl="1"/>
            <a:r>
              <a:rPr lang="en-US" dirty="0" smtClean="0"/>
              <a:t>Mac OS X kernel (</a:t>
            </a:r>
            <a:r>
              <a:rPr lang="en-US" b="1" dirty="0" smtClean="0">
                <a:solidFill>
                  <a:srgbClr val="3366FF"/>
                </a:solidFill>
              </a:rPr>
              <a:t>Darwin</a:t>
            </a:r>
            <a:r>
              <a:rPr lang="en-US" dirty="0" smtClean="0"/>
              <a:t>) partly based on </a:t>
            </a:r>
            <a:r>
              <a:rPr lang="en-US" dirty="0" smtClean="0"/>
              <a:t>Mach</a:t>
            </a:r>
            <a:endParaRPr lang="en-US" sz="800" dirty="0" smtClean="0"/>
          </a:p>
          <a:p>
            <a:r>
              <a:rPr lang="en-US" sz="2400" dirty="0"/>
              <a:t>Communication</a:t>
            </a:r>
          </a:p>
          <a:p>
            <a:pPr lvl="1"/>
            <a:r>
              <a:rPr lang="en-US" dirty="0" smtClean="0"/>
              <a:t>takes </a:t>
            </a:r>
            <a:r>
              <a:rPr lang="en-US" dirty="0" smtClean="0"/>
              <a:t>place between user modules using </a:t>
            </a:r>
            <a:r>
              <a:rPr lang="en-US" b="1" dirty="0" smtClean="0">
                <a:solidFill>
                  <a:srgbClr val="3366FF"/>
                </a:solidFill>
              </a:rPr>
              <a:t>message </a:t>
            </a:r>
            <a:r>
              <a:rPr lang="en-US" b="1" dirty="0" smtClean="0">
                <a:solidFill>
                  <a:srgbClr val="3366FF"/>
                </a:solidFill>
              </a:rPr>
              <a:t>passing</a:t>
            </a:r>
            <a:endParaRPr lang="en-US" sz="800" dirty="0" smtClean="0"/>
          </a:p>
          <a:p>
            <a:r>
              <a:rPr lang="en-US" sz="2400" dirty="0"/>
              <a:t>Benefits:</a:t>
            </a:r>
          </a:p>
          <a:p>
            <a:pPr lvl="1"/>
            <a:r>
              <a:rPr lang="en-US" dirty="0" smtClean="0"/>
              <a:t>Easier to extend a microkernel</a:t>
            </a:r>
          </a:p>
          <a:p>
            <a:pPr lvl="1"/>
            <a:r>
              <a:rPr lang="en-US" dirty="0" smtClean="0"/>
              <a:t>Easier to port the operating system to new architectures</a:t>
            </a:r>
          </a:p>
          <a:p>
            <a:pPr lvl="1"/>
            <a:r>
              <a:rPr lang="en-US" dirty="0" smtClean="0"/>
              <a:t>More reliable (less code is running in kernel mode)</a:t>
            </a:r>
          </a:p>
          <a:p>
            <a:pPr lvl="1"/>
            <a:r>
              <a:rPr lang="en-US" dirty="0" smtClean="0"/>
              <a:t>More </a:t>
            </a:r>
            <a:r>
              <a:rPr lang="en-US" dirty="0" smtClean="0"/>
              <a:t>secure</a:t>
            </a:r>
            <a:endParaRPr lang="en-US" sz="800" dirty="0" smtClean="0"/>
          </a:p>
          <a:p>
            <a:r>
              <a:rPr lang="en-US" sz="2400" dirty="0" smtClean="0"/>
              <a:t>Disadvantage</a:t>
            </a:r>
            <a:endParaRPr lang="en-US" dirty="0" smtClean="0"/>
          </a:p>
          <a:p>
            <a:pPr lvl="1"/>
            <a:r>
              <a:rPr lang="en-US" dirty="0" smtClean="0"/>
              <a:t>Performance overhead of user space to kernel space communication</a:t>
            </a: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smtClean="0"/>
              <a:t>Microkernel System Structure </a:t>
            </a:r>
            <a:endParaRPr lang="en-US" sz="2400" smtClean="0"/>
          </a:p>
        </p:txBody>
      </p:sp>
      <p:pic>
        <p:nvPicPr>
          <p:cNvPr id="82946" name="Picture 2" descr="2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630363"/>
            <a:ext cx="8012113"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pPr eaLnBrk="1" hangingPunct="1"/>
            <a:r>
              <a:rPr lang="en-US" dirty="0" smtClean="0"/>
              <a:t>Module approach</a:t>
            </a:r>
            <a:endParaRPr lang="en-US" dirty="0" smtClean="0"/>
          </a:p>
        </p:txBody>
      </p:sp>
      <p:sp>
        <p:nvSpPr>
          <p:cNvPr id="84994" name="Rectangle 3"/>
          <p:cNvSpPr>
            <a:spLocks noGrp="1" noChangeArrowheads="1"/>
          </p:cNvSpPr>
          <p:nvPr>
            <p:ph type="body" idx="1"/>
          </p:nvPr>
        </p:nvSpPr>
        <p:spPr>
          <a:xfrm>
            <a:off x="806450" y="1009404"/>
            <a:ext cx="8229600" cy="3930731"/>
          </a:xfrm>
        </p:spPr>
        <p:txBody>
          <a:bodyPr/>
          <a:lstStyle/>
          <a:p>
            <a:r>
              <a:rPr lang="en-US" sz="2400" dirty="0" smtClean="0"/>
              <a:t>Most modern operating systems </a:t>
            </a:r>
            <a:endParaRPr lang="en-US" sz="2400" dirty="0" smtClean="0"/>
          </a:p>
          <a:p>
            <a:pPr lvl="1"/>
            <a:r>
              <a:rPr lang="en-US" dirty="0"/>
              <a:t>I</a:t>
            </a:r>
            <a:r>
              <a:rPr lang="en-US" dirty="0" smtClean="0"/>
              <a:t>mplement </a:t>
            </a:r>
            <a:r>
              <a:rPr lang="en-US" b="1" dirty="0" smtClean="0">
                <a:solidFill>
                  <a:srgbClr val="3366FF"/>
                </a:solidFill>
              </a:rPr>
              <a:t>loadable</a:t>
            </a:r>
            <a:r>
              <a:rPr lang="en-US" dirty="0" smtClean="0"/>
              <a:t> </a:t>
            </a:r>
            <a:r>
              <a:rPr lang="en-US" b="1" dirty="0" smtClean="0">
                <a:solidFill>
                  <a:srgbClr val="3366FF"/>
                </a:solidFill>
              </a:rPr>
              <a:t>kernel modules</a:t>
            </a:r>
          </a:p>
          <a:p>
            <a:pPr lvl="1"/>
            <a:r>
              <a:rPr lang="en-US" dirty="0" smtClean="0"/>
              <a:t>Uses object-oriented approach</a:t>
            </a:r>
          </a:p>
          <a:p>
            <a:pPr lvl="1"/>
            <a:r>
              <a:rPr lang="en-US" dirty="0" smtClean="0"/>
              <a:t>Each core component is separate</a:t>
            </a:r>
          </a:p>
          <a:p>
            <a:pPr lvl="1"/>
            <a:r>
              <a:rPr lang="en-US" dirty="0" smtClean="0"/>
              <a:t>Each talks to the others over known interfaces</a:t>
            </a:r>
          </a:p>
          <a:p>
            <a:pPr lvl="1"/>
            <a:r>
              <a:rPr lang="en-US" dirty="0" smtClean="0"/>
              <a:t>Each is loadable as needed within the kernel</a:t>
            </a:r>
          </a:p>
          <a:p>
            <a:pPr lvl="1"/>
            <a:endParaRPr lang="en-US" dirty="0" smtClean="0"/>
          </a:p>
          <a:p>
            <a:r>
              <a:rPr lang="en-US" dirty="0" smtClean="0"/>
              <a:t>Overall, similar to layers but with more flexible</a:t>
            </a:r>
          </a:p>
          <a:p>
            <a:pPr lvl="1"/>
            <a:r>
              <a:rPr lang="en-US" dirty="0" smtClean="0"/>
              <a:t>Linux, Solaris, </a:t>
            </a:r>
            <a:r>
              <a:rPr lang="en-US" dirty="0" err="1" smtClean="0"/>
              <a:t>etc</a:t>
            </a:r>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smtClean="0"/>
              <a:t>Solaris Modular Approach</a:t>
            </a:r>
          </a:p>
        </p:txBody>
      </p:sp>
      <p:pic>
        <p:nvPicPr>
          <p:cNvPr id="870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1501775"/>
            <a:ext cx="7197725" cy="387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smtClean="0"/>
              <a:t>Hybrid Systems</a:t>
            </a:r>
          </a:p>
        </p:txBody>
      </p:sp>
      <p:sp>
        <p:nvSpPr>
          <p:cNvPr id="89090" name="Rectangle 3"/>
          <p:cNvSpPr>
            <a:spLocks noGrp="1" noChangeArrowheads="1"/>
          </p:cNvSpPr>
          <p:nvPr>
            <p:ph type="body" idx="1"/>
          </p:nvPr>
        </p:nvSpPr>
        <p:spPr/>
        <p:txBody>
          <a:bodyPr/>
          <a:lstStyle/>
          <a:p>
            <a:r>
              <a:rPr lang="en-US" dirty="0" smtClean="0"/>
              <a:t>Most modern operating systems actually not one pure model</a:t>
            </a:r>
          </a:p>
          <a:p>
            <a:pPr lvl="1"/>
            <a:r>
              <a:rPr lang="en-US" dirty="0" smtClean="0"/>
              <a:t>Hybrid combines multiple approaches to address performance, security, usability needs</a:t>
            </a:r>
          </a:p>
          <a:p>
            <a:pPr lvl="1"/>
            <a:r>
              <a:rPr lang="en-US" dirty="0" smtClean="0"/>
              <a:t>Linux and Solaris kernels in kernel address space, so monolithic, plus modular for dynamic loading of functionality</a:t>
            </a:r>
          </a:p>
          <a:p>
            <a:pPr lvl="1"/>
            <a:r>
              <a:rPr lang="en-US" dirty="0" smtClean="0"/>
              <a:t>Windows mostly monolithic, plus microkernel for different subsystem </a:t>
            </a:r>
            <a:r>
              <a:rPr lang="en-US" b="1" i="1" dirty="0" smtClean="0"/>
              <a:t>personalities</a:t>
            </a:r>
          </a:p>
          <a:p>
            <a:r>
              <a:rPr lang="en-US" dirty="0" smtClean="0"/>
              <a:t>Apple Mac OS X hybrid, layered, </a:t>
            </a:r>
            <a:r>
              <a:rPr lang="en-US" b="1" dirty="0" smtClean="0">
                <a:solidFill>
                  <a:srgbClr val="3366FF"/>
                </a:solidFill>
              </a:rPr>
              <a:t>Aqua</a:t>
            </a:r>
            <a:r>
              <a:rPr lang="en-US" dirty="0" smtClean="0"/>
              <a:t> UI plus </a:t>
            </a:r>
            <a:r>
              <a:rPr lang="en-US" b="1" dirty="0" smtClean="0">
                <a:solidFill>
                  <a:srgbClr val="3366FF"/>
                </a:solidFill>
              </a:rPr>
              <a:t>Cocoa</a:t>
            </a:r>
            <a:r>
              <a:rPr lang="en-US" dirty="0" smtClean="0"/>
              <a:t> programming environment</a:t>
            </a:r>
          </a:p>
          <a:p>
            <a:pPr lvl="1"/>
            <a:r>
              <a:rPr lang="en-US" dirty="0" smtClean="0"/>
              <a:t>Below is kernel consisting of Mach microkernel and BSD Unix parts, plus I/O kit and dynamically loadable modules (called </a:t>
            </a:r>
            <a:r>
              <a:rPr lang="en-US" b="1" dirty="0" smtClean="0">
                <a:solidFill>
                  <a:srgbClr val="3366FF"/>
                </a:solidFill>
              </a:rPr>
              <a:t>kernel extensions</a:t>
            </a:r>
            <a:r>
              <a:rPr lang="en-US" dirty="0" smtClean="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mtClean="0"/>
              <a:t>Mac OS X Structure</a:t>
            </a:r>
          </a:p>
        </p:txBody>
      </p:sp>
      <p:pic>
        <p:nvPicPr>
          <p:cNvPr id="113666" name="Content Placeholder 3" descr="2_16.pdf"/>
          <p:cNvPicPr>
            <a:picLocks noGrp="1" noChangeAspect="1"/>
          </p:cNvPicPr>
          <p:nvPr>
            <p:ph idx="1"/>
          </p:nvPr>
        </p:nvPicPr>
        <p:blipFill>
          <a:blip r:embed="rId2">
            <a:extLst>
              <a:ext uri="{28A0092B-C50C-407E-A947-70E740481C1C}">
                <a14:useLocalDpi xmlns:a14="http://schemas.microsoft.com/office/drawing/2010/main" val="0"/>
              </a:ext>
            </a:extLst>
          </a:blip>
          <a:srcRect l="554" r="554"/>
          <a:stretch>
            <a:fillRect/>
          </a:stretch>
        </p:blipFill>
        <p:spPr>
          <a:xfrm>
            <a:off x="928688" y="1458913"/>
            <a:ext cx="7410450" cy="4079875"/>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dirty="0" err="1" smtClean="0"/>
              <a:t>iOS</a:t>
            </a:r>
            <a:endParaRPr lang="en-US" dirty="0" smtClean="0"/>
          </a:p>
        </p:txBody>
      </p:sp>
      <p:sp>
        <p:nvSpPr>
          <p:cNvPr id="91138" name="Rectangle 3"/>
          <p:cNvSpPr>
            <a:spLocks noGrp="1" noChangeArrowheads="1"/>
          </p:cNvSpPr>
          <p:nvPr>
            <p:ph type="body" idx="1"/>
          </p:nvPr>
        </p:nvSpPr>
        <p:spPr>
          <a:xfrm>
            <a:off x="380010" y="1233488"/>
            <a:ext cx="6151419" cy="4799177"/>
          </a:xfrm>
        </p:spPr>
        <p:txBody>
          <a:bodyPr/>
          <a:lstStyle/>
          <a:p>
            <a:r>
              <a:rPr lang="en-US" sz="2400" dirty="0" smtClean="0"/>
              <a:t>Apple mobile OS for </a:t>
            </a:r>
            <a:r>
              <a:rPr lang="en-US" sz="2400" b="1" i="1" dirty="0" smtClean="0"/>
              <a:t>iPhone</a:t>
            </a:r>
            <a:r>
              <a:rPr lang="en-US" sz="2400" dirty="0" smtClean="0"/>
              <a:t>, </a:t>
            </a:r>
            <a:r>
              <a:rPr lang="en-US" sz="2400" b="1" i="1" dirty="0" err="1" smtClean="0"/>
              <a:t>iPad</a:t>
            </a:r>
            <a:endParaRPr lang="en-US" sz="2400" dirty="0" smtClean="0"/>
          </a:p>
          <a:p>
            <a:pPr lvl="1"/>
            <a:r>
              <a:rPr lang="en-US" dirty="0" smtClean="0"/>
              <a:t>Structured on Mac OS X, added functionality</a:t>
            </a:r>
          </a:p>
          <a:p>
            <a:pPr lvl="1"/>
            <a:r>
              <a:rPr lang="en-US" dirty="0" smtClean="0"/>
              <a:t>Does not run OS X applications natively</a:t>
            </a:r>
          </a:p>
          <a:p>
            <a:pPr lvl="2"/>
            <a:r>
              <a:rPr lang="en-US" sz="1400" dirty="0" smtClean="0"/>
              <a:t>Also runs on different CPU architecture (ARM vs. Intel)</a:t>
            </a:r>
          </a:p>
          <a:p>
            <a:pPr lvl="1"/>
            <a:r>
              <a:rPr lang="en-US" b="1" dirty="0" smtClean="0">
                <a:solidFill>
                  <a:srgbClr val="3366FF"/>
                </a:solidFill>
              </a:rPr>
              <a:t>Cocoa Touch </a:t>
            </a:r>
            <a:endParaRPr lang="en-US" b="1" dirty="0" smtClean="0">
              <a:solidFill>
                <a:srgbClr val="3366FF"/>
              </a:solidFill>
            </a:endParaRPr>
          </a:p>
          <a:p>
            <a:pPr lvl="2"/>
            <a:r>
              <a:rPr lang="en-US" sz="1600" dirty="0" smtClean="0"/>
              <a:t>Objective-C </a:t>
            </a:r>
            <a:r>
              <a:rPr lang="en-US" sz="1600" dirty="0" smtClean="0"/>
              <a:t>API for developing apps</a:t>
            </a:r>
          </a:p>
          <a:p>
            <a:pPr lvl="1"/>
            <a:r>
              <a:rPr lang="en-US" b="1" dirty="0" smtClean="0">
                <a:solidFill>
                  <a:srgbClr val="3366FF"/>
                </a:solidFill>
              </a:rPr>
              <a:t>Media services </a:t>
            </a:r>
            <a:endParaRPr lang="en-US" b="1" dirty="0" smtClean="0">
              <a:solidFill>
                <a:srgbClr val="3366FF"/>
              </a:solidFill>
            </a:endParaRPr>
          </a:p>
          <a:p>
            <a:pPr lvl="2"/>
            <a:r>
              <a:rPr lang="en-US" sz="1600" dirty="0"/>
              <a:t>layer for graphics, audio, video</a:t>
            </a:r>
          </a:p>
          <a:p>
            <a:pPr lvl="1"/>
            <a:r>
              <a:rPr lang="en-US" b="1" dirty="0" smtClean="0">
                <a:solidFill>
                  <a:srgbClr val="3366FF"/>
                </a:solidFill>
              </a:rPr>
              <a:t>Core </a:t>
            </a:r>
            <a:r>
              <a:rPr lang="en-US" b="1" dirty="0" smtClean="0">
                <a:solidFill>
                  <a:srgbClr val="3366FF"/>
                </a:solidFill>
              </a:rPr>
              <a:t>services</a:t>
            </a:r>
          </a:p>
          <a:p>
            <a:pPr lvl="2"/>
            <a:r>
              <a:rPr lang="en-US" b="1" dirty="0" smtClean="0">
                <a:solidFill>
                  <a:srgbClr val="3366FF"/>
                </a:solidFill>
              </a:rPr>
              <a:t> </a:t>
            </a:r>
            <a:r>
              <a:rPr lang="en-US" sz="1600" dirty="0"/>
              <a:t>provides cloud computing, databases</a:t>
            </a:r>
          </a:p>
          <a:p>
            <a:pPr lvl="1"/>
            <a:r>
              <a:rPr lang="en-US" dirty="0" smtClean="0"/>
              <a:t>Core operating </a:t>
            </a:r>
            <a:r>
              <a:rPr lang="en-US" dirty="0" smtClean="0"/>
              <a:t>system</a:t>
            </a:r>
          </a:p>
          <a:p>
            <a:pPr lvl="2"/>
            <a:r>
              <a:rPr lang="en-US" sz="1600" dirty="0"/>
              <a:t>based on Mac OS X kernel</a:t>
            </a:r>
          </a:p>
        </p:txBody>
      </p:sp>
      <p:pic>
        <p:nvPicPr>
          <p:cNvPr id="91139" name="Picture 1" descr="2_17.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1313" y="2430463"/>
            <a:ext cx="1952625"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pPr eaLnBrk="1" hangingPunct="1"/>
            <a:r>
              <a:rPr lang="en-US" smtClean="0"/>
              <a:t>Android</a:t>
            </a:r>
          </a:p>
        </p:txBody>
      </p:sp>
      <p:sp>
        <p:nvSpPr>
          <p:cNvPr id="93186" name="Rectangle 3"/>
          <p:cNvSpPr>
            <a:spLocks noGrp="1" noChangeArrowheads="1"/>
          </p:cNvSpPr>
          <p:nvPr>
            <p:ph type="body" idx="1"/>
          </p:nvPr>
        </p:nvSpPr>
        <p:spPr>
          <a:xfrm>
            <a:off x="806450" y="853478"/>
            <a:ext cx="7669213" cy="5713577"/>
          </a:xfrm>
        </p:spPr>
        <p:txBody>
          <a:bodyPr/>
          <a:lstStyle/>
          <a:p>
            <a:r>
              <a:rPr lang="en-US" dirty="0" smtClean="0"/>
              <a:t>Developed by </a:t>
            </a:r>
            <a:r>
              <a:rPr lang="en-US" dirty="0" smtClean="0"/>
              <a:t>Google</a:t>
            </a:r>
            <a:endParaRPr lang="en-US" dirty="0" smtClean="0"/>
          </a:p>
          <a:p>
            <a:pPr lvl="1"/>
            <a:r>
              <a:rPr lang="en-US" sz="1600" dirty="0" smtClean="0"/>
              <a:t>Open Source</a:t>
            </a:r>
          </a:p>
          <a:p>
            <a:r>
              <a:rPr lang="en-US" dirty="0" smtClean="0"/>
              <a:t>Similar stack to IOS</a:t>
            </a:r>
          </a:p>
          <a:p>
            <a:r>
              <a:rPr lang="en-US" dirty="0" smtClean="0"/>
              <a:t>Based on Linux kernel but modified</a:t>
            </a:r>
          </a:p>
          <a:p>
            <a:pPr lvl="1"/>
            <a:r>
              <a:rPr lang="en-US" sz="1600" dirty="0"/>
              <a:t>Provides process, memory, device-driver management</a:t>
            </a:r>
          </a:p>
          <a:p>
            <a:pPr lvl="1"/>
            <a:r>
              <a:rPr lang="en-US" sz="1600" dirty="0"/>
              <a:t>Adds power management </a:t>
            </a:r>
          </a:p>
          <a:p>
            <a:r>
              <a:rPr lang="en-US" dirty="0" smtClean="0"/>
              <a:t>Runtime environment </a:t>
            </a:r>
            <a:endParaRPr lang="en-US" dirty="0" smtClean="0"/>
          </a:p>
          <a:p>
            <a:pPr lvl="1"/>
            <a:r>
              <a:rPr lang="en-US" sz="1600" dirty="0"/>
              <a:t>includes core set of libraries and </a:t>
            </a:r>
            <a:r>
              <a:rPr lang="en-US" sz="1600" dirty="0" err="1"/>
              <a:t>Dalvik</a:t>
            </a:r>
            <a:r>
              <a:rPr lang="en-US" sz="1600" dirty="0"/>
              <a:t> virtual machine</a:t>
            </a:r>
          </a:p>
          <a:p>
            <a:pPr lvl="1"/>
            <a:r>
              <a:rPr lang="en-US" sz="1600" dirty="0"/>
              <a:t>Apps developed in Java plus Android API</a:t>
            </a:r>
          </a:p>
          <a:p>
            <a:pPr lvl="2"/>
            <a:r>
              <a:rPr lang="en-US" sz="1400" dirty="0" smtClean="0"/>
              <a:t>Java class files compiled to Java </a:t>
            </a:r>
            <a:r>
              <a:rPr lang="en-US" sz="1400" dirty="0" err="1" smtClean="0"/>
              <a:t>bytecode</a:t>
            </a:r>
            <a:r>
              <a:rPr lang="en-US" sz="1400" dirty="0" smtClean="0"/>
              <a:t> </a:t>
            </a:r>
            <a:endParaRPr lang="en-US" sz="1400" dirty="0" smtClean="0"/>
          </a:p>
          <a:p>
            <a:pPr lvl="2"/>
            <a:r>
              <a:rPr lang="en-US" sz="1400" dirty="0" smtClean="0"/>
              <a:t>then </a:t>
            </a:r>
            <a:r>
              <a:rPr lang="en-US" sz="1400" dirty="0" smtClean="0"/>
              <a:t>translated to executable than runs in </a:t>
            </a:r>
            <a:r>
              <a:rPr lang="en-US" sz="1400" dirty="0" err="1" smtClean="0"/>
              <a:t>Dalvik</a:t>
            </a:r>
            <a:r>
              <a:rPr lang="en-US" sz="1400" dirty="0" smtClean="0"/>
              <a:t> VM</a:t>
            </a:r>
          </a:p>
          <a:p>
            <a:r>
              <a:rPr lang="en-US" dirty="0" smtClean="0"/>
              <a:t>Libraries include </a:t>
            </a:r>
            <a:r>
              <a:rPr lang="en-US" dirty="0" smtClean="0"/>
              <a:t>frameworks for</a:t>
            </a:r>
          </a:p>
          <a:p>
            <a:pPr lvl="1"/>
            <a:r>
              <a:rPr lang="en-US" sz="1600" dirty="0"/>
              <a:t>web browser (</a:t>
            </a:r>
            <a:r>
              <a:rPr lang="en-US" sz="1600" dirty="0" err="1"/>
              <a:t>webkit</a:t>
            </a:r>
            <a:r>
              <a:rPr lang="en-US" sz="1600" dirty="0"/>
              <a:t>)</a:t>
            </a:r>
          </a:p>
          <a:p>
            <a:pPr lvl="1"/>
            <a:r>
              <a:rPr lang="en-US" sz="1600" dirty="0"/>
              <a:t>database (SQLite)</a:t>
            </a:r>
          </a:p>
          <a:p>
            <a:pPr lvl="1"/>
            <a:r>
              <a:rPr lang="en-US" sz="1600" dirty="0"/>
              <a:t> multimedia</a:t>
            </a:r>
          </a:p>
          <a:p>
            <a:pPr lvl="1"/>
            <a:r>
              <a:rPr lang="en-US" sz="1600" dirty="0"/>
              <a:t>smaller </a:t>
            </a:r>
            <a:r>
              <a:rPr lang="en-US" sz="1600" dirty="0" err="1"/>
              <a:t>libc</a:t>
            </a:r>
            <a:endParaRPr lang="en-US" sz="16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p:txBody>
          <a:bodyPr/>
          <a:lstStyle/>
          <a:p>
            <a:pPr eaLnBrk="1" hangingPunct="1"/>
            <a:r>
              <a:rPr lang="en-US" smtClean="0"/>
              <a:t>Android Architecture</a:t>
            </a:r>
          </a:p>
        </p:txBody>
      </p:sp>
      <p:pic>
        <p:nvPicPr>
          <p:cNvPr id="95234" name="Content Placeholder 2" descr="2_18.pdf"/>
          <p:cNvPicPr>
            <a:picLocks noGrp="1" noChangeAspect="1"/>
          </p:cNvPicPr>
          <p:nvPr>
            <p:ph idx="1"/>
          </p:nvPr>
        </p:nvPicPr>
        <p:blipFill>
          <a:blip r:embed="rId3">
            <a:extLst>
              <a:ext uri="{28A0092B-C50C-407E-A947-70E740481C1C}">
                <a14:useLocalDpi xmlns:a14="http://schemas.microsoft.com/office/drawing/2010/main" val="0"/>
              </a:ext>
            </a:extLst>
          </a:blip>
          <a:srcRect t="15273" b="15273"/>
          <a:stretch>
            <a:fillRect/>
          </a:stretch>
        </p:blipFill>
        <p:spPr>
          <a:xfrm>
            <a:off x="696913" y="1103313"/>
            <a:ext cx="8056562" cy="443547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a:xfrm>
            <a:off x="1090613" y="277813"/>
            <a:ext cx="7596187" cy="576262"/>
          </a:xfrm>
        </p:spPr>
        <p:txBody>
          <a:bodyPr/>
          <a:lstStyle/>
          <a:p>
            <a:pPr eaLnBrk="1" hangingPunct="1"/>
            <a:r>
              <a:rPr lang="en-US" smtClean="0"/>
              <a:t>Operating-System Debugging</a:t>
            </a:r>
          </a:p>
        </p:txBody>
      </p:sp>
      <p:sp>
        <p:nvSpPr>
          <p:cNvPr id="53251" name="Content Placeholder 2"/>
          <p:cNvSpPr>
            <a:spLocks noGrp="1"/>
          </p:cNvSpPr>
          <p:nvPr>
            <p:ph idx="1"/>
          </p:nvPr>
        </p:nvSpPr>
        <p:spPr>
          <a:xfrm>
            <a:off x="806450" y="1233488"/>
            <a:ext cx="7753350" cy="4910137"/>
          </a:xfrm>
        </p:spPr>
        <p:txBody>
          <a:bodyPr/>
          <a:lstStyle/>
          <a:p>
            <a:r>
              <a:rPr lang="en-US" b="1" smtClean="0">
                <a:solidFill>
                  <a:srgbClr val="3366FF"/>
                </a:solidFill>
              </a:rPr>
              <a:t>Debugging</a:t>
            </a:r>
            <a:r>
              <a:rPr lang="en-US" smtClean="0">
                <a:solidFill>
                  <a:srgbClr val="3366FF"/>
                </a:solidFill>
              </a:rPr>
              <a:t> </a:t>
            </a:r>
            <a:r>
              <a:rPr lang="en-US" smtClean="0"/>
              <a:t>is finding and fixing errors, or </a:t>
            </a:r>
            <a:r>
              <a:rPr lang="en-US" b="1" smtClean="0">
                <a:solidFill>
                  <a:srgbClr val="3366FF"/>
                </a:solidFill>
              </a:rPr>
              <a:t>bugs</a:t>
            </a:r>
          </a:p>
          <a:p>
            <a:r>
              <a:rPr lang="en-US" smtClean="0"/>
              <a:t>OSes generate </a:t>
            </a:r>
            <a:r>
              <a:rPr lang="en-US" b="1" smtClean="0">
                <a:solidFill>
                  <a:srgbClr val="3366FF"/>
                </a:solidFill>
              </a:rPr>
              <a:t>log files</a:t>
            </a:r>
            <a:r>
              <a:rPr lang="en-US" smtClean="0">
                <a:solidFill>
                  <a:srgbClr val="3366FF"/>
                </a:solidFill>
              </a:rPr>
              <a:t> </a:t>
            </a:r>
            <a:r>
              <a:rPr lang="en-US" smtClean="0">
                <a:solidFill>
                  <a:srgbClr val="000000"/>
                </a:solidFill>
              </a:rPr>
              <a:t>containing error information</a:t>
            </a:r>
          </a:p>
          <a:p>
            <a:r>
              <a:rPr lang="en-US" smtClean="0">
                <a:solidFill>
                  <a:srgbClr val="000000"/>
                </a:solidFill>
              </a:rPr>
              <a:t>Failure of an application can generate </a:t>
            </a:r>
            <a:r>
              <a:rPr lang="en-US" b="1" smtClean="0">
                <a:solidFill>
                  <a:srgbClr val="3366FF"/>
                </a:solidFill>
              </a:rPr>
              <a:t>core dump</a:t>
            </a:r>
            <a:r>
              <a:rPr lang="en-US" smtClean="0">
                <a:solidFill>
                  <a:srgbClr val="3366FF"/>
                </a:solidFill>
              </a:rPr>
              <a:t> </a:t>
            </a:r>
            <a:r>
              <a:rPr lang="en-US" smtClean="0">
                <a:solidFill>
                  <a:srgbClr val="000000"/>
                </a:solidFill>
              </a:rPr>
              <a:t>file capturing memory of the process</a:t>
            </a:r>
          </a:p>
          <a:p>
            <a:r>
              <a:rPr lang="en-US" smtClean="0">
                <a:solidFill>
                  <a:srgbClr val="000000"/>
                </a:solidFill>
              </a:rPr>
              <a:t>Operating system failure can generate </a:t>
            </a:r>
            <a:r>
              <a:rPr lang="en-US" b="1" smtClean="0">
                <a:solidFill>
                  <a:srgbClr val="3366FF"/>
                </a:solidFill>
              </a:rPr>
              <a:t>crash dump</a:t>
            </a:r>
            <a:r>
              <a:rPr lang="en-US" smtClean="0">
                <a:solidFill>
                  <a:srgbClr val="3366FF"/>
                </a:solidFill>
              </a:rPr>
              <a:t> </a:t>
            </a:r>
            <a:r>
              <a:rPr lang="en-US" smtClean="0">
                <a:solidFill>
                  <a:srgbClr val="000000"/>
                </a:solidFill>
              </a:rPr>
              <a:t>file containing kernel memory</a:t>
            </a:r>
          </a:p>
          <a:p>
            <a:r>
              <a:rPr lang="en-US" smtClean="0">
                <a:solidFill>
                  <a:srgbClr val="000000"/>
                </a:solidFill>
              </a:rPr>
              <a:t>Beyond crashes, performance tuning can optimize system performance</a:t>
            </a:r>
          </a:p>
          <a:p>
            <a:pPr lvl="1"/>
            <a:r>
              <a:rPr lang="en-US" smtClean="0">
                <a:solidFill>
                  <a:srgbClr val="000000"/>
                </a:solidFill>
              </a:rPr>
              <a:t>Sometimes using </a:t>
            </a:r>
            <a:r>
              <a:rPr lang="en-US" b="1" i="1" smtClean="0">
                <a:solidFill>
                  <a:srgbClr val="000000"/>
                </a:solidFill>
              </a:rPr>
              <a:t>trace listings</a:t>
            </a:r>
            <a:r>
              <a:rPr lang="en-US" smtClean="0">
                <a:solidFill>
                  <a:srgbClr val="000000"/>
                </a:solidFill>
              </a:rPr>
              <a:t> of activities, recorded for analysis</a:t>
            </a:r>
          </a:p>
          <a:p>
            <a:pPr lvl="1"/>
            <a:r>
              <a:rPr lang="en-US" b="1" smtClean="0">
                <a:solidFill>
                  <a:srgbClr val="3366FF"/>
                </a:solidFill>
              </a:rPr>
              <a:t>Profiling</a:t>
            </a:r>
            <a:r>
              <a:rPr lang="en-US" smtClean="0">
                <a:solidFill>
                  <a:srgbClr val="000000"/>
                </a:solidFill>
              </a:rPr>
              <a:t> is periodic sampling of instruction pointer to look for statistical trends</a:t>
            </a:r>
          </a:p>
          <a:p>
            <a:pPr lvl="1"/>
            <a:endParaRPr lang="en-US" smtClean="0">
              <a:solidFill>
                <a:srgbClr val="000000"/>
              </a:solidFill>
            </a:endParaRPr>
          </a:p>
          <a:p>
            <a:pPr>
              <a:buFont typeface="Monotype Sorts" pitchFamily="-84" charset="2"/>
              <a:buNone/>
            </a:pPr>
            <a:r>
              <a:rPr lang="en-US" smtClean="0">
                <a:solidFill>
                  <a:srgbClr val="000000"/>
                </a:solidFill>
              </a:rPr>
              <a:t>Kernighan</a:t>
            </a:r>
            <a:r>
              <a:rPr lang="ja-JP" altLang="en-US" smtClean="0">
                <a:solidFill>
                  <a:srgbClr val="000000"/>
                </a:solidFill>
              </a:rPr>
              <a:t>’</a:t>
            </a:r>
            <a:r>
              <a:rPr lang="en-US" altLang="ja-JP" smtClean="0">
                <a:solidFill>
                  <a:srgbClr val="000000"/>
                </a:solidFill>
              </a:rPr>
              <a:t>s Law: </a:t>
            </a:r>
            <a:r>
              <a:rPr lang="ja-JP" altLang="en-US" smtClean="0"/>
              <a:t>“</a:t>
            </a:r>
            <a:r>
              <a:rPr lang="en-US" altLang="ja-JP" smtClean="0"/>
              <a:t>Debugging is twice as hard as writing the code in the first place. Therefore, if you write the code as cleverly as possible, you are, by definition, not smart enough to debug it.</a:t>
            </a:r>
            <a:r>
              <a:rPr lang="ja-JP" altLang="en-US" smtClean="0"/>
              <a:t>”</a:t>
            </a: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946150" y="277813"/>
            <a:ext cx="7869238" cy="576262"/>
          </a:xfrm>
        </p:spPr>
        <p:txBody>
          <a:bodyPr/>
          <a:lstStyle/>
          <a:p>
            <a:pPr eaLnBrk="1" hangingPunct="1"/>
            <a:r>
              <a:rPr lang="en-US" smtClean="0"/>
              <a:t>Operating System Services (Cont.)</a:t>
            </a:r>
          </a:p>
        </p:txBody>
      </p:sp>
      <p:sp>
        <p:nvSpPr>
          <p:cNvPr id="13314" name="Rectangle 3"/>
          <p:cNvSpPr>
            <a:spLocks noGrp="1" noChangeArrowheads="1"/>
          </p:cNvSpPr>
          <p:nvPr>
            <p:ph type="body" idx="1"/>
          </p:nvPr>
        </p:nvSpPr>
        <p:spPr>
          <a:xfrm>
            <a:off x="641350" y="1238250"/>
            <a:ext cx="7878763" cy="5729288"/>
          </a:xfrm>
          <a:noFill/>
        </p:spPr>
        <p:txBody>
          <a:bodyPr/>
          <a:lstStyle/>
          <a:p>
            <a:pPr lvl="1"/>
            <a:r>
              <a:rPr lang="en-US" sz="2800" b="1" dirty="0" smtClean="0"/>
              <a:t>Process Communications</a:t>
            </a:r>
            <a:r>
              <a:rPr lang="en-US" sz="2800" dirty="0" smtClean="0"/>
              <a:t> </a:t>
            </a:r>
          </a:p>
          <a:p>
            <a:pPr lvl="2"/>
            <a:r>
              <a:rPr lang="en-US" dirty="0" smtClean="0"/>
              <a:t>over </a:t>
            </a:r>
            <a:r>
              <a:rPr lang="en-US" dirty="0" smtClean="0"/>
              <a:t>a network</a:t>
            </a:r>
          </a:p>
          <a:p>
            <a:pPr lvl="2"/>
            <a:r>
              <a:rPr lang="en-US" dirty="0" smtClean="0"/>
              <a:t>shared memory</a:t>
            </a:r>
          </a:p>
          <a:p>
            <a:pPr lvl="2"/>
            <a:r>
              <a:rPr lang="en-US" dirty="0" smtClean="0"/>
              <a:t>message passing</a:t>
            </a:r>
            <a:endParaRPr lang="en-US" dirty="0" smtClean="0"/>
          </a:p>
          <a:p>
            <a:pPr lvl="1"/>
            <a:r>
              <a:rPr lang="en-US" sz="2800" b="1" dirty="0"/>
              <a:t>Error detection and handling</a:t>
            </a:r>
          </a:p>
          <a:p>
            <a:pPr lvl="2"/>
            <a:r>
              <a:rPr lang="en-US" sz="1600" dirty="0" smtClean="0"/>
              <a:t>CPU</a:t>
            </a:r>
          </a:p>
          <a:p>
            <a:pPr lvl="2"/>
            <a:r>
              <a:rPr lang="en-US" sz="1600" dirty="0" smtClean="0"/>
              <a:t>Memory</a:t>
            </a:r>
          </a:p>
          <a:p>
            <a:pPr lvl="2"/>
            <a:r>
              <a:rPr lang="en-US" sz="1600" dirty="0" smtClean="0"/>
              <a:t>I/O devices</a:t>
            </a:r>
          </a:p>
          <a:p>
            <a:pPr lvl="2"/>
            <a:r>
              <a:rPr lang="en-US" sz="1600" dirty="0" smtClean="0"/>
              <a:t>File operations</a:t>
            </a:r>
            <a:endParaRPr lang="en-US" sz="1600" dirty="0"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1090613" y="277813"/>
            <a:ext cx="7596187" cy="576262"/>
          </a:xfrm>
        </p:spPr>
        <p:txBody>
          <a:bodyPr/>
          <a:lstStyle/>
          <a:p>
            <a:pPr eaLnBrk="1" hangingPunct="1"/>
            <a:r>
              <a:rPr lang="en-US" smtClean="0"/>
              <a:t>Performance Tuning</a:t>
            </a:r>
          </a:p>
        </p:txBody>
      </p:sp>
      <p:sp>
        <p:nvSpPr>
          <p:cNvPr id="99330" name="Content Placeholder 2"/>
          <p:cNvSpPr>
            <a:spLocks noGrp="1"/>
          </p:cNvSpPr>
          <p:nvPr>
            <p:ph idx="1"/>
          </p:nvPr>
        </p:nvSpPr>
        <p:spPr>
          <a:xfrm>
            <a:off x="806450" y="1233488"/>
            <a:ext cx="3395663" cy="4910137"/>
          </a:xfrm>
        </p:spPr>
        <p:txBody>
          <a:bodyPr/>
          <a:lstStyle/>
          <a:p>
            <a:r>
              <a:rPr lang="en-US" smtClean="0"/>
              <a:t>Improve performance by removing bottlenecks</a:t>
            </a:r>
          </a:p>
          <a:p>
            <a:r>
              <a:rPr lang="en-US" smtClean="0"/>
              <a:t>OS must provide means of computing and displaying measures of system behavior</a:t>
            </a:r>
            <a:endParaRPr lang="en-US" smtClean="0">
              <a:solidFill>
                <a:srgbClr val="000000"/>
              </a:solidFill>
            </a:endParaRPr>
          </a:p>
          <a:p>
            <a:r>
              <a:rPr lang="en-US" smtClean="0">
                <a:solidFill>
                  <a:srgbClr val="000000"/>
                </a:solidFill>
              </a:rPr>
              <a:t>For example, </a:t>
            </a:r>
            <a:r>
              <a:rPr lang="en-US" altLang="en-US" smtClean="0">
                <a:solidFill>
                  <a:srgbClr val="000000"/>
                </a:solidFill>
              </a:rPr>
              <a:t>“</a:t>
            </a:r>
            <a:r>
              <a:rPr lang="en-US" smtClean="0">
                <a:solidFill>
                  <a:srgbClr val="000000"/>
                </a:solidFill>
              </a:rPr>
              <a:t>top</a:t>
            </a:r>
            <a:r>
              <a:rPr lang="en-US" altLang="en-US" smtClean="0">
                <a:solidFill>
                  <a:srgbClr val="000000"/>
                </a:solidFill>
              </a:rPr>
              <a:t>”</a:t>
            </a:r>
            <a:r>
              <a:rPr lang="en-US" smtClean="0">
                <a:solidFill>
                  <a:srgbClr val="000000"/>
                </a:solidFill>
              </a:rPr>
              <a:t> program or Windows Task Manager</a:t>
            </a:r>
            <a:endParaRPr lang="en-US" smtClean="0"/>
          </a:p>
        </p:txBody>
      </p:sp>
      <p:pic>
        <p:nvPicPr>
          <p:cNvPr id="99331" name="Picture 1" descr="2_1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83088" y="984250"/>
            <a:ext cx="4249737"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800100" y="277813"/>
            <a:ext cx="8229600" cy="576262"/>
          </a:xfrm>
        </p:spPr>
        <p:txBody>
          <a:bodyPr/>
          <a:lstStyle/>
          <a:p>
            <a:pPr eaLnBrk="1" hangingPunct="1"/>
            <a:r>
              <a:rPr lang="en-US" sz="3000" dirty="0" err="1" smtClean="0">
                <a:solidFill>
                  <a:srgbClr val="FF0000"/>
                </a:solidFill>
              </a:rPr>
              <a:t>DTrace</a:t>
            </a:r>
            <a:endParaRPr lang="en-US" sz="3000" dirty="0" smtClean="0">
              <a:solidFill>
                <a:srgbClr val="FF0000"/>
              </a:solidFill>
            </a:endParaRPr>
          </a:p>
        </p:txBody>
      </p:sp>
      <p:pic>
        <p:nvPicPr>
          <p:cNvPr id="101378" name="Picture 3"/>
          <p:cNvPicPr>
            <a:picLocks noChangeAspect="1" noChangeArrowheads="1"/>
          </p:cNvPicPr>
          <p:nvPr/>
        </p:nvPicPr>
        <p:blipFill>
          <a:blip r:embed="rId3">
            <a:extLst>
              <a:ext uri="{28A0092B-C50C-407E-A947-70E740481C1C}">
                <a14:useLocalDpi xmlns:a14="http://schemas.microsoft.com/office/drawing/2010/main" val="0"/>
              </a:ext>
            </a:extLst>
          </a:blip>
          <a:srcRect l="19221" t="1375" r="19221" b="2376"/>
          <a:stretch>
            <a:fillRect/>
          </a:stretch>
        </p:blipFill>
        <p:spPr bwMode="auto">
          <a:xfrm>
            <a:off x="4354513" y="1014413"/>
            <a:ext cx="4294187" cy="5033962"/>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1379"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Verdana" pitchFamily="34" charset="0"/>
                <a:ea typeface="MS PGothic" pitchFamily="34" charset="-128"/>
              </a:defRPr>
            </a:lvl1pPr>
            <a:lvl2pPr marL="342900" indent="-34290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35000"/>
              </a:spcBef>
              <a:buClr>
                <a:srgbClr val="993300"/>
              </a:buClr>
              <a:buSzPct val="90000"/>
              <a:buFont typeface="Monotype Sorts" pitchFamily="-84" charset="2"/>
              <a:buChar char="n"/>
            </a:pPr>
            <a:r>
              <a:rPr kumimoji="1" lang="en-US" sz="1800" dirty="0" err="1">
                <a:solidFill>
                  <a:srgbClr val="000000"/>
                </a:solidFill>
                <a:latin typeface="Helvetica" pitchFamily="-84" charset="0"/>
              </a:rPr>
              <a:t>DTrace</a:t>
            </a:r>
            <a:r>
              <a:rPr kumimoji="1" lang="en-US" sz="1800" dirty="0">
                <a:solidFill>
                  <a:srgbClr val="000000"/>
                </a:solidFill>
                <a:latin typeface="Helvetica" pitchFamily="-84" charset="0"/>
              </a:rPr>
              <a:t> tool in Solaris, FreeBSD, Mac OS X allows live instrumentation on production systems</a:t>
            </a:r>
          </a:p>
          <a:p>
            <a:pPr lvl="1">
              <a:spcBef>
                <a:spcPct val="35000"/>
              </a:spcBef>
              <a:buClr>
                <a:srgbClr val="993300"/>
              </a:buClr>
              <a:buSzPct val="90000"/>
              <a:buFont typeface="Monotype Sorts" pitchFamily="-84" charset="2"/>
              <a:buChar char="n"/>
            </a:pPr>
            <a:r>
              <a:rPr kumimoji="1" lang="en-US" sz="1800" b="1" dirty="0">
                <a:solidFill>
                  <a:srgbClr val="3366FF"/>
                </a:solidFill>
                <a:latin typeface="Helvetica" pitchFamily="-84" charset="0"/>
              </a:rPr>
              <a:t>Probes </a:t>
            </a:r>
            <a:r>
              <a:rPr kumimoji="1" lang="en-US" sz="1800" dirty="0">
                <a:solidFill>
                  <a:srgbClr val="000000"/>
                </a:solidFill>
                <a:latin typeface="Helvetica" pitchFamily="-84" charset="0"/>
              </a:rPr>
              <a:t>fire when code is executed within a </a:t>
            </a:r>
            <a:r>
              <a:rPr kumimoji="1" lang="en-US" sz="1800" b="1" dirty="0">
                <a:solidFill>
                  <a:srgbClr val="3366FF"/>
                </a:solidFill>
                <a:latin typeface="Helvetica" pitchFamily="-84" charset="0"/>
              </a:rPr>
              <a:t>provider</a:t>
            </a:r>
            <a:r>
              <a:rPr kumimoji="1" lang="en-US" sz="1800" dirty="0">
                <a:solidFill>
                  <a:srgbClr val="000000"/>
                </a:solidFill>
                <a:latin typeface="Helvetica" pitchFamily="-84" charset="0"/>
              </a:rPr>
              <a:t>, capturing state data and sending it to </a:t>
            </a:r>
            <a:r>
              <a:rPr kumimoji="1" lang="en-US" sz="1800" b="1" dirty="0">
                <a:solidFill>
                  <a:srgbClr val="3366FF"/>
                </a:solidFill>
                <a:latin typeface="Helvetica" pitchFamily="-84" charset="0"/>
              </a:rPr>
              <a:t>consumers</a:t>
            </a:r>
            <a:r>
              <a:rPr kumimoji="1" lang="en-US" sz="1800" dirty="0">
                <a:solidFill>
                  <a:srgbClr val="000000"/>
                </a:solidFill>
                <a:latin typeface="Helvetica" pitchFamily="-84" charset="0"/>
              </a:rPr>
              <a:t> of those probes </a:t>
            </a:r>
          </a:p>
          <a:p>
            <a:pPr>
              <a:spcBef>
                <a:spcPct val="35000"/>
              </a:spcBef>
              <a:buClr>
                <a:srgbClr val="993300"/>
              </a:buClr>
              <a:buSzPct val="90000"/>
              <a:buFont typeface="Monotype Sorts" pitchFamily="-84" charset="2"/>
              <a:buChar char="n"/>
            </a:pPr>
            <a:r>
              <a:rPr kumimoji="1" lang="en-US" sz="1800" dirty="0">
                <a:solidFill>
                  <a:srgbClr val="000000"/>
                </a:solidFill>
                <a:latin typeface="Helvetica" pitchFamily="-84" charset="0"/>
              </a:rPr>
              <a:t>Example of following </a:t>
            </a:r>
            <a:r>
              <a:rPr kumimoji="1" lang="en-US" sz="1800" dirty="0" err="1">
                <a:solidFill>
                  <a:srgbClr val="000000"/>
                </a:solidFill>
                <a:latin typeface="Helvetica" pitchFamily="-84" charset="0"/>
              </a:rPr>
              <a:t>XEventsQueued</a:t>
            </a:r>
            <a:r>
              <a:rPr kumimoji="1" lang="en-US" sz="1800" dirty="0">
                <a:solidFill>
                  <a:srgbClr val="000000"/>
                </a:solidFill>
                <a:latin typeface="Helvetica" pitchFamily="-84" charset="0"/>
              </a:rPr>
              <a:t> system call move from </a:t>
            </a:r>
            <a:r>
              <a:rPr kumimoji="1" lang="en-US" sz="1800" dirty="0" err="1">
                <a:solidFill>
                  <a:srgbClr val="000000"/>
                </a:solidFill>
                <a:latin typeface="Helvetica" pitchFamily="-84" charset="0"/>
              </a:rPr>
              <a:t>libc</a:t>
            </a:r>
            <a:r>
              <a:rPr kumimoji="1" lang="en-US" sz="1800" dirty="0">
                <a:solidFill>
                  <a:srgbClr val="000000"/>
                </a:solidFill>
                <a:latin typeface="Helvetica" pitchFamily="-84" charset="0"/>
              </a:rPr>
              <a:t> library to kernel and back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800100" y="277813"/>
            <a:ext cx="8229600" cy="576262"/>
          </a:xfrm>
        </p:spPr>
        <p:txBody>
          <a:bodyPr/>
          <a:lstStyle/>
          <a:p>
            <a:pPr eaLnBrk="1" hangingPunct="1"/>
            <a:r>
              <a:rPr lang="en-US" sz="3000" dirty="0" err="1" smtClean="0">
                <a:solidFill>
                  <a:srgbClr val="FF0000"/>
                </a:solidFill>
              </a:rPr>
              <a:t>DTrace</a:t>
            </a:r>
            <a:endParaRPr lang="en-US" sz="3000" dirty="0" smtClean="0">
              <a:solidFill>
                <a:srgbClr val="FF0000"/>
              </a:solidFill>
            </a:endParaRPr>
          </a:p>
        </p:txBody>
      </p:sp>
      <p:sp>
        <p:nvSpPr>
          <p:cNvPr id="103426" name="Content Placeholder 2"/>
          <p:cNvSpPr txBox="1">
            <a:spLocks/>
          </p:cNvSpPr>
          <p:nvPr/>
        </p:nvSpPr>
        <p:spPr bwMode="auto">
          <a:xfrm>
            <a:off x="806450" y="1233488"/>
            <a:ext cx="34099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spcBef>
                <a:spcPct val="35000"/>
              </a:spcBef>
              <a:buClr>
                <a:srgbClr val="993300"/>
              </a:buClr>
              <a:buSzPct val="90000"/>
              <a:buFont typeface="Monotype Sorts" pitchFamily="-84" charset="2"/>
              <a:buChar char="n"/>
            </a:pPr>
            <a:r>
              <a:rPr kumimoji="1" lang="en-US" sz="1800">
                <a:solidFill>
                  <a:srgbClr val="000000"/>
                </a:solidFill>
                <a:latin typeface="Helvetica" pitchFamily="-84" charset="0"/>
              </a:rPr>
              <a:t>DTrace code to record amount of time each process with UserID 101 is in running mode (on CPU) in nanoseconds</a:t>
            </a:r>
          </a:p>
        </p:txBody>
      </p:sp>
      <p:pic>
        <p:nvPicPr>
          <p:cNvPr id="103427" name="Picture 1" descr="Screen Shot 2012-12-01 at 2.40.3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1200" y="1512888"/>
            <a:ext cx="4049713"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8" name="Picture 2" descr="Screen Shot 2012-12-01 at 2.40.46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663" y="3040063"/>
            <a:ext cx="4745037"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1108075" y="277813"/>
            <a:ext cx="7578725" cy="576262"/>
          </a:xfrm>
        </p:spPr>
        <p:txBody>
          <a:bodyPr/>
          <a:lstStyle/>
          <a:p>
            <a:pPr eaLnBrk="1" hangingPunct="1"/>
            <a:r>
              <a:rPr lang="en-US" smtClean="0"/>
              <a:t>Operating System Generation</a:t>
            </a:r>
          </a:p>
        </p:txBody>
      </p:sp>
      <p:sp>
        <p:nvSpPr>
          <p:cNvPr id="55299" name="Rectangle 3"/>
          <p:cNvSpPr>
            <a:spLocks noGrp="1" noChangeArrowheads="1"/>
          </p:cNvSpPr>
          <p:nvPr>
            <p:ph type="body" idx="1"/>
          </p:nvPr>
        </p:nvSpPr>
        <p:spPr>
          <a:xfrm>
            <a:off x="806450" y="1233488"/>
            <a:ext cx="7704138" cy="4530725"/>
          </a:xfrm>
        </p:spPr>
        <p:txBody>
          <a:bodyPr/>
          <a:lstStyle/>
          <a:p>
            <a:r>
              <a:rPr lang="en-US" smtClean="0"/>
              <a:t>Operating systems are designed to run on any of a class of machines; the system must be configured for each specific computer site</a:t>
            </a:r>
          </a:p>
          <a:p>
            <a:endParaRPr lang="en-US" smtClean="0"/>
          </a:p>
          <a:p>
            <a:r>
              <a:rPr lang="en-US" b="1" smtClean="0">
                <a:solidFill>
                  <a:srgbClr val="3366FF"/>
                </a:solidFill>
              </a:rPr>
              <a:t>SYSGEN</a:t>
            </a:r>
            <a:r>
              <a:rPr lang="en-US" smtClean="0"/>
              <a:t> program obtains information concerning the specific configuration of the hardware system</a:t>
            </a:r>
          </a:p>
          <a:p>
            <a:pPr lvl="1"/>
            <a:r>
              <a:rPr lang="en-US" smtClean="0"/>
              <a:t>Used to build system-specific compiled kernel or system-tuned</a:t>
            </a:r>
          </a:p>
          <a:p>
            <a:pPr lvl="1"/>
            <a:r>
              <a:rPr lang="en-US" smtClean="0"/>
              <a:t>Can general more efficient code than one general kernel</a:t>
            </a:r>
          </a:p>
          <a:p>
            <a:endParaRPr lang="en-US" smtClean="0"/>
          </a:p>
          <a:p>
            <a:pPr>
              <a:buFont typeface="Monotype Sorts" pitchFamily="-84" charset="2"/>
              <a:buNone/>
            </a:pPr>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a:lstStyle/>
          <a:p>
            <a:pPr eaLnBrk="1" hangingPunct="1"/>
            <a:r>
              <a:rPr lang="en-US" smtClean="0"/>
              <a:t>System Boot</a:t>
            </a:r>
          </a:p>
        </p:txBody>
      </p:sp>
      <p:sp>
        <p:nvSpPr>
          <p:cNvPr id="56323" name="Rectangle 3"/>
          <p:cNvSpPr>
            <a:spLocks noGrp="1" noChangeArrowheads="1"/>
          </p:cNvSpPr>
          <p:nvPr>
            <p:ph type="body" idx="1"/>
          </p:nvPr>
        </p:nvSpPr>
        <p:spPr>
          <a:xfrm>
            <a:off x="806450" y="1233488"/>
            <a:ext cx="7567613" cy="4530725"/>
          </a:xfrm>
        </p:spPr>
        <p:txBody>
          <a:bodyPr/>
          <a:lstStyle/>
          <a:p>
            <a:r>
              <a:rPr lang="en-US" dirty="0" smtClean="0"/>
              <a:t>When power initialized on system, execution starts at a fixed memory location</a:t>
            </a:r>
          </a:p>
          <a:p>
            <a:pPr lvl="1"/>
            <a:r>
              <a:rPr lang="en-US" dirty="0" smtClean="0"/>
              <a:t>Firmware ROM used to hold initial boot code</a:t>
            </a:r>
          </a:p>
          <a:p>
            <a:r>
              <a:rPr lang="en-US" dirty="0" smtClean="0"/>
              <a:t>Operating system must be made available to hardware so hardware can start it</a:t>
            </a:r>
          </a:p>
          <a:p>
            <a:pPr lvl="1"/>
            <a:r>
              <a:rPr lang="en-US" dirty="0" smtClean="0"/>
              <a:t>Small piece of code – </a:t>
            </a:r>
            <a:r>
              <a:rPr lang="en-US" b="1" dirty="0" smtClean="0">
                <a:solidFill>
                  <a:srgbClr val="3366FF"/>
                </a:solidFill>
              </a:rPr>
              <a:t>bootstrap loader</a:t>
            </a:r>
            <a:r>
              <a:rPr lang="en-US" dirty="0" smtClean="0"/>
              <a:t>, stored in </a:t>
            </a:r>
            <a:r>
              <a:rPr lang="en-US" b="1" dirty="0" smtClean="0">
                <a:solidFill>
                  <a:srgbClr val="3366FF"/>
                </a:solidFill>
              </a:rPr>
              <a:t>ROM</a:t>
            </a:r>
            <a:r>
              <a:rPr lang="en-US" dirty="0" smtClean="0"/>
              <a:t> or </a:t>
            </a:r>
            <a:r>
              <a:rPr lang="en-US" b="1" dirty="0" smtClean="0">
                <a:solidFill>
                  <a:srgbClr val="3366FF"/>
                </a:solidFill>
              </a:rPr>
              <a:t>EEPROM</a:t>
            </a:r>
            <a:r>
              <a:rPr lang="en-US" dirty="0" smtClean="0"/>
              <a:t> locates the kernel, loads it into memory, and starts it</a:t>
            </a:r>
          </a:p>
          <a:p>
            <a:pPr lvl="1"/>
            <a:r>
              <a:rPr lang="en-US" dirty="0" smtClean="0"/>
              <a:t>Sometimes two-step process where </a:t>
            </a:r>
            <a:r>
              <a:rPr lang="en-US" b="1" dirty="0" smtClean="0">
                <a:solidFill>
                  <a:srgbClr val="3366FF"/>
                </a:solidFill>
              </a:rPr>
              <a:t>boot block </a:t>
            </a:r>
            <a:r>
              <a:rPr lang="en-US" dirty="0" smtClean="0"/>
              <a:t>at fixed location loaded by ROM code, which loads bootstrap loader from disk</a:t>
            </a:r>
          </a:p>
          <a:p>
            <a:r>
              <a:rPr lang="en-US" dirty="0" smtClean="0"/>
              <a:t>Common bootstrap loader, </a:t>
            </a:r>
            <a:r>
              <a:rPr lang="en-US" b="1" dirty="0" smtClean="0">
                <a:solidFill>
                  <a:srgbClr val="3366FF"/>
                </a:solidFill>
              </a:rPr>
              <a:t>GRUB</a:t>
            </a:r>
            <a:r>
              <a:rPr lang="en-US" dirty="0" smtClean="0"/>
              <a:t>, allows selection of kernel from multiple disks, versions, kernel options</a:t>
            </a:r>
          </a:p>
          <a:p>
            <a:r>
              <a:rPr lang="en-US" dirty="0" smtClean="0"/>
              <a:t>Kernel loads and system is then </a:t>
            </a:r>
            <a:r>
              <a:rPr lang="en-US" b="1" dirty="0" smtClean="0">
                <a:solidFill>
                  <a:srgbClr val="3366FF"/>
                </a:solidFill>
              </a:rPr>
              <a:t>running</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ctrTitle"/>
          </p:nvPr>
        </p:nvSpPr>
        <p:spPr/>
        <p:txBody>
          <a:bodyPr/>
          <a:lstStyle/>
          <a:p>
            <a:pPr eaLnBrk="1" hangingPunct="1"/>
            <a:r>
              <a:rPr lang="en-US" smtClean="0"/>
              <a:t>End of Chapter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003300" y="277813"/>
            <a:ext cx="7812088" cy="576262"/>
          </a:xfrm>
        </p:spPr>
        <p:txBody>
          <a:bodyPr/>
          <a:lstStyle/>
          <a:p>
            <a:pPr eaLnBrk="1" hangingPunct="1"/>
            <a:r>
              <a:rPr lang="en-US" smtClean="0"/>
              <a:t>Operating System Services (Cont.)</a:t>
            </a:r>
          </a:p>
        </p:txBody>
      </p:sp>
      <p:sp>
        <p:nvSpPr>
          <p:cNvPr id="15362" name="Rectangle 3"/>
          <p:cNvSpPr>
            <a:spLocks noGrp="1" noChangeArrowheads="1"/>
          </p:cNvSpPr>
          <p:nvPr>
            <p:ph type="body" idx="1"/>
          </p:nvPr>
        </p:nvSpPr>
        <p:spPr>
          <a:xfrm>
            <a:off x="742950" y="1319213"/>
            <a:ext cx="7700963" cy="4513262"/>
          </a:xfrm>
        </p:spPr>
        <p:txBody>
          <a:bodyPr/>
          <a:lstStyle/>
          <a:p>
            <a:pPr>
              <a:lnSpc>
                <a:spcPct val="90000"/>
              </a:lnSpc>
            </a:pPr>
            <a:r>
              <a:rPr lang="en-US" sz="2800" b="1" dirty="0" smtClean="0"/>
              <a:t>Resource </a:t>
            </a:r>
            <a:r>
              <a:rPr lang="en-US" sz="2800" b="1" dirty="0" smtClean="0"/>
              <a:t>allocation </a:t>
            </a:r>
            <a:endParaRPr lang="en-US" sz="2800" b="1" dirty="0" smtClean="0"/>
          </a:p>
          <a:p>
            <a:pPr>
              <a:lnSpc>
                <a:spcPct val="90000"/>
              </a:lnSpc>
            </a:pPr>
            <a:r>
              <a:rPr lang="en-US" sz="2800" b="1" dirty="0" smtClean="0"/>
              <a:t>Accounting</a:t>
            </a:r>
            <a:endParaRPr lang="en-US" sz="2800" dirty="0" smtClean="0"/>
          </a:p>
          <a:p>
            <a:pPr>
              <a:lnSpc>
                <a:spcPct val="90000"/>
              </a:lnSpc>
            </a:pPr>
            <a:r>
              <a:rPr lang="en-US" sz="2800" b="1" dirty="0" smtClean="0"/>
              <a:t>Protection and </a:t>
            </a:r>
            <a:r>
              <a:rPr lang="en-US" sz="2800" b="1" dirty="0" smtClean="0"/>
              <a:t>security</a:t>
            </a:r>
            <a:endParaRPr lang="en-US" sz="2800" dirty="0" smtClean="0"/>
          </a:p>
          <a:p>
            <a:pPr lvl="1">
              <a:lnSpc>
                <a:spcPct val="90000"/>
              </a:lnSpc>
            </a:pPr>
            <a:r>
              <a:rPr lang="en-US" b="1" dirty="0" smtClean="0"/>
              <a:t>Protection</a:t>
            </a:r>
            <a:r>
              <a:rPr lang="en-US" sz="1600" dirty="0" smtClean="0"/>
              <a:t> </a:t>
            </a:r>
            <a:endParaRPr lang="en-US" sz="1600" dirty="0" smtClean="0"/>
          </a:p>
          <a:p>
            <a:pPr lvl="2">
              <a:lnSpc>
                <a:spcPct val="90000"/>
              </a:lnSpc>
            </a:pPr>
            <a:r>
              <a:rPr lang="en-US" sz="1600" dirty="0" smtClean="0"/>
              <a:t>involves </a:t>
            </a:r>
            <a:r>
              <a:rPr lang="en-US" sz="1600" dirty="0" smtClean="0"/>
              <a:t>ensuring that all access to system resources is controlled</a:t>
            </a:r>
          </a:p>
          <a:p>
            <a:pPr lvl="1">
              <a:lnSpc>
                <a:spcPct val="90000"/>
              </a:lnSpc>
            </a:pPr>
            <a:r>
              <a:rPr lang="en-US" b="1" dirty="0" smtClean="0"/>
              <a:t>Security</a:t>
            </a:r>
            <a:r>
              <a:rPr lang="en-US" sz="1600" dirty="0" smtClean="0"/>
              <a:t> </a:t>
            </a:r>
            <a:endParaRPr lang="en-US" sz="1600" dirty="0" smtClean="0"/>
          </a:p>
          <a:p>
            <a:pPr lvl="2">
              <a:lnSpc>
                <a:spcPct val="90000"/>
              </a:lnSpc>
            </a:pPr>
            <a:r>
              <a:rPr lang="en-US" sz="1600" dirty="0" smtClean="0"/>
              <a:t>Authentication</a:t>
            </a:r>
          </a:p>
          <a:p>
            <a:pPr lvl="2">
              <a:lnSpc>
                <a:spcPct val="90000"/>
              </a:lnSpc>
            </a:pPr>
            <a:r>
              <a:rPr lang="en-US" sz="1600" dirty="0"/>
              <a:t>D</a:t>
            </a:r>
            <a:r>
              <a:rPr lang="en-US" sz="1600" dirty="0" smtClean="0"/>
              <a:t>efending </a:t>
            </a:r>
            <a:r>
              <a:rPr lang="en-US" sz="1600" dirty="0" smtClean="0"/>
              <a:t>external I/O devices from invalid access attempts</a:t>
            </a:r>
          </a:p>
          <a:p>
            <a:pPr marL="0" indent="0">
              <a:lnSpc>
                <a:spcPct val="90000"/>
              </a:lnSpc>
              <a:buNone/>
            </a:pPr>
            <a:endParaRPr lang="en-US" sz="16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814388" y="277813"/>
            <a:ext cx="8229600" cy="576262"/>
          </a:xfrm>
        </p:spPr>
        <p:txBody>
          <a:bodyPr/>
          <a:lstStyle/>
          <a:p>
            <a:pPr eaLnBrk="1" hangingPunct="1"/>
            <a:r>
              <a:rPr lang="en-US" smtClean="0"/>
              <a:t>A View of Operating System Services</a:t>
            </a:r>
          </a:p>
        </p:txBody>
      </p:sp>
      <p:pic>
        <p:nvPicPr>
          <p:cNvPr id="17410"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601788"/>
            <a:ext cx="721836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857250" y="277813"/>
            <a:ext cx="8229600" cy="576262"/>
          </a:xfrm>
        </p:spPr>
        <p:txBody>
          <a:bodyPr/>
          <a:lstStyle/>
          <a:p>
            <a:pPr eaLnBrk="1" hangingPunct="1"/>
            <a:r>
              <a:rPr lang="en-US" dirty="0" smtClean="0"/>
              <a:t>CLI</a:t>
            </a:r>
            <a:endParaRPr lang="en-US" dirty="0" smtClean="0"/>
          </a:p>
        </p:txBody>
      </p:sp>
      <p:sp>
        <p:nvSpPr>
          <p:cNvPr id="19458" name="Rectangle 3"/>
          <p:cNvSpPr>
            <a:spLocks noGrp="1" noChangeArrowheads="1"/>
          </p:cNvSpPr>
          <p:nvPr>
            <p:ph type="body" idx="1"/>
          </p:nvPr>
        </p:nvSpPr>
        <p:spPr>
          <a:xfrm>
            <a:off x="730250" y="1349375"/>
            <a:ext cx="7761288" cy="1845087"/>
          </a:xfrm>
        </p:spPr>
        <p:txBody>
          <a:bodyPr/>
          <a:lstStyle/>
          <a:p>
            <a:r>
              <a:rPr lang="en-US" sz="2400" dirty="0" smtClean="0"/>
              <a:t>allows </a:t>
            </a:r>
            <a:r>
              <a:rPr lang="en-US" sz="2400" dirty="0" smtClean="0"/>
              <a:t>direct command entry</a:t>
            </a:r>
          </a:p>
          <a:p>
            <a:pPr lvl="1"/>
            <a:r>
              <a:rPr lang="en-US" dirty="0" smtClean="0"/>
              <a:t>Kernel</a:t>
            </a:r>
          </a:p>
          <a:p>
            <a:pPr lvl="1"/>
            <a:r>
              <a:rPr lang="en-US" dirty="0" smtClean="0"/>
              <a:t>systems </a:t>
            </a:r>
            <a:r>
              <a:rPr lang="en-US" dirty="0" smtClean="0"/>
              <a:t>program</a:t>
            </a:r>
          </a:p>
          <a:p>
            <a:pPr lvl="1"/>
            <a:r>
              <a:rPr lang="en-US" b="1" dirty="0" smtClean="0">
                <a:solidFill>
                  <a:srgbClr val="3366FF"/>
                </a:solidFill>
              </a:rPr>
              <a:t>shells</a:t>
            </a:r>
            <a:endParaRPr lang="en-US" b="1" dirty="0" smtClean="0">
              <a:solidFill>
                <a:srgbClr val="3366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dirty="0" smtClean="0"/>
              <a:t>CLI example-Bourne Shell</a:t>
            </a:r>
            <a:endParaRPr lang="en-US" dirty="0" smtClean="0"/>
          </a:p>
        </p:txBody>
      </p:sp>
      <p:pic>
        <p:nvPicPr>
          <p:cNvPr id="21506" name="Picture 1" descr="fig2.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19175"/>
            <a:ext cx="63722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themeOverride>
</file>

<file path=ppt/theme/themeOverride2.xml><?xml version="1.0" encoding="utf-8"?>
<a:themeOverride xmlns:a="http://schemas.openxmlformats.org/drawingml/2006/main">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themeOverride>
</file>

<file path=docProps/app.xml><?xml version="1.0" encoding="utf-8"?>
<Properties xmlns="http://schemas.openxmlformats.org/officeDocument/2006/extended-properties" xmlns:vt="http://schemas.openxmlformats.org/officeDocument/2006/docPropsVTypes">
  <Template/>
  <TotalTime>7983</TotalTime>
  <Words>1952</Words>
  <Application>Microsoft Office PowerPoint</Application>
  <PresentationFormat>On-screen Show (4:3)</PresentationFormat>
  <Paragraphs>425</Paragraphs>
  <Slides>55</Slides>
  <Notes>51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Verdana</vt:lpstr>
      <vt:lpstr>MS PGothic</vt:lpstr>
      <vt:lpstr>Arial</vt:lpstr>
      <vt:lpstr>Helvetica</vt:lpstr>
      <vt:lpstr>Monotype Sorts</vt:lpstr>
      <vt:lpstr>Webdings</vt:lpstr>
      <vt:lpstr>Times New Roman</vt:lpstr>
      <vt:lpstr>os-8</vt:lpstr>
      <vt:lpstr>Chapter 2:  Operating-System Structures</vt:lpstr>
      <vt:lpstr>Chapter 2:  Operating-System Structures</vt:lpstr>
      <vt:lpstr>Objectives</vt:lpstr>
      <vt:lpstr>Operating System Services</vt:lpstr>
      <vt:lpstr>Operating System Services (Cont.)</vt:lpstr>
      <vt:lpstr>Operating System Services (Cont.)</vt:lpstr>
      <vt:lpstr>A View of Operating System Services</vt:lpstr>
      <vt:lpstr>CLI</vt:lpstr>
      <vt:lpstr>CLI example-Bourne Shell</vt:lpstr>
      <vt:lpstr>GUI</vt:lpstr>
      <vt:lpstr>Touchscreen Interfaces</vt:lpstr>
      <vt:lpstr>The Mac OS X GUI</vt:lpstr>
      <vt:lpstr>System Calls</vt:lpstr>
      <vt:lpstr>Example of System Calls</vt:lpstr>
      <vt:lpstr>Example of Standard API</vt:lpstr>
      <vt:lpstr>System Call Implementation</vt:lpstr>
      <vt:lpstr>API – System Call – OS Relationship</vt:lpstr>
      <vt:lpstr>Passing Parameters from SC to OS</vt:lpstr>
      <vt:lpstr>Parameter Passing via Register</vt:lpstr>
      <vt:lpstr>Types of System Calls</vt:lpstr>
      <vt:lpstr>Types of System Calls</vt:lpstr>
      <vt:lpstr>Types of System Calls (Cont.)</vt:lpstr>
      <vt:lpstr>Types of System Calls (Cont.)</vt:lpstr>
      <vt:lpstr>Examples of Windows and  Unix System Calls</vt:lpstr>
      <vt:lpstr>Standard C Library Example</vt:lpstr>
      <vt:lpstr>Example: MS-DOS</vt:lpstr>
      <vt:lpstr>Example: FreeBSD</vt:lpstr>
      <vt:lpstr>System Programs</vt:lpstr>
      <vt:lpstr>Different System Programs</vt:lpstr>
      <vt:lpstr>System Programs (Cont.)</vt:lpstr>
      <vt:lpstr>System Programs (Cont.)</vt:lpstr>
      <vt:lpstr>OS Design and Implementation</vt:lpstr>
      <vt:lpstr>Cont.</vt:lpstr>
      <vt:lpstr>Implementation</vt:lpstr>
      <vt:lpstr>Operating System Structure</vt:lpstr>
      <vt:lpstr>Simple Structure </vt:lpstr>
      <vt:lpstr>UNIX</vt:lpstr>
      <vt:lpstr>Traditional UNIX System Structure</vt:lpstr>
      <vt:lpstr>Layered Approach</vt:lpstr>
      <vt:lpstr>Microkernel System Structure </vt:lpstr>
      <vt:lpstr>Microkernel System Structure </vt:lpstr>
      <vt:lpstr>Module approach</vt:lpstr>
      <vt:lpstr>Solaris Modular Approach</vt:lpstr>
      <vt:lpstr>Hybrid Systems</vt:lpstr>
      <vt:lpstr>Mac OS X Structure</vt:lpstr>
      <vt:lpstr>iOS</vt:lpstr>
      <vt:lpstr>Android</vt:lpstr>
      <vt:lpstr>Android Architecture</vt:lpstr>
      <vt:lpstr>Operating-System Debugging</vt:lpstr>
      <vt:lpstr>Performance Tuning</vt:lpstr>
      <vt:lpstr>DTrace</vt:lpstr>
      <vt:lpstr>DTrace</vt:lpstr>
      <vt:lpstr>Operating System Generation</vt:lpstr>
      <vt:lpstr>System Boot</vt:lpstr>
      <vt:lpstr>End of Chapter 2</vt:lpstr>
    </vt:vector>
  </TitlesOfParts>
  <Company>Lucent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yang_jianhua</cp:lastModifiedBy>
  <cp:revision>189</cp:revision>
  <cp:lastPrinted>2001-06-14T13:58:17Z</cp:lastPrinted>
  <dcterms:created xsi:type="dcterms:W3CDTF">2011-01-13T23:43:38Z</dcterms:created>
  <dcterms:modified xsi:type="dcterms:W3CDTF">2013-07-02T20:35:33Z</dcterms:modified>
</cp:coreProperties>
</file>