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9"/>
  </p:notesMasterIdLst>
  <p:handoutMasterIdLst>
    <p:handoutMasterId r:id="rId60"/>
  </p:handoutMasterIdLst>
  <p:sldIdLst>
    <p:sldId id="330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93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94" r:id="rId43"/>
    <p:sldId id="395" r:id="rId44"/>
    <p:sldId id="396" r:id="rId45"/>
    <p:sldId id="386" r:id="rId46"/>
    <p:sldId id="398" r:id="rId47"/>
    <p:sldId id="397" r:id="rId48"/>
    <p:sldId id="389" r:id="rId49"/>
    <p:sldId id="390" r:id="rId50"/>
    <p:sldId id="391" r:id="rId51"/>
    <p:sldId id="399" r:id="rId52"/>
    <p:sldId id="400" r:id="rId53"/>
    <p:sldId id="401" r:id="rId54"/>
    <p:sldId id="402" r:id="rId55"/>
    <p:sldId id="387" r:id="rId56"/>
    <p:sldId id="392" r:id="rId57"/>
    <p:sldId id="331" r:id="rId5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572" y="-46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-84" charset="0"/>
              </a:defRPr>
            </a:lvl1pPr>
          </a:lstStyle>
          <a:p>
            <a:fld id="{C98EBA2A-11A2-4C62-B2F5-DE25044F4E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fld id="{FF679823-7CB1-4372-AAE9-84A3C4FEA4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75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EC80093-D69F-4EE5-A80F-D9021891B2E9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111B7C0-5935-4F99-9845-6852B734F126}" type="slidenum">
              <a:rPr lang="en-US">
                <a:latin typeface="Times New Roman" pitchFamily="18" charset="0"/>
              </a:rPr>
              <a:pPr/>
              <a:t>57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95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sz="1000" b="1" baseline="3000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-84" charset="0"/>
              </a:rPr>
              <a:t> Edit9on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1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0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68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4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45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5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-84" charset="0"/>
              </a:rPr>
              <a:t>1.</a:t>
            </a:r>
            <a:fld id="{A5CAF776-7A15-4A9B-B789-51AED46AE8F3}" type="slidenum">
              <a:rPr lang="en-US" sz="1000" b="1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sz="1000" b="1" baseline="3000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Chapter 1: 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Startup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9"/>
            <a:ext cx="8229600" cy="3423572"/>
          </a:xfrm>
        </p:spPr>
        <p:txBody>
          <a:bodyPr/>
          <a:lstStyle/>
          <a:p>
            <a:r>
              <a:rPr lang="en-US" sz="2400" b="1" dirty="0">
                <a:solidFill>
                  <a:srgbClr val="3366FF"/>
                </a:solidFill>
              </a:rPr>
              <a:t>B</a:t>
            </a:r>
            <a:r>
              <a:rPr lang="en-US" sz="2400" b="1" dirty="0" smtClean="0">
                <a:solidFill>
                  <a:srgbClr val="3366FF"/>
                </a:solidFill>
              </a:rPr>
              <a:t>ootstrap </a:t>
            </a:r>
            <a:r>
              <a:rPr lang="en-US" sz="2400" b="1" dirty="0">
                <a:solidFill>
                  <a:srgbClr val="3366FF"/>
                </a:solidFill>
              </a:rPr>
              <a:t>P</a:t>
            </a:r>
            <a:r>
              <a:rPr lang="en-US" sz="2400" b="1" dirty="0" smtClean="0">
                <a:solidFill>
                  <a:srgbClr val="3366FF"/>
                </a:solidFill>
              </a:rPr>
              <a:t>rogram</a:t>
            </a:r>
          </a:p>
          <a:p>
            <a:pPr lvl="1"/>
            <a:r>
              <a:rPr lang="en-US" dirty="0"/>
              <a:t>Firmware—ROM or EPROM</a:t>
            </a:r>
          </a:p>
          <a:p>
            <a:pPr lvl="1"/>
            <a:r>
              <a:rPr lang="en-US" dirty="0" smtClean="0"/>
              <a:t>loaded at power-up or reboot</a:t>
            </a:r>
          </a:p>
          <a:p>
            <a:pPr lvl="1"/>
            <a:r>
              <a:rPr lang="en-US" dirty="0" smtClean="0"/>
              <a:t>Initializes all aspects of system</a:t>
            </a:r>
          </a:p>
          <a:p>
            <a:pPr lvl="1"/>
            <a:r>
              <a:rPr lang="en-US" dirty="0" smtClean="0"/>
              <a:t>Loads operating system kernel from HD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tarts kernel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System Organization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5975" y="1233488"/>
            <a:ext cx="7597775" cy="4530725"/>
          </a:xfrm>
        </p:spPr>
        <p:txBody>
          <a:bodyPr/>
          <a:lstStyle/>
          <a:p>
            <a:r>
              <a:rPr lang="en-US" smtClean="0"/>
              <a:t>Computer-system operation</a:t>
            </a:r>
          </a:p>
          <a:p>
            <a:pPr lvl="1"/>
            <a:r>
              <a:rPr lang="en-US" smtClean="0"/>
              <a:t>One or more CPUs, device controllers connect through common bus providing access to shared memory</a:t>
            </a:r>
          </a:p>
          <a:p>
            <a:pPr lvl="1"/>
            <a:r>
              <a:rPr lang="en-US" smtClean="0"/>
              <a:t>Concurrent execution of CPUs and devices competing for memory cycles</a:t>
            </a:r>
          </a:p>
          <a:p>
            <a:pPr lvl="1"/>
            <a:endParaRPr lang="en-US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81313"/>
            <a:ext cx="6737350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Computer-System Operation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9098" y="1233488"/>
            <a:ext cx="8420986" cy="4040261"/>
          </a:xfrm>
        </p:spPr>
        <p:txBody>
          <a:bodyPr/>
          <a:lstStyle/>
          <a:p>
            <a:r>
              <a:rPr lang="en-US" sz="2400" dirty="0" smtClean="0"/>
              <a:t>I/O management</a:t>
            </a:r>
          </a:p>
          <a:p>
            <a:pPr lvl="1"/>
            <a:r>
              <a:rPr lang="en-US" sz="1600" dirty="0" smtClean="0"/>
              <a:t>I/O devices and the CPU can execute concurrently</a:t>
            </a:r>
          </a:p>
          <a:p>
            <a:pPr lvl="1"/>
            <a:r>
              <a:rPr lang="en-US" sz="1600" dirty="0" smtClean="0"/>
              <a:t>Each device controller is in charge of a particular device type</a:t>
            </a:r>
          </a:p>
          <a:p>
            <a:pPr lvl="1"/>
            <a:r>
              <a:rPr lang="en-US" sz="1600" dirty="0" smtClean="0"/>
              <a:t>Each device controller has a local buffer</a:t>
            </a:r>
          </a:p>
          <a:p>
            <a:endParaRPr lang="en-US" sz="800" dirty="0" smtClean="0"/>
          </a:p>
          <a:p>
            <a:r>
              <a:rPr lang="en-US" sz="2400" dirty="0"/>
              <a:t>CPU management</a:t>
            </a:r>
          </a:p>
          <a:p>
            <a:pPr lvl="1"/>
            <a:r>
              <a:rPr lang="en-US" sz="1600" dirty="0"/>
              <a:t>CPU moves data from/to main memory to/from local buffers</a:t>
            </a:r>
          </a:p>
          <a:p>
            <a:pPr lvl="1"/>
            <a:r>
              <a:rPr lang="en-US" sz="1600" dirty="0"/>
              <a:t>Interruption</a:t>
            </a:r>
          </a:p>
          <a:p>
            <a:pPr lvl="2"/>
            <a:r>
              <a:rPr lang="en-US" sz="1400" dirty="0" smtClean="0"/>
              <a:t>Device controller informs CPU that it has finished its operation by causing an </a:t>
            </a:r>
            <a:r>
              <a:rPr lang="en-US" sz="1400" dirty="0" smtClean="0">
                <a:solidFill>
                  <a:srgbClr val="0000FF"/>
                </a:solidFill>
              </a:rPr>
              <a:t>interrupt</a:t>
            </a:r>
          </a:p>
          <a:p>
            <a:r>
              <a:rPr lang="en-US" sz="2400" dirty="0"/>
              <a:t>Memory Management</a:t>
            </a:r>
          </a:p>
          <a:p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Functions of Interrupts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9"/>
            <a:ext cx="7577138" cy="3570524"/>
          </a:xfrm>
        </p:spPr>
        <p:txBody>
          <a:bodyPr/>
          <a:lstStyle/>
          <a:p>
            <a:r>
              <a:rPr lang="en-US" sz="2400" dirty="0" smtClean="0"/>
              <a:t>Call Interrupt service routine</a:t>
            </a:r>
          </a:p>
          <a:p>
            <a:pPr lvl="1"/>
            <a:r>
              <a:rPr lang="en-US" sz="1400" dirty="0"/>
              <a:t>Pointed by interrupt vector which contains all routine address</a:t>
            </a:r>
          </a:p>
          <a:p>
            <a:pPr>
              <a:buFont typeface="Monotype Sorts" pitchFamily="-84" charset="2"/>
              <a:buNone/>
            </a:pPr>
            <a:endParaRPr lang="en-US" sz="800" i="1" dirty="0" smtClean="0"/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0070C0"/>
                </a:solidFill>
              </a:rPr>
              <a:t>trap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0070C0"/>
                </a:solidFill>
              </a:rPr>
              <a:t>exception</a:t>
            </a:r>
          </a:p>
          <a:p>
            <a:pPr lvl="1"/>
            <a:r>
              <a:rPr lang="en-US" sz="1400" dirty="0" smtClean="0"/>
              <a:t>a software-generated interrupt caused either by an error or a user request</a:t>
            </a:r>
          </a:p>
          <a:p>
            <a:endParaRPr lang="en-US" sz="800" dirty="0" smtClean="0"/>
          </a:p>
          <a:p>
            <a:r>
              <a:rPr lang="en-US" sz="2400" dirty="0"/>
              <a:t>OS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interrupt driven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0"/>
            <a:ext cx="7772400" cy="844550"/>
          </a:xfrm>
        </p:spPr>
        <p:txBody>
          <a:bodyPr/>
          <a:lstStyle/>
          <a:p>
            <a:pPr eaLnBrk="1" hangingPunct="1"/>
            <a:r>
              <a:rPr lang="en-US" smtClean="0"/>
              <a:t>Interrupt Handling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1319" y="1233488"/>
            <a:ext cx="8516203" cy="4530725"/>
          </a:xfrm>
        </p:spPr>
        <p:txBody>
          <a:bodyPr/>
          <a:lstStyle/>
          <a:p>
            <a:r>
              <a:rPr lang="en-US" sz="2400" dirty="0" smtClean="0"/>
              <a:t>Context saving</a:t>
            </a:r>
          </a:p>
          <a:p>
            <a:pPr lvl="1"/>
            <a:r>
              <a:rPr lang="en-US" sz="1400" dirty="0" smtClean="0"/>
              <a:t>The OS preserves the state of the CPU by storing registers and the program counter</a:t>
            </a:r>
          </a:p>
          <a:p>
            <a:endParaRPr lang="en-US" dirty="0" smtClean="0"/>
          </a:p>
          <a:p>
            <a:r>
              <a:rPr lang="en-US" sz="2400" dirty="0"/>
              <a:t>Type Determination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polling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vectored</a:t>
            </a:r>
            <a:r>
              <a:rPr lang="en-US" dirty="0" smtClean="0"/>
              <a:t> interrupt system</a:t>
            </a:r>
          </a:p>
          <a:p>
            <a:pPr lvl="1"/>
            <a:endParaRPr lang="en-US" dirty="0" smtClean="0"/>
          </a:p>
          <a:p>
            <a:r>
              <a:rPr lang="en-US" sz="2400" dirty="0"/>
              <a:t>Take action</a:t>
            </a:r>
          </a:p>
          <a:p>
            <a:pPr lvl="1"/>
            <a:r>
              <a:rPr lang="en-US" sz="1400" dirty="0"/>
              <a:t>Separate segments of code determine what action should be taken for each type of interrupt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Interrupt Timeline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717675"/>
            <a:ext cx="7138988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control returns?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6855" y="1244599"/>
            <a:ext cx="8270542" cy="48559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Waiting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After I/O starts, control returns to user program only upon I/O completion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Wait instruction idles the CPU until the next interrupt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Wait loop (contention for memory access)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At most one I/O request is outstanding at a time, no simultaneous I/O processing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Not Waiting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After I/O starts, control returns to user program without waiting for I/O completion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3366FF"/>
                </a:solidFill>
              </a:rPr>
              <a:t>System call </a:t>
            </a:r>
            <a:r>
              <a:rPr lang="en-US" sz="1600" dirty="0" smtClean="0"/>
              <a:t>– request to the OS to allow user to wait for I/O completion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3366FF"/>
                </a:solidFill>
              </a:rPr>
              <a:t>Device-status table </a:t>
            </a:r>
            <a:r>
              <a:rPr lang="en-US" sz="1600" dirty="0" smtClean="0"/>
              <a:t>contains entry for each I/O device indicating its type, address, and state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OS indexes into I/O device table to determine device status and to modify table entry to include interrupt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1287463" y="277813"/>
            <a:ext cx="7399337" cy="576262"/>
          </a:xfrm>
        </p:spPr>
        <p:txBody>
          <a:bodyPr/>
          <a:lstStyle/>
          <a:p>
            <a:r>
              <a:rPr lang="en-US" sz="2800" smtClean="0"/>
              <a:t>Storage Definitions and Notation Review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946150" y="1457325"/>
            <a:ext cx="7440613" cy="3990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aseline="-25000"/>
              <a:t>The basic unit of computer storage is the </a:t>
            </a:r>
            <a:r>
              <a:rPr lang="en-US" sz="2000" b="1" baseline="-25000"/>
              <a:t>bit</a:t>
            </a:r>
            <a:r>
              <a:rPr lang="en-US" sz="2000" baseline="-25000"/>
              <a:t>. A bit can contain one of two values, 0 and 1. All other storage in a computer is based on collections of bits. Given enough bits, it is amazing how many things a computer can represent: numbers, letters, images, movies, sounds, documents, and programs, to name a few. A </a:t>
            </a:r>
            <a:r>
              <a:rPr lang="en-US" sz="2000" b="1" baseline="-25000"/>
              <a:t>byte </a:t>
            </a:r>
            <a:r>
              <a:rPr lang="en-US" sz="2000" baseline="-25000"/>
              <a:t>is 8 bits, and on most computers it is the smallest convenient chunk of storage. For example, most computers don</a:t>
            </a:r>
            <a:r>
              <a:rPr lang="en-US" altLang="en-US" sz="2000" baseline="-25000"/>
              <a:t>’</a:t>
            </a:r>
            <a:r>
              <a:rPr lang="en-US" sz="2000" baseline="-25000"/>
              <a:t>t have an instruction to move a bit but do have one to move a byte. A less common term is </a:t>
            </a:r>
            <a:r>
              <a:rPr lang="en-US" sz="2000" b="1" baseline="-25000"/>
              <a:t>word</a:t>
            </a:r>
            <a:r>
              <a:rPr lang="en-US" sz="2000" baseline="-25000"/>
              <a:t>, which is a given computer architecture</a:t>
            </a:r>
            <a:r>
              <a:rPr lang="en-US" altLang="en-US" sz="2000" baseline="-25000"/>
              <a:t>’</a:t>
            </a:r>
            <a:r>
              <a:rPr lang="en-US" sz="2000" baseline="-25000"/>
              <a:t>s native unit of data. A word is made up of one or more bytes. For example, a computer that has 64-bit registers and 64-bit memory addressing typically has 64-bit (8-byte) words. A computer executes many operations in its native word size rather than a byte at a time.</a:t>
            </a:r>
          </a:p>
          <a:p>
            <a:r>
              <a:rPr lang="en-US" sz="2000" baseline="-25000"/>
              <a:t>Computer storage, along with most computer throughput, is generally measured and manipulated in bytes and collections of bytes. A </a:t>
            </a:r>
            <a:r>
              <a:rPr lang="en-US" sz="2000" b="1" baseline="-25000"/>
              <a:t>kilobyte</a:t>
            </a:r>
            <a:r>
              <a:rPr lang="en-US" sz="2000" baseline="-25000"/>
              <a:t>, or </a:t>
            </a:r>
            <a:r>
              <a:rPr lang="en-US" sz="2000" b="1" baseline="-25000"/>
              <a:t>KB</a:t>
            </a:r>
            <a:r>
              <a:rPr lang="en-US" sz="2000" baseline="-25000"/>
              <a:t>, is 1,024 bytes; a </a:t>
            </a:r>
            <a:r>
              <a:rPr lang="en-US" sz="2000" b="1" baseline="-25000"/>
              <a:t>megabyte</a:t>
            </a:r>
            <a:r>
              <a:rPr lang="en-US" sz="2000" baseline="-25000"/>
              <a:t>, or </a:t>
            </a:r>
            <a:r>
              <a:rPr lang="en-US" sz="2000" b="1" baseline="-25000"/>
              <a:t>MB</a:t>
            </a:r>
            <a:r>
              <a:rPr lang="en-US" sz="2000" baseline="-25000"/>
              <a:t>, is 1,0242 bytes; a </a:t>
            </a:r>
            <a:r>
              <a:rPr lang="en-US" sz="2000" b="1" baseline="-25000"/>
              <a:t>gigabyte</a:t>
            </a:r>
            <a:r>
              <a:rPr lang="en-US" sz="2000" baseline="-25000"/>
              <a:t>, or </a:t>
            </a:r>
            <a:r>
              <a:rPr lang="en-US" sz="2000" b="1" baseline="-25000"/>
              <a:t>GB</a:t>
            </a:r>
            <a:r>
              <a:rPr lang="en-US" sz="2000" baseline="-25000"/>
              <a:t>, is 1,0243 bytes; a </a:t>
            </a:r>
            <a:r>
              <a:rPr lang="en-US" sz="2000" b="1" baseline="-25000"/>
              <a:t>terabyte</a:t>
            </a:r>
            <a:r>
              <a:rPr lang="en-US" sz="2000" baseline="-25000"/>
              <a:t>, or </a:t>
            </a:r>
            <a:r>
              <a:rPr lang="en-US" sz="2000" b="1" baseline="-25000"/>
              <a:t>TB</a:t>
            </a:r>
            <a:r>
              <a:rPr lang="en-US" sz="2000" baseline="-25000"/>
              <a:t>, is 1,0244 bytes; and a </a:t>
            </a:r>
            <a:r>
              <a:rPr lang="en-US" sz="2000" b="1" baseline="-25000"/>
              <a:t>petabyte</a:t>
            </a:r>
            <a:r>
              <a:rPr lang="en-US" sz="2000" baseline="-25000"/>
              <a:t>, or </a:t>
            </a:r>
            <a:r>
              <a:rPr lang="en-US" sz="2000" b="1" baseline="-25000"/>
              <a:t>PB</a:t>
            </a:r>
            <a:r>
              <a:rPr lang="en-US" sz="2000" baseline="-25000"/>
              <a:t>, is 1,0245 bytes. Computer manufacturers often round off these numbers and say that a megabyte is 1 million bytes and a gigabyte is 1 billion bytes. Networking measurements are an exception to this general rule; they are given in bits (because networks move data a bit at a time).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0763" y="277813"/>
            <a:ext cx="7666037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DMA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9433" y="1233488"/>
            <a:ext cx="8475259" cy="1823611"/>
          </a:xfrm>
        </p:spPr>
        <p:txBody>
          <a:bodyPr/>
          <a:lstStyle/>
          <a:p>
            <a:r>
              <a:rPr lang="en-US" sz="2400" dirty="0" smtClean="0"/>
              <a:t>Used for high-speed I/O devices</a:t>
            </a:r>
          </a:p>
          <a:p>
            <a:r>
              <a:rPr lang="en-US" sz="2400" dirty="0" smtClean="0"/>
              <a:t>I/O buffer  </a:t>
            </a:r>
            <a:r>
              <a:rPr lang="en-US" sz="2400" dirty="0" smtClean="0">
                <a:sym typeface="Wingdings" pitchFamily="2" charset="2"/>
              </a:rPr>
              <a:t>&gt; main memory</a:t>
            </a:r>
            <a:endParaRPr lang="en-US" sz="2400" dirty="0" smtClean="0"/>
          </a:p>
          <a:p>
            <a:pPr lvl="1"/>
            <a:r>
              <a:rPr lang="en-US" sz="1400" dirty="0" smtClean="0"/>
              <a:t>Transfer data from buffer directly to main memory without CPU intervention</a:t>
            </a:r>
          </a:p>
          <a:p>
            <a:r>
              <a:rPr lang="en-US" sz="2400" dirty="0"/>
              <a:t>Only one interrupt is generated per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Storage Structure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9"/>
            <a:ext cx="7675563" cy="3911718"/>
          </a:xfrm>
        </p:spPr>
        <p:txBody>
          <a:bodyPr/>
          <a:lstStyle/>
          <a:p>
            <a:r>
              <a:rPr lang="en-US" sz="2400" dirty="0" smtClean="0"/>
              <a:t>Main memory 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Random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access</a:t>
            </a:r>
          </a:p>
          <a:p>
            <a:pPr lvl="1"/>
            <a:r>
              <a:rPr lang="en-US" dirty="0" smtClean="0"/>
              <a:t>Typically </a:t>
            </a:r>
            <a:r>
              <a:rPr lang="en-US" b="1" dirty="0" smtClean="0">
                <a:solidFill>
                  <a:srgbClr val="3366FF"/>
                </a:solidFill>
              </a:rPr>
              <a:t>volatile</a:t>
            </a:r>
          </a:p>
          <a:p>
            <a:r>
              <a:rPr lang="en-US" sz="2400" dirty="0" smtClean="0"/>
              <a:t>Secondary storage</a:t>
            </a:r>
          </a:p>
          <a:p>
            <a:pPr lvl="1"/>
            <a:r>
              <a:rPr lang="en-US" dirty="0" smtClean="0"/>
              <a:t>Nonvolatile</a:t>
            </a:r>
          </a:p>
          <a:p>
            <a:pPr lvl="1"/>
            <a:r>
              <a:rPr lang="en-US" dirty="0" smtClean="0"/>
              <a:t>Large capacity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sz="1600" dirty="0" smtClean="0"/>
              <a:t>Magnetic disks </a:t>
            </a:r>
          </a:p>
          <a:p>
            <a:pPr lvl="2"/>
            <a:r>
              <a:rPr lang="en-US" sz="1600" b="1" dirty="0" smtClean="0">
                <a:solidFill>
                  <a:srgbClr val="3366FF"/>
                </a:solidFill>
              </a:rPr>
              <a:t>Solid-state disks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1: 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What Operating Systems Do</a:t>
            </a:r>
          </a:p>
          <a:p>
            <a:r>
              <a:rPr lang="en-US" smtClean="0"/>
              <a:t>Computer-System Organization</a:t>
            </a:r>
          </a:p>
          <a:p>
            <a:r>
              <a:rPr lang="en-US" smtClean="0"/>
              <a:t>Computer-System Architecture</a:t>
            </a:r>
          </a:p>
          <a:p>
            <a:r>
              <a:rPr lang="en-US" smtClean="0"/>
              <a:t>Operating-System Structure</a:t>
            </a:r>
          </a:p>
          <a:p>
            <a:r>
              <a:rPr lang="en-US" smtClean="0"/>
              <a:t>Operating-System Operations</a:t>
            </a:r>
          </a:p>
          <a:p>
            <a:r>
              <a:rPr lang="en-US" smtClean="0"/>
              <a:t>Process Management</a:t>
            </a:r>
          </a:p>
          <a:p>
            <a:r>
              <a:rPr lang="en-US" smtClean="0"/>
              <a:t>Memory Management</a:t>
            </a:r>
          </a:p>
          <a:p>
            <a:r>
              <a:rPr lang="en-US" smtClean="0"/>
              <a:t>Storage Management</a:t>
            </a:r>
          </a:p>
          <a:p>
            <a:r>
              <a:rPr lang="en-US" smtClean="0"/>
              <a:t>Protection and Security</a:t>
            </a:r>
          </a:p>
          <a:p>
            <a:r>
              <a:rPr lang="en-US" smtClean="0"/>
              <a:t>Kernel Data Structures</a:t>
            </a:r>
          </a:p>
          <a:p>
            <a:r>
              <a:rPr lang="en-US" smtClean="0"/>
              <a:t>Computing Environments</a:t>
            </a:r>
          </a:p>
          <a:p>
            <a:r>
              <a:rPr lang="en-US" smtClean="0"/>
              <a:t>Open-Source Operating Systems</a:t>
            </a:r>
          </a:p>
          <a:p>
            <a:pPr>
              <a:buFont typeface="Monotype Sorts" pitchFamily="-84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77813"/>
            <a:ext cx="7810500" cy="576262"/>
          </a:xfrm>
        </p:spPr>
        <p:txBody>
          <a:bodyPr/>
          <a:lstStyle/>
          <a:p>
            <a:pPr eaLnBrk="1" hangingPunct="1"/>
            <a:r>
              <a:rPr lang="en-US" smtClean="0"/>
              <a:t>Storage Hierarchy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9"/>
            <a:ext cx="7762875" cy="4239264"/>
          </a:xfrm>
        </p:spPr>
        <p:txBody>
          <a:bodyPr/>
          <a:lstStyle/>
          <a:p>
            <a:r>
              <a:rPr lang="en-US" sz="2400" dirty="0" smtClean="0"/>
              <a:t>Storage systems organized in hierarchy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Volatility</a:t>
            </a:r>
          </a:p>
          <a:p>
            <a:r>
              <a:rPr lang="en-US" sz="2400" dirty="0"/>
              <a:t>Caching</a:t>
            </a:r>
          </a:p>
          <a:p>
            <a:pPr lvl="1"/>
            <a:r>
              <a:rPr lang="en-US" dirty="0" smtClean="0"/>
              <a:t>copying information into faster storage system</a:t>
            </a:r>
          </a:p>
          <a:p>
            <a:pPr lvl="1"/>
            <a:r>
              <a:rPr lang="en-US" dirty="0" smtClean="0"/>
              <a:t>main memory can be viewed as a cache for secondary storage</a:t>
            </a:r>
          </a:p>
          <a:p>
            <a:r>
              <a:rPr lang="en-US" sz="2400" dirty="0"/>
              <a:t>Device Driver </a:t>
            </a:r>
          </a:p>
          <a:p>
            <a:pPr lvl="1"/>
            <a:r>
              <a:rPr lang="en-US" dirty="0" smtClean="0"/>
              <a:t>for each device controller to manage I/O</a:t>
            </a:r>
          </a:p>
          <a:p>
            <a:pPr lvl="1"/>
            <a:r>
              <a:rPr lang="en-US" dirty="0" smtClean="0"/>
              <a:t>Provides uniform interface between controller and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Storage-Device Hierarchy</a:t>
            </a:r>
          </a:p>
        </p:txBody>
      </p:sp>
      <p:pic>
        <p:nvPicPr>
          <p:cNvPr id="23555" name="Picture 1" descr="1_0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374775"/>
            <a:ext cx="5751512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Caching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4967" y="1233489"/>
            <a:ext cx="8256895" cy="3679706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smtClean="0"/>
              <a:t>What is Caching idea?</a:t>
            </a:r>
          </a:p>
          <a:p>
            <a:r>
              <a:rPr lang="en-US" sz="2400" dirty="0" smtClean="0"/>
              <a:t>Faster and temporary storage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/>
              <a:t>Usage</a:t>
            </a:r>
          </a:p>
          <a:p>
            <a:pPr lvl="1"/>
            <a:r>
              <a:rPr lang="en-US" dirty="0" smtClean="0"/>
              <a:t>Improve OS performance</a:t>
            </a:r>
          </a:p>
          <a:p>
            <a:pPr lvl="1"/>
            <a:r>
              <a:rPr lang="en-US" dirty="0" smtClean="0"/>
              <a:t>Cache hitting rate</a:t>
            </a:r>
          </a:p>
          <a:p>
            <a:r>
              <a:rPr lang="en-US" sz="2400" dirty="0"/>
              <a:t>Cache size and replacement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100138" y="277813"/>
            <a:ext cx="7586662" cy="576262"/>
          </a:xfrm>
        </p:spPr>
        <p:txBody>
          <a:bodyPr/>
          <a:lstStyle/>
          <a:p>
            <a:r>
              <a:rPr lang="en-US" dirty="0" smtClean="0"/>
              <a:t>Computer-System Architecture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8229600" cy="5017187"/>
          </a:xfrm>
        </p:spPr>
        <p:txBody>
          <a:bodyPr/>
          <a:lstStyle/>
          <a:p>
            <a:r>
              <a:rPr lang="en-US" dirty="0" smtClean="0"/>
              <a:t>Single processor system</a:t>
            </a:r>
          </a:p>
          <a:p>
            <a:pPr lvl="1"/>
            <a:r>
              <a:rPr lang="en-US" dirty="0" smtClean="0"/>
              <a:t>General purpose</a:t>
            </a:r>
          </a:p>
          <a:p>
            <a:pPr lvl="1"/>
            <a:r>
              <a:rPr lang="en-US" dirty="0" smtClean="0"/>
              <a:t>Special purpose</a:t>
            </a:r>
          </a:p>
          <a:p>
            <a:pPr lvl="1"/>
            <a:endParaRPr lang="en-US" sz="800" dirty="0" smtClean="0"/>
          </a:p>
          <a:p>
            <a:r>
              <a:rPr lang="en-US" b="1" dirty="0" smtClean="0">
                <a:solidFill>
                  <a:srgbClr val="3366FF"/>
                </a:solidFill>
              </a:rPr>
              <a:t>Multiprocessor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system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parallel systems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3366FF"/>
                </a:solidFill>
              </a:rPr>
              <a:t>tightly-coupled systems</a:t>
            </a:r>
          </a:p>
          <a:p>
            <a:pPr lvl="1"/>
            <a:r>
              <a:rPr lang="en-US" dirty="0" smtClean="0"/>
              <a:t>Advantages include:</a:t>
            </a:r>
          </a:p>
          <a:p>
            <a:pPr marL="1200150" lvl="2" indent="-342900">
              <a:buFont typeface="Arial" pitchFamily="34" charset="0"/>
              <a:buAutoNum type="arabicPeriod"/>
            </a:pPr>
            <a:r>
              <a:rPr lang="en-US" b="1" dirty="0" smtClean="0">
                <a:solidFill>
                  <a:srgbClr val="3366FF"/>
                </a:solidFill>
              </a:rPr>
              <a:t>Increased throughput</a:t>
            </a:r>
          </a:p>
          <a:p>
            <a:pPr marL="1200150" lvl="2" indent="-342900">
              <a:buFont typeface="Arial" pitchFamily="34" charset="0"/>
              <a:buAutoNum type="arabicPeriod"/>
            </a:pPr>
            <a:r>
              <a:rPr lang="en-US" b="1" dirty="0" smtClean="0">
                <a:solidFill>
                  <a:srgbClr val="3366FF"/>
                </a:solidFill>
              </a:rPr>
              <a:t>Economy of scale</a:t>
            </a:r>
          </a:p>
          <a:p>
            <a:pPr marL="1200150" lvl="2" indent="-342900">
              <a:buFont typeface="Arial" pitchFamily="34" charset="0"/>
              <a:buAutoNum type="arabicPeriod"/>
            </a:pPr>
            <a:r>
              <a:rPr lang="en-US" b="1" dirty="0" smtClean="0">
                <a:solidFill>
                  <a:srgbClr val="3366FF"/>
                </a:solidFill>
              </a:rPr>
              <a:t>Increased reliability – graceful degradation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or </a:t>
            </a:r>
            <a:r>
              <a:rPr lang="en-US" b="1" dirty="0" smtClean="0">
                <a:solidFill>
                  <a:srgbClr val="3366FF"/>
                </a:solidFill>
              </a:rPr>
              <a:t>fault tolerance</a:t>
            </a:r>
          </a:p>
          <a:p>
            <a:pPr lvl="1"/>
            <a:r>
              <a:rPr lang="en-US" dirty="0" smtClean="0"/>
              <a:t>Two types:</a:t>
            </a:r>
          </a:p>
          <a:p>
            <a:pPr marL="1200150" lvl="2" indent="-342900">
              <a:buFont typeface="Arial" pitchFamily="34" charset="0"/>
              <a:buAutoNum type="arabicPeriod"/>
            </a:pPr>
            <a:r>
              <a:rPr lang="en-US" b="1" dirty="0" smtClean="0">
                <a:solidFill>
                  <a:srgbClr val="3366FF"/>
                </a:solidFill>
              </a:rPr>
              <a:t>Asymmetric Multiprocessing</a:t>
            </a:r>
          </a:p>
          <a:p>
            <a:pPr marL="1200150" lvl="2" indent="-342900">
              <a:buFont typeface="Arial" pitchFamily="34" charset="0"/>
              <a:buAutoNum type="arabicPeriod"/>
            </a:pPr>
            <a:r>
              <a:rPr lang="en-US" b="1" dirty="0" smtClean="0">
                <a:solidFill>
                  <a:srgbClr val="3366FF"/>
                </a:solidFill>
              </a:rPr>
              <a:t>Symmetric Multiprocessing</a:t>
            </a:r>
          </a:p>
          <a:p>
            <a:pPr marL="1200150" lvl="2" indent="-342900">
              <a:buFont typeface="Webdings" pitchFamily="18" charset="2"/>
              <a:buNone/>
            </a:pPr>
            <a:endParaRPr lang="en-US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How a Modern Computer Works</a:t>
            </a:r>
          </a:p>
        </p:txBody>
      </p:sp>
      <p:pic>
        <p:nvPicPr>
          <p:cNvPr id="26627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276350"/>
            <a:ext cx="574675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787900" y="5637213"/>
            <a:ext cx="2874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1400" i="1"/>
              <a:t>A von Neumann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828675" y="277813"/>
            <a:ext cx="8229600" cy="576262"/>
          </a:xfrm>
        </p:spPr>
        <p:txBody>
          <a:bodyPr/>
          <a:lstStyle/>
          <a:p>
            <a:r>
              <a:rPr lang="en-US" sz="2800" smtClean="0"/>
              <a:t>Symmetric Multiprocessing Architecture</a:t>
            </a:r>
          </a:p>
        </p:txBody>
      </p:sp>
      <p:pic>
        <p:nvPicPr>
          <p:cNvPr id="2765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60538"/>
            <a:ext cx="631983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Dual-Core Design</a:t>
            </a:r>
          </a:p>
        </p:txBody>
      </p:sp>
      <p:sp>
        <p:nvSpPr>
          <p:cNvPr id="28675" name="Content Placeholder 1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989513" cy="5089525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UMA</a:t>
            </a:r>
            <a:r>
              <a:rPr lang="en-US" smtClean="0"/>
              <a:t> and </a:t>
            </a:r>
            <a:r>
              <a:rPr lang="en-US" b="1" smtClean="0">
                <a:solidFill>
                  <a:srgbClr val="3366FF"/>
                </a:solidFill>
              </a:rPr>
              <a:t>NUMA</a:t>
            </a:r>
            <a:r>
              <a:rPr lang="en-US" smtClean="0"/>
              <a:t> architecture variations</a:t>
            </a:r>
          </a:p>
          <a:p>
            <a:r>
              <a:rPr lang="en-US" smtClean="0"/>
              <a:t>Multi-chip and </a:t>
            </a:r>
            <a:r>
              <a:rPr lang="en-US" b="1" smtClean="0">
                <a:solidFill>
                  <a:srgbClr val="3366FF"/>
                </a:solidFill>
              </a:rPr>
              <a:t>multicore</a:t>
            </a:r>
          </a:p>
          <a:p>
            <a:r>
              <a:rPr lang="en-US" smtClean="0"/>
              <a:t>Systems containing all chips vs. </a:t>
            </a:r>
            <a:r>
              <a:rPr lang="en-US" b="1" smtClean="0">
                <a:solidFill>
                  <a:srgbClr val="3366FF"/>
                </a:solidFill>
              </a:rPr>
              <a:t>blade servers</a:t>
            </a:r>
          </a:p>
          <a:p>
            <a:pPr lvl="1"/>
            <a:r>
              <a:rPr lang="en-US" smtClean="0"/>
              <a:t>Chassis containing multiple separate systems</a:t>
            </a:r>
          </a:p>
        </p:txBody>
      </p:sp>
      <p:pic>
        <p:nvPicPr>
          <p:cNvPr id="28676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363788"/>
            <a:ext cx="28257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Clustered Systems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 dirty="0"/>
              <a:t>M</a:t>
            </a:r>
            <a:r>
              <a:rPr lang="en-US" sz="2400" dirty="0" smtClean="0"/>
              <a:t>ultiple systems working together</a:t>
            </a:r>
          </a:p>
          <a:p>
            <a:pPr lvl="1"/>
            <a:r>
              <a:rPr lang="en-US" dirty="0" smtClean="0"/>
              <a:t>Usually sharing storage via a </a:t>
            </a:r>
            <a:r>
              <a:rPr lang="en-US" b="1" dirty="0" smtClean="0">
                <a:solidFill>
                  <a:srgbClr val="3366FF"/>
                </a:solidFill>
              </a:rPr>
              <a:t>storage-area network (SAN)</a:t>
            </a:r>
          </a:p>
          <a:p>
            <a:pPr lvl="1"/>
            <a:r>
              <a:rPr lang="en-US" dirty="0" smtClean="0"/>
              <a:t>Provides a </a:t>
            </a:r>
            <a:r>
              <a:rPr lang="en-US" b="1" dirty="0" smtClean="0">
                <a:solidFill>
                  <a:srgbClr val="3366FF"/>
                </a:solidFill>
              </a:rPr>
              <a:t>high-availability</a:t>
            </a:r>
            <a:r>
              <a:rPr lang="en-US" b="1" dirty="0" smtClean="0"/>
              <a:t> </a:t>
            </a:r>
            <a:r>
              <a:rPr lang="en-US" dirty="0" smtClean="0"/>
              <a:t>service which survives failures</a:t>
            </a:r>
          </a:p>
          <a:p>
            <a:pPr lvl="2"/>
            <a:r>
              <a:rPr lang="en-US" b="1" dirty="0" smtClean="0">
                <a:solidFill>
                  <a:srgbClr val="3366FF"/>
                </a:solidFill>
              </a:rPr>
              <a:t>Asymmetric clustering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</a:p>
          <a:p>
            <a:pPr lvl="3"/>
            <a:r>
              <a:rPr lang="en-US" sz="1600" dirty="0" smtClean="0"/>
              <a:t>has one machine in hot-standby mode</a:t>
            </a:r>
          </a:p>
          <a:p>
            <a:pPr lvl="2"/>
            <a:r>
              <a:rPr lang="en-US" b="1" dirty="0" smtClean="0">
                <a:solidFill>
                  <a:srgbClr val="3366FF"/>
                </a:solidFill>
              </a:rPr>
              <a:t>Symmetric clustering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</a:p>
          <a:p>
            <a:pPr lvl="3"/>
            <a:r>
              <a:rPr lang="en-US" sz="1600" dirty="0" smtClean="0"/>
              <a:t>has multiple nodes running applications, monitoring each other</a:t>
            </a:r>
          </a:p>
          <a:p>
            <a:pPr lvl="1"/>
            <a:r>
              <a:rPr lang="en-US" dirty="0" smtClean="0"/>
              <a:t>Some clusters are for </a:t>
            </a:r>
            <a:r>
              <a:rPr lang="en-US" b="1" dirty="0" smtClean="0">
                <a:solidFill>
                  <a:srgbClr val="3366FF"/>
                </a:solidFill>
              </a:rPr>
              <a:t>high-performance computing (HPC)</a:t>
            </a:r>
          </a:p>
          <a:p>
            <a:pPr lvl="2"/>
            <a:r>
              <a:rPr lang="en-US" dirty="0" smtClean="0"/>
              <a:t>Applications must be written to use </a:t>
            </a:r>
            <a:r>
              <a:rPr lang="en-US" b="1" dirty="0" smtClean="0">
                <a:solidFill>
                  <a:srgbClr val="3366FF"/>
                </a:solidFill>
              </a:rPr>
              <a:t>parallelization</a:t>
            </a:r>
          </a:p>
          <a:p>
            <a:pPr lvl="1"/>
            <a:r>
              <a:rPr lang="en-US" dirty="0" smtClean="0"/>
              <a:t>Some have</a:t>
            </a:r>
            <a:r>
              <a:rPr lang="en-US" b="1" dirty="0" smtClean="0">
                <a:solidFill>
                  <a:srgbClr val="3366FF"/>
                </a:solidFill>
              </a:rPr>
              <a:t> distributed lock manager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3366FF"/>
                </a:solidFill>
              </a:rPr>
              <a:t>DLM</a:t>
            </a:r>
            <a:r>
              <a:rPr lang="en-US" dirty="0" smtClean="0"/>
              <a:t>) to avoid conflicting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Clustered Systems</a:t>
            </a:r>
          </a:p>
        </p:txBody>
      </p:sp>
      <p:pic>
        <p:nvPicPr>
          <p:cNvPr id="30723" name="Content Placeholder 3" descr="1.08.pd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6" b="-347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277813"/>
            <a:ext cx="7616825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OS Structure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039813"/>
            <a:ext cx="7832725" cy="5462587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3366FF"/>
                </a:solidFill>
              </a:rPr>
              <a:t>Multiprogramming</a:t>
            </a:r>
            <a:r>
              <a:rPr lang="en-US" sz="16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Single user cannot keep CPU and I/O devices busy at all times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Multiprogramming organizes jobs (code and data) so CPU always has one to execute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A subset of total jobs in system is kept in memory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One job selected and run via </a:t>
            </a:r>
            <a:r>
              <a:rPr lang="en-US" sz="1400" b="1" dirty="0" smtClean="0">
                <a:solidFill>
                  <a:srgbClr val="3366FF"/>
                </a:solidFill>
              </a:rPr>
              <a:t>job scheduling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When it has to wait (for I/O for example), OS switches to another job</a:t>
            </a:r>
          </a:p>
          <a:p>
            <a:pPr lvl="1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3366FF"/>
                </a:solidFill>
              </a:rPr>
              <a:t>Timesharing </a:t>
            </a:r>
            <a:r>
              <a:rPr lang="en-US" sz="1600" dirty="0" smtClean="0"/>
              <a:t>(</a:t>
            </a:r>
            <a:r>
              <a:rPr lang="en-US" b="1" dirty="0" smtClean="0">
                <a:solidFill>
                  <a:srgbClr val="3366FF"/>
                </a:solidFill>
              </a:rPr>
              <a:t>multitasking</a:t>
            </a:r>
            <a:r>
              <a:rPr lang="en-US" sz="1600" dirty="0" smtClean="0"/>
              <a:t>)</a:t>
            </a:r>
            <a:endParaRPr lang="en-US" b="1" dirty="0">
              <a:solidFill>
                <a:srgbClr val="3366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logical extension in which CPU switches jobs so frequently that users can interact with each job while it is running, creating </a:t>
            </a:r>
            <a:r>
              <a:rPr lang="en-US" sz="1400" b="1" dirty="0" smtClean="0">
                <a:solidFill>
                  <a:srgbClr val="3366FF"/>
                </a:solidFill>
              </a:rPr>
              <a:t>interactive</a:t>
            </a:r>
            <a:r>
              <a:rPr lang="en-US" sz="1400" dirty="0" smtClean="0"/>
              <a:t> computing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3366FF"/>
                </a:solidFill>
              </a:rPr>
              <a:t>Response time </a:t>
            </a:r>
            <a:r>
              <a:rPr lang="en-US" sz="1400" dirty="0" smtClean="0"/>
              <a:t>should be &lt; 1 second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Each user has at least one program executing in memory </a:t>
            </a:r>
            <a:r>
              <a:rPr lang="en-US" sz="1400" dirty="0" smtClean="0">
                <a:sym typeface="Wingdings 3" pitchFamily="18" charset="2"/>
              </a:rPr>
              <a:t></a:t>
            </a:r>
            <a:r>
              <a:rPr lang="en-US" sz="1400" b="1" dirty="0" smtClean="0">
                <a:solidFill>
                  <a:srgbClr val="3366FF"/>
                </a:solidFill>
                <a:sym typeface="Wingdings 3" pitchFamily="18" charset="2"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ym typeface="Wingdings 3" pitchFamily="18" charset="2"/>
              </a:rPr>
              <a:t>If several jobs ready to run at the same time  </a:t>
            </a:r>
            <a:r>
              <a:rPr lang="en-US" sz="1400" b="1" dirty="0" smtClean="0">
                <a:solidFill>
                  <a:srgbClr val="3366FF"/>
                </a:solidFill>
                <a:sym typeface="Wingdings 3" pitchFamily="18" charset="2"/>
              </a:rPr>
              <a:t>CPU scheduling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ym typeface="Wingdings 3" pitchFamily="18" charset="2"/>
              </a:rPr>
              <a:t>If processes don</a:t>
            </a:r>
            <a:r>
              <a:rPr lang="ja-JP" altLang="en-US" sz="1400" dirty="0" smtClean="0">
                <a:sym typeface="Wingdings 3" pitchFamily="18" charset="2"/>
              </a:rPr>
              <a:t>’</a:t>
            </a:r>
            <a:r>
              <a:rPr lang="en-US" altLang="ja-JP" sz="1400" dirty="0" smtClean="0">
                <a:sym typeface="Wingdings 3" pitchFamily="18" charset="2"/>
              </a:rPr>
              <a:t>t fit in memory, </a:t>
            </a:r>
            <a:r>
              <a:rPr lang="en-US" altLang="ja-JP" sz="1400" b="1" dirty="0" smtClean="0">
                <a:solidFill>
                  <a:srgbClr val="3366FF"/>
                </a:solidFill>
                <a:sym typeface="Wingdings 3" pitchFamily="18" charset="2"/>
              </a:rPr>
              <a:t>swapping</a:t>
            </a:r>
            <a:r>
              <a:rPr lang="en-US" altLang="ja-JP" sz="1400" dirty="0" smtClean="0">
                <a:sym typeface="Wingdings 3" pitchFamily="18" charset="2"/>
              </a:rPr>
              <a:t> moves them in and out to run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3366FF"/>
                </a:solidFill>
                <a:sym typeface="Wingdings 3" pitchFamily="18" charset="2"/>
              </a:rPr>
              <a:t>Virtual memory </a:t>
            </a:r>
            <a:r>
              <a:rPr lang="en-US" sz="1400" dirty="0" smtClean="0">
                <a:sym typeface="Wingdings 3" pitchFamily="18" charset="2"/>
              </a:rPr>
              <a:t>allows execution of processes not completely 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To describe the basic organization of computer systems</a:t>
            </a:r>
          </a:p>
          <a:p>
            <a:endParaRPr lang="en-US" smtClean="0"/>
          </a:p>
          <a:p>
            <a:r>
              <a:rPr lang="en-US" smtClean="0"/>
              <a:t>To provide a grand tour of the major components of operating systems</a:t>
            </a:r>
          </a:p>
          <a:p>
            <a:endParaRPr lang="en-US" smtClean="0"/>
          </a:p>
          <a:p>
            <a:r>
              <a:rPr lang="en-US" smtClean="0"/>
              <a:t>To give an overview of the many types of computing environments</a:t>
            </a:r>
          </a:p>
          <a:p>
            <a:endParaRPr lang="en-US" smtClean="0"/>
          </a:p>
          <a:p>
            <a:r>
              <a:rPr lang="en-US" smtClean="0"/>
              <a:t>To explore several open-source operating systems</a:t>
            </a:r>
          </a:p>
          <a:p>
            <a:pPr>
              <a:buFont typeface="Monotype Sorts" pitchFamily="-84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583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Memory Layout for Multiprogrammed System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76350"/>
            <a:ext cx="31115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5350" y="277813"/>
            <a:ext cx="7791450" cy="576262"/>
          </a:xfrm>
        </p:spPr>
        <p:txBody>
          <a:bodyPr/>
          <a:lstStyle/>
          <a:p>
            <a:pPr eaLnBrk="1" hangingPunct="1"/>
            <a:r>
              <a:rPr lang="en-US" smtClean="0"/>
              <a:t>Operating-System Operations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3206" y="1233488"/>
            <a:ext cx="8379725" cy="493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3366FF"/>
                </a:solidFill>
              </a:rPr>
              <a:t>Interrupt driven </a:t>
            </a:r>
            <a:r>
              <a:rPr lang="en-US" sz="1600" dirty="0" smtClean="0"/>
              <a:t>by hardware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Software error or request creates </a:t>
            </a:r>
            <a:r>
              <a:rPr lang="en-US" sz="1600" b="1" dirty="0" smtClean="0">
                <a:solidFill>
                  <a:srgbClr val="3366FF"/>
                </a:solidFill>
              </a:rPr>
              <a:t>exception </a:t>
            </a:r>
            <a:r>
              <a:rPr lang="en-US" sz="1600" dirty="0" smtClean="0"/>
              <a:t>or </a:t>
            </a:r>
            <a:r>
              <a:rPr lang="en-US" sz="1600" b="1" dirty="0" smtClean="0">
                <a:solidFill>
                  <a:srgbClr val="3366FF"/>
                </a:solidFill>
              </a:rPr>
              <a:t>trap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Division by zero, request for operating system service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Other process problems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include infinite loop, processes modifying each other or the operating system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3366FF"/>
                </a:solidFill>
              </a:rPr>
              <a:t>Dual-mode </a:t>
            </a:r>
            <a:r>
              <a:rPr lang="en-US" sz="1600" dirty="0" smtClean="0"/>
              <a:t>operation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allows OS to protect itself and other system components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3366FF"/>
                </a:solidFill>
              </a:rPr>
              <a:t>User mode </a:t>
            </a:r>
            <a:r>
              <a:rPr lang="en-US" sz="1600" dirty="0" smtClean="0"/>
              <a:t>and </a:t>
            </a:r>
            <a:r>
              <a:rPr lang="en-US" sz="1600" b="1" dirty="0" smtClean="0">
                <a:solidFill>
                  <a:srgbClr val="3366FF"/>
                </a:solidFill>
              </a:rPr>
              <a:t>kernel mode 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3366FF"/>
                </a:solidFill>
              </a:rPr>
              <a:t>Mode bit </a:t>
            </a:r>
            <a:r>
              <a:rPr lang="en-US" sz="1600" dirty="0" smtClean="0"/>
              <a:t>provided by hardware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Provides ability to distinguish when system is running user code or kernel code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Some instructions designated as </a:t>
            </a:r>
            <a:r>
              <a:rPr lang="en-US" sz="1600" b="1" dirty="0" smtClean="0">
                <a:solidFill>
                  <a:srgbClr val="3366FF"/>
                </a:solidFill>
              </a:rPr>
              <a:t>privileged</a:t>
            </a:r>
            <a:r>
              <a:rPr lang="en-US" sz="1600" dirty="0" smtClean="0"/>
              <a:t>, only executable in kernel mode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System call changes mode to kernel, return from call resets it to user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Increasingly CPUs support multi-mode operations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i.e. </a:t>
            </a:r>
            <a:r>
              <a:rPr lang="en-US" sz="1600" b="1" dirty="0" smtClean="0">
                <a:solidFill>
                  <a:srgbClr val="3366FF"/>
                </a:solidFill>
              </a:rPr>
              <a:t>virtual machine manager </a:t>
            </a:r>
            <a:r>
              <a:rPr lang="en-US" sz="1600" dirty="0" smtClean="0"/>
              <a:t>(</a:t>
            </a:r>
            <a:r>
              <a:rPr lang="en-US" sz="1600" b="1" dirty="0" smtClean="0">
                <a:solidFill>
                  <a:srgbClr val="3366FF"/>
                </a:solidFill>
              </a:rPr>
              <a:t>VMM</a:t>
            </a:r>
            <a:r>
              <a:rPr lang="en-US" sz="1600" dirty="0" smtClean="0"/>
              <a:t>) mode for guest </a:t>
            </a:r>
            <a:r>
              <a:rPr lang="en-US" sz="1600" b="1" dirty="0" smtClean="0">
                <a:solidFill>
                  <a:srgbClr val="3366FF"/>
                </a:solidFill>
              </a:rPr>
              <a:t>VMs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1525" y="277813"/>
            <a:ext cx="8415338" cy="576262"/>
          </a:xfrm>
        </p:spPr>
        <p:txBody>
          <a:bodyPr/>
          <a:lstStyle/>
          <a:p>
            <a:pPr algn="l" eaLnBrk="1" hangingPunct="1"/>
            <a:r>
              <a:rPr lang="en-US" dirty="0" smtClean="0"/>
              <a:t>  </a:t>
            </a:r>
            <a:r>
              <a:rPr lang="en-US" sz="2800" dirty="0" smtClean="0"/>
              <a:t>Mode transition and infinite loop prevention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933239"/>
            <a:ext cx="7753350" cy="2648162"/>
          </a:xfrm>
        </p:spPr>
        <p:txBody>
          <a:bodyPr/>
          <a:lstStyle/>
          <a:p>
            <a:r>
              <a:rPr lang="en-US" dirty="0" smtClean="0"/>
              <a:t>Timer</a:t>
            </a:r>
          </a:p>
          <a:p>
            <a:pPr lvl="1"/>
            <a:r>
              <a:rPr lang="en-US" dirty="0" smtClean="0"/>
              <a:t>prevent infinite loop / process hogging resources</a:t>
            </a:r>
          </a:p>
          <a:p>
            <a:pPr lvl="1"/>
            <a:r>
              <a:rPr lang="en-US" dirty="0" smtClean="0"/>
              <a:t>Set interrupt after specific period</a:t>
            </a:r>
          </a:p>
          <a:p>
            <a:pPr lvl="1"/>
            <a:r>
              <a:rPr lang="en-US" dirty="0" smtClean="0"/>
              <a:t>Operating system decrements counter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enerate an interrupt when </a:t>
            </a:r>
            <a:r>
              <a:rPr lang="en-US" dirty="0"/>
              <a:t>counter zero </a:t>
            </a:r>
            <a:endParaRPr lang="en-US" dirty="0" smtClean="0"/>
          </a:p>
          <a:p>
            <a:pPr lvl="1"/>
            <a:r>
              <a:rPr lang="en-US" dirty="0" smtClean="0"/>
              <a:t>Set up before scheduling process to regain control or terminate program that exceeds allotted time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85" y="3704230"/>
            <a:ext cx="760253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9025" y="277813"/>
            <a:ext cx="7597775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Process Management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3899" y="935038"/>
            <a:ext cx="8379725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A</a:t>
            </a:r>
            <a:r>
              <a:rPr lang="en-US" sz="2400" dirty="0" smtClean="0"/>
              <a:t> program in execution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</a:t>
            </a:r>
            <a:r>
              <a:rPr lang="en-US" sz="2400" dirty="0" smtClean="0"/>
              <a:t>esources for a process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CPU, memory, I/O, files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Initialization data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Single-threaded process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one </a:t>
            </a:r>
            <a:r>
              <a:rPr lang="en-US" sz="1600" b="1" dirty="0" smtClean="0">
                <a:solidFill>
                  <a:srgbClr val="3366FF"/>
                </a:solidFill>
              </a:rPr>
              <a:t>program counter </a:t>
            </a:r>
            <a:r>
              <a:rPr lang="en-US" sz="1600" dirty="0" smtClean="0"/>
              <a:t>specifying location of next instruction to execute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Process executes instructions sequentially, one at a time, until completion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Multi-threaded process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program counter per thread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Typically system has many processes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some user, some operating system running concurrently on one or more CPUs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Concurrency by multiplexing the CPUs among the processes / threads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277813"/>
            <a:ext cx="7558087" cy="576262"/>
          </a:xfrm>
        </p:spPr>
        <p:txBody>
          <a:bodyPr/>
          <a:lstStyle/>
          <a:p>
            <a:pPr eaLnBrk="1" hangingPunct="1"/>
            <a:r>
              <a:rPr lang="en-US" smtClean="0"/>
              <a:t>Process Management Activities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2946" y="1005457"/>
            <a:ext cx="7958137" cy="312981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dirty="0" smtClean="0"/>
              <a:t>     </a:t>
            </a:r>
          </a:p>
          <a:p>
            <a:r>
              <a:rPr lang="en-US" sz="2400" dirty="0" smtClean="0"/>
              <a:t>Creating and deleting </a:t>
            </a:r>
          </a:p>
          <a:p>
            <a:r>
              <a:rPr lang="en-US" sz="2400" dirty="0" smtClean="0"/>
              <a:t>Suspending and resuming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ynchronization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ommunication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eadlock handling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0613" y="277813"/>
            <a:ext cx="7596187" cy="576262"/>
          </a:xfrm>
        </p:spPr>
        <p:txBody>
          <a:bodyPr/>
          <a:lstStyle/>
          <a:p>
            <a:pPr eaLnBrk="1" hangingPunct="1"/>
            <a:r>
              <a:rPr lang="en-US" smtClean="0"/>
              <a:t>Memory Management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786" y="1233488"/>
            <a:ext cx="8652680" cy="3829831"/>
          </a:xfrm>
        </p:spPr>
        <p:txBody>
          <a:bodyPr/>
          <a:lstStyle/>
          <a:p>
            <a:r>
              <a:rPr lang="en-US" sz="2400" dirty="0" smtClean="0"/>
              <a:t>Data management</a:t>
            </a:r>
          </a:p>
          <a:p>
            <a:r>
              <a:rPr lang="en-US" sz="2400" dirty="0" smtClean="0"/>
              <a:t>Instructions (code) management</a:t>
            </a:r>
          </a:p>
          <a:p>
            <a:r>
              <a:rPr lang="en-US" sz="2400" dirty="0" smtClean="0"/>
              <a:t>Optimizing CPU utilization</a:t>
            </a:r>
          </a:p>
          <a:p>
            <a:r>
              <a:rPr lang="en-US" sz="2400" dirty="0" smtClean="0"/>
              <a:t>Optimizing computer response to users</a:t>
            </a:r>
          </a:p>
          <a:p>
            <a:r>
              <a:rPr lang="en-US" sz="2400" dirty="0" smtClean="0"/>
              <a:t>Memory management activities</a:t>
            </a:r>
          </a:p>
          <a:p>
            <a:pPr lvl="1"/>
            <a:r>
              <a:rPr lang="en-US" sz="1600" dirty="0" smtClean="0"/>
              <a:t>Keeping track of which parts of memory are currently being used and by whom</a:t>
            </a:r>
          </a:p>
          <a:p>
            <a:pPr lvl="1"/>
            <a:r>
              <a:rPr lang="en-US" sz="1600" dirty="0" smtClean="0"/>
              <a:t>Deciding which processes and data to move into and out of memory</a:t>
            </a:r>
          </a:p>
          <a:p>
            <a:pPr lvl="1"/>
            <a:r>
              <a:rPr lang="en-US" sz="1600" dirty="0" smtClean="0"/>
              <a:t>Allocating and de-Allocating memory space as needed</a:t>
            </a:r>
          </a:p>
          <a:p>
            <a:pPr lvl="1">
              <a:buFont typeface="Monotype Sorts" pitchFamily="-84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277813"/>
            <a:ext cx="7558087" cy="576262"/>
          </a:xfrm>
        </p:spPr>
        <p:txBody>
          <a:bodyPr/>
          <a:lstStyle/>
          <a:p>
            <a:pPr eaLnBrk="1" hangingPunct="1"/>
            <a:r>
              <a:rPr lang="en-US" smtClean="0"/>
              <a:t>Storage Management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9433" y="1091822"/>
            <a:ext cx="8461612" cy="48858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Mapping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Logical unit to physical medium</a:t>
            </a:r>
          </a:p>
          <a:p>
            <a:pPr lvl="2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File-System management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Directory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Access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OS activities include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Creating and deleting files and directories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Primitives to manipulate File and </a:t>
            </a:r>
            <a:r>
              <a:rPr lang="en-US" dirty="0" err="1" smtClean="0"/>
              <a:t>Dir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Mapping files onto secondary storage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Backup files onto stable (non-volatile) storage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77813"/>
            <a:ext cx="7354887" cy="576262"/>
          </a:xfrm>
        </p:spPr>
        <p:txBody>
          <a:bodyPr/>
          <a:lstStyle/>
          <a:p>
            <a:pPr eaLnBrk="1" hangingPunct="1"/>
            <a:r>
              <a:rPr lang="en-US" smtClean="0"/>
              <a:t>Mass-Storage Management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575550" cy="4938712"/>
          </a:xfrm>
        </p:spPr>
        <p:txBody>
          <a:bodyPr/>
          <a:lstStyle/>
          <a:p>
            <a:r>
              <a:rPr lang="en-US" sz="2400" dirty="0" smtClean="0"/>
              <a:t>Magnetic and Optical Disk, Tape, SSD</a:t>
            </a:r>
          </a:p>
          <a:p>
            <a:r>
              <a:rPr lang="en-US" sz="2400" dirty="0" smtClean="0"/>
              <a:t>OS activities</a:t>
            </a:r>
          </a:p>
          <a:p>
            <a:pPr lvl="1"/>
            <a:r>
              <a:rPr lang="en-US" dirty="0" smtClean="0"/>
              <a:t>Free-space management</a:t>
            </a:r>
          </a:p>
          <a:p>
            <a:pPr lvl="1"/>
            <a:r>
              <a:rPr lang="en-US" dirty="0" smtClean="0"/>
              <a:t>Storage allocation</a:t>
            </a:r>
          </a:p>
          <a:p>
            <a:pPr lvl="1"/>
            <a:r>
              <a:rPr lang="en-US" dirty="0" smtClean="0"/>
              <a:t>Disk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77813"/>
            <a:ext cx="8531225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Performance of Various Levels of Storage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607300" cy="4530725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Monotype Sorts" pitchFamily="-84" charset="2"/>
              <a:buNone/>
            </a:pPr>
            <a:endParaRPr lang="en-US" smtClean="0"/>
          </a:p>
          <a:p>
            <a:pPr>
              <a:buFont typeface="Monotype Sorts" pitchFamily="-84" charset="2"/>
              <a:buNone/>
            </a:pPr>
            <a:endParaRPr lang="en-US" smtClean="0"/>
          </a:p>
          <a:p>
            <a:r>
              <a:rPr lang="en-US" smtClean="0"/>
              <a:t>Movement between levels of storage hierarchy can be explicit or implicit</a:t>
            </a:r>
          </a:p>
        </p:txBody>
      </p:sp>
      <p:pic>
        <p:nvPicPr>
          <p:cNvPr id="40964" name="Picture 1" descr="1_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452563"/>
            <a:ext cx="7310437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Migration of Integer A from Disk to Register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81925" cy="5126369"/>
          </a:xfrm>
        </p:spPr>
        <p:txBody>
          <a:bodyPr/>
          <a:lstStyle/>
          <a:p>
            <a:r>
              <a:rPr lang="en-US" dirty="0" smtClean="0"/>
              <a:t>Multitasking environments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Multiprocessor environment</a:t>
            </a:r>
          </a:p>
          <a:p>
            <a:pPr lvl="1"/>
            <a:r>
              <a:rPr lang="en-US" dirty="0" smtClean="0"/>
              <a:t>must provide </a:t>
            </a:r>
            <a:r>
              <a:rPr lang="en-US" b="1" dirty="0" smtClean="0">
                <a:solidFill>
                  <a:srgbClr val="3366FF"/>
                </a:solidFill>
              </a:rPr>
              <a:t>cache coherency </a:t>
            </a:r>
            <a:r>
              <a:rPr lang="en-US" dirty="0" smtClean="0"/>
              <a:t>in hardware such that all CPUs have the most recent value in their cache</a:t>
            </a:r>
          </a:p>
          <a:p>
            <a:endParaRPr lang="en-US" sz="800" dirty="0" smtClean="0"/>
          </a:p>
          <a:p>
            <a:r>
              <a:rPr lang="en-US" dirty="0" smtClean="0"/>
              <a:t>Distributed environment </a:t>
            </a:r>
          </a:p>
          <a:p>
            <a:pPr lvl="1"/>
            <a:r>
              <a:rPr lang="en-US" dirty="0" smtClean="0"/>
              <a:t>even more complex</a:t>
            </a:r>
          </a:p>
          <a:p>
            <a:pPr lvl="1"/>
            <a:r>
              <a:rPr lang="en-US" dirty="0" smtClean="0"/>
              <a:t>Several copies of a datum can exist</a:t>
            </a:r>
          </a:p>
          <a:p>
            <a:pPr lvl="1"/>
            <a:r>
              <a:rPr lang="en-US" dirty="0" smtClean="0"/>
              <a:t>Various solutions covered in Chapter 17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95513"/>
            <a:ext cx="72564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3613" y="277813"/>
            <a:ext cx="7723187" cy="576262"/>
          </a:xfrm>
        </p:spPr>
        <p:txBody>
          <a:bodyPr/>
          <a:lstStyle/>
          <a:p>
            <a:pPr eaLnBrk="1" hangingPunct="1"/>
            <a:r>
              <a:rPr lang="en-US" smtClean="0"/>
              <a:t>What is an Operating System?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2013" y="1535113"/>
            <a:ext cx="7867650" cy="4159250"/>
          </a:xfrm>
        </p:spPr>
        <p:txBody>
          <a:bodyPr/>
          <a:lstStyle/>
          <a:p>
            <a:r>
              <a:rPr lang="en-US" sz="2400" dirty="0" smtClean="0"/>
              <a:t>A program </a:t>
            </a:r>
          </a:p>
          <a:p>
            <a:pPr lvl="1"/>
            <a:r>
              <a:rPr lang="en-US" sz="1400" dirty="0" smtClean="0"/>
              <a:t>that acts as an intermediary between a user of a computer and the computer hardware</a:t>
            </a:r>
            <a:endParaRPr lang="en-US" dirty="0" smtClean="0"/>
          </a:p>
          <a:p>
            <a:r>
              <a:rPr lang="en-US" sz="2400" dirty="0"/>
              <a:t>G</a:t>
            </a:r>
            <a:r>
              <a:rPr lang="en-US" sz="2400" dirty="0" smtClean="0"/>
              <a:t>oals</a:t>
            </a:r>
            <a:r>
              <a:rPr lang="en-US" sz="2400" dirty="0"/>
              <a:t>:</a:t>
            </a:r>
          </a:p>
          <a:p>
            <a:pPr lvl="1"/>
            <a:r>
              <a:rPr lang="en-US" dirty="0" smtClean="0"/>
              <a:t>Execute user programs and make solving user problems easier</a:t>
            </a:r>
          </a:p>
          <a:p>
            <a:pPr lvl="1"/>
            <a:r>
              <a:rPr lang="en-US" dirty="0" smtClean="0"/>
              <a:t>Make the computer system convenient to use</a:t>
            </a:r>
          </a:p>
          <a:p>
            <a:pPr lvl="1"/>
            <a:r>
              <a:rPr lang="en-US" dirty="0" smtClean="0"/>
              <a:t>Use the computer hardware in an efficient manner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Subsystem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13663" cy="45307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/>
              <a:t>R</a:t>
            </a:r>
            <a:r>
              <a:rPr lang="en-US" sz="2400" dirty="0" smtClean="0"/>
              <a:t>esponsible for</a:t>
            </a:r>
          </a:p>
          <a:p>
            <a:pPr lvl="1"/>
            <a:r>
              <a:rPr lang="en-US" dirty="0" smtClean="0"/>
              <a:t>Memory management of I/O including </a:t>
            </a:r>
          </a:p>
          <a:p>
            <a:pPr lvl="2"/>
            <a:r>
              <a:rPr lang="en-US" dirty="0" smtClean="0"/>
              <a:t>buffering </a:t>
            </a:r>
          </a:p>
          <a:p>
            <a:pPr lvl="2"/>
            <a:r>
              <a:rPr lang="en-US" dirty="0" smtClean="0"/>
              <a:t>caching </a:t>
            </a:r>
          </a:p>
          <a:p>
            <a:pPr lvl="2"/>
            <a:r>
              <a:rPr lang="en-US" dirty="0" smtClean="0"/>
              <a:t>spooling</a:t>
            </a:r>
          </a:p>
          <a:p>
            <a:pPr lvl="1"/>
            <a:r>
              <a:rPr lang="en-US" dirty="0" smtClean="0"/>
              <a:t>General device-driver interface</a:t>
            </a:r>
          </a:p>
          <a:p>
            <a:pPr lvl="1"/>
            <a:r>
              <a:rPr lang="en-US" dirty="0" smtClean="0"/>
              <a:t>Drivers for specific hardware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2350" y="277813"/>
            <a:ext cx="7664450" cy="576262"/>
          </a:xfrm>
        </p:spPr>
        <p:txBody>
          <a:bodyPr/>
          <a:lstStyle/>
          <a:p>
            <a:pPr eaLnBrk="1" hangingPunct="1"/>
            <a:r>
              <a:rPr lang="en-US" smtClean="0"/>
              <a:t>Protection and Security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9155" y="974181"/>
            <a:ext cx="7648575" cy="48670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3366FF"/>
                </a:solidFill>
              </a:rPr>
              <a:t>Protection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mechanism for controlling access of processes or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users to resources defined by the </a:t>
            </a:r>
            <a:r>
              <a:rPr lang="en-US" sz="1600" dirty="0" smtClean="0"/>
              <a:t>OS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3366FF"/>
                </a:solidFill>
              </a:rPr>
              <a:t>Security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defense of the system against internal and external attacks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denial-of-service, worms, viruses, identity theft, theft of service</a:t>
            </a:r>
          </a:p>
          <a:p>
            <a:pPr lvl="1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3366FF"/>
                </a:solidFill>
              </a:rPr>
              <a:t>Mechanism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User identities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User ID then associated with resources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Group identifier </a:t>
            </a:r>
            <a:r>
              <a:rPr lang="en-US" dirty="0" smtClean="0"/>
              <a:t>(</a:t>
            </a:r>
            <a:r>
              <a:rPr lang="en-US" sz="1600" b="1" dirty="0" smtClean="0">
                <a:solidFill>
                  <a:srgbClr val="3366FF"/>
                </a:solidFill>
              </a:rPr>
              <a:t>group ID</a:t>
            </a:r>
            <a:r>
              <a:rPr lang="en-US" sz="16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3366FF"/>
                </a:solidFill>
              </a:rPr>
              <a:t>Privilege escalation 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allows user to change to effective ID with more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similar to standard programming data structures</a:t>
            </a:r>
          </a:p>
          <a:p>
            <a:r>
              <a:rPr lang="en-US" b="1" i="1" smtClean="0"/>
              <a:t>Singly linked list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b="1" i="1" smtClean="0"/>
              <a:t>Doubly linked list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b="1" i="1" smtClean="0"/>
              <a:t>Circular linked list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Monotype Sorts" pitchFamily="-84" charset="2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45060" name="Picture 3" descr="1_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068513"/>
            <a:ext cx="69326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1_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3632200"/>
            <a:ext cx="70262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1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099050"/>
            <a:ext cx="6842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Data Structures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772025" cy="4530725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Binary search tree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left &lt;= right</a:t>
            </a:r>
          </a:p>
          <a:p>
            <a:pPr lvl="1"/>
            <a:r>
              <a:rPr lang="en-US" smtClean="0"/>
              <a:t>Search performance is </a:t>
            </a:r>
            <a:r>
              <a:rPr lang="en-US" i="1" smtClean="0"/>
              <a:t>O(n)</a:t>
            </a:r>
          </a:p>
          <a:p>
            <a:pPr lvl="1"/>
            <a:r>
              <a:rPr lang="en-US" sz="2800" b="1" smtClean="0">
                <a:solidFill>
                  <a:srgbClr val="3366FF"/>
                </a:solidFill>
              </a:rPr>
              <a:t>Balanced binary search tree </a:t>
            </a:r>
            <a:r>
              <a:rPr lang="en-US" smtClean="0"/>
              <a:t>is </a:t>
            </a:r>
            <a:r>
              <a:rPr lang="en-US" i="1" smtClean="0"/>
              <a:t>O(lg n)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Monotype Sorts" pitchFamily="-84" charset="2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46084" name="Picture 7" descr="1_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000250"/>
            <a:ext cx="2855913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Data Structures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>
          <a:xfrm>
            <a:off x="792802" y="987827"/>
            <a:ext cx="7726363" cy="5358381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Hash function </a:t>
            </a:r>
            <a:r>
              <a:rPr lang="en-US" dirty="0" smtClean="0"/>
              <a:t>can create a</a:t>
            </a:r>
            <a:r>
              <a:rPr lang="en-US" b="1" dirty="0" smtClean="0">
                <a:solidFill>
                  <a:srgbClr val="3366FF"/>
                </a:solidFill>
              </a:rPr>
              <a:t> hash map</a:t>
            </a:r>
          </a:p>
          <a:p>
            <a:endParaRPr lang="en-US" b="1" i="1" dirty="0" smtClean="0">
              <a:solidFill>
                <a:srgbClr val="3366FF"/>
              </a:solidFill>
            </a:endParaRPr>
          </a:p>
          <a:p>
            <a:endParaRPr lang="en-US" b="1" i="1" dirty="0" smtClean="0">
              <a:solidFill>
                <a:srgbClr val="3366FF"/>
              </a:solidFill>
            </a:endParaRPr>
          </a:p>
          <a:p>
            <a:endParaRPr lang="en-US" b="1" i="1" dirty="0" smtClean="0">
              <a:solidFill>
                <a:srgbClr val="3366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b="1" i="1" dirty="0" smtClean="0">
              <a:solidFill>
                <a:srgbClr val="3366FF"/>
              </a:solidFill>
            </a:endParaRPr>
          </a:p>
          <a:p>
            <a:r>
              <a:rPr lang="en-US" b="1" dirty="0" smtClean="0">
                <a:solidFill>
                  <a:srgbClr val="3366FF"/>
                </a:solidFill>
              </a:rPr>
              <a:t>Bitmap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sz="1600" dirty="0" smtClean="0"/>
              <a:t>string of </a:t>
            </a:r>
            <a:r>
              <a:rPr lang="en-US" sz="1600" i="1" dirty="0" smtClean="0"/>
              <a:t>n</a:t>
            </a:r>
            <a:r>
              <a:rPr lang="en-US" sz="1600" dirty="0" smtClean="0"/>
              <a:t> binary digits representing the status of </a:t>
            </a:r>
            <a:r>
              <a:rPr lang="en-US" sz="1600" i="1" dirty="0" smtClean="0"/>
              <a:t>n</a:t>
            </a:r>
            <a:r>
              <a:rPr lang="en-US" sz="1600" dirty="0" smtClean="0"/>
              <a:t> items</a:t>
            </a:r>
          </a:p>
          <a:p>
            <a:r>
              <a:rPr lang="en-US" dirty="0" smtClean="0"/>
              <a:t>Linux data structures </a:t>
            </a:r>
          </a:p>
          <a:p>
            <a:pPr lvl="1"/>
            <a:r>
              <a:rPr lang="en-US" sz="1600" dirty="0" smtClean="0"/>
              <a:t>defined in </a:t>
            </a:r>
            <a:r>
              <a:rPr lang="en-US" sz="1600" b="1" i="1" dirty="0" smtClean="0"/>
              <a:t>include</a:t>
            </a:r>
            <a:r>
              <a:rPr lang="en-US" sz="1600" dirty="0" smtClean="0"/>
              <a:t> files </a:t>
            </a:r>
          </a:p>
          <a:p>
            <a:pPr lvl="2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list.h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&gt;, 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kfifo.h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&gt;, 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rbtree.h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Monotype Sorts" pitchFamily="-84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7108" name="Picture 3" descr="1_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020888"/>
            <a:ext cx="487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Computing Environments - Traditional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8229600" cy="3597819"/>
          </a:xfrm>
        </p:spPr>
        <p:txBody>
          <a:bodyPr/>
          <a:lstStyle/>
          <a:p>
            <a:r>
              <a:rPr lang="en-US" sz="2400" dirty="0" smtClean="0"/>
              <a:t>Stand-alone general purpose machines</a:t>
            </a:r>
          </a:p>
          <a:p>
            <a:r>
              <a:rPr lang="en-US" sz="2400" b="1" dirty="0" smtClean="0">
                <a:solidFill>
                  <a:srgbClr val="3366FF"/>
                </a:solidFill>
              </a:rPr>
              <a:t>Network computers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3366FF"/>
                </a:solidFill>
              </a:rPr>
              <a:t>thin clients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/>
              <a:t>Wired</a:t>
            </a:r>
          </a:p>
          <a:p>
            <a:pPr lvl="1"/>
            <a:r>
              <a:rPr lang="en-US" dirty="0" smtClean="0"/>
              <a:t>wireless 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biquitous 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Computing Environments - Mobile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Handheld smartphones, tablets, etc</a:t>
            </a:r>
          </a:p>
          <a:p>
            <a:r>
              <a:rPr lang="en-US" smtClean="0"/>
              <a:t>What is the functional difference between them and a </a:t>
            </a:r>
            <a:r>
              <a:rPr lang="en-US" altLang="en-US" smtClean="0"/>
              <a:t>“</a:t>
            </a:r>
            <a:r>
              <a:rPr lang="en-US" smtClean="0"/>
              <a:t>traditional</a:t>
            </a:r>
            <a:r>
              <a:rPr lang="en-US" altLang="en-US" smtClean="0"/>
              <a:t>”</a:t>
            </a:r>
            <a:r>
              <a:rPr lang="en-US" smtClean="0"/>
              <a:t> laptop?</a:t>
            </a:r>
          </a:p>
          <a:p>
            <a:r>
              <a:rPr lang="en-US" smtClean="0"/>
              <a:t>Extra feature – more OS features (GPS, gyroscope)</a:t>
            </a:r>
          </a:p>
          <a:p>
            <a:r>
              <a:rPr lang="en-US" smtClean="0"/>
              <a:t>Allows new types of apps like </a:t>
            </a:r>
            <a:r>
              <a:rPr lang="en-US" b="1" i="1" smtClean="0"/>
              <a:t>augmented reality</a:t>
            </a:r>
          </a:p>
          <a:p>
            <a:r>
              <a:rPr lang="en-US" smtClean="0"/>
              <a:t>Use IEEE 802.11 wireless, or cellular data networks for connectivity</a:t>
            </a:r>
          </a:p>
          <a:p>
            <a:r>
              <a:rPr lang="en-US" smtClean="0"/>
              <a:t>Leaders are </a:t>
            </a:r>
            <a:r>
              <a:rPr lang="en-US" b="1" smtClean="0">
                <a:solidFill>
                  <a:srgbClr val="3366FF"/>
                </a:solidFill>
              </a:rPr>
              <a:t>Apple iOS </a:t>
            </a:r>
            <a:r>
              <a:rPr lang="en-US" smtClean="0"/>
              <a:t>and </a:t>
            </a:r>
            <a:r>
              <a:rPr lang="en-US" b="1" smtClean="0">
                <a:solidFill>
                  <a:srgbClr val="3366FF"/>
                </a:solidFill>
              </a:rPr>
              <a:t>Google Android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Computing Environments – Distributed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545910" y="1050878"/>
            <a:ext cx="8490140" cy="4713335"/>
          </a:xfrm>
        </p:spPr>
        <p:txBody>
          <a:bodyPr/>
          <a:lstStyle/>
          <a:p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Collection of separate, possibly heterogeneous, systems networked together</a:t>
            </a:r>
          </a:p>
          <a:p>
            <a:pPr lvl="2"/>
            <a:r>
              <a:rPr lang="en-US" b="1" dirty="0" smtClean="0">
                <a:solidFill>
                  <a:srgbClr val="3366FF"/>
                </a:solidFill>
              </a:rPr>
              <a:t>Network</a:t>
            </a:r>
            <a:r>
              <a:rPr lang="en-US" dirty="0" smtClean="0"/>
              <a:t> is a communications path, </a:t>
            </a:r>
            <a:r>
              <a:rPr lang="en-US" b="1" dirty="0" smtClean="0">
                <a:solidFill>
                  <a:srgbClr val="3366FF"/>
                </a:solidFill>
              </a:rPr>
              <a:t>TCP/IP </a:t>
            </a:r>
            <a:r>
              <a:rPr lang="en-US" dirty="0" smtClean="0"/>
              <a:t>most common</a:t>
            </a:r>
          </a:p>
          <a:p>
            <a:pPr lvl="3"/>
            <a:r>
              <a:rPr lang="en-US" b="1" dirty="0" smtClean="0">
                <a:solidFill>
                  <a:srgbClr val="3366FF"/>
                </a:solidFill>
              </a:rPr>
              <a:t>Local Area Network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3366FF"/>
                </a:solidFill>
              </a:rPr>
              <a:t>LAN</a:t>
            </a:r>
            <a:r>
              <a:rPr lang="en-US" dirty="0" smtClean="0"/>
              <a:t>)</a:t>
            </a:r>
          </a:p>
          <a:p>
            <a:pPr lvl="3"/>
            <a:r>
              <a:rPr lang="en-US" b="1" dirty="0" smtClean="0">
                <a:solidFill>
                  <a:srgbClr val="3366FF"/>
                </a:solidFill>
              </a:rPr>
              <a:t>Wide Area Network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3366FF"/>
                </a:solidFill>
              </a:rPr>
              <a:t>WAN</a:t>
            </a:r>
            <a:r>
              <a:rPr lang="en-US" dirty="0" smtClean="0"/>
              <a:t>)</a:t>
            </a:r>
          </a:p>
          <a:p>
            <a:pPr lvl="3"/>
            <a:r>
              <a:rPr lang="en-US" b="1" dirty="0" smtClean="0">
                <a:solidFill>
                  <a:srgbClr val="3366FF"/>
                </a:solidFill>
              </a:rPr>
              <a:t>Metropolitan Area Network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3366FF"/>
                </a:solidFill>
              </a:rPr>
              <a:t>MAN</a:t>
            </a:r>
            <a:r>
              <a:rPr lang="en-US" dirty="0" smtClean="0"/>
              <a:t>)</a:t>
            </a:r>
            <a:endParaRPr lang="en-US" b="1" dirty="0" smtClean="0">
              <a:solidFill>
                <a:srgbClr val="3366FF"/>
              </a:solidFill>
            </a:endParaRPr>
          </a:p>
          <a:p>
            <a:pPr lvl="3"/>
            <a:r>
              <a:rPr lang="en-US" b="1" dirty="0" smtClean="0">
                <a:solidFill>
                  <a:srgbClr val="3366FF"/>
                </a:solidFill>
              </a:rPr>
              <a:t>Personal Area Network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3366FF"/>
                </a:solidFill>
              </a:rPr>
              <a:t>PAN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Network Operating System </a:t>
            </a:r>
          </a:p>
          <a:p>
            <a:pPr lvl="2"/>
            <a:r>
              <a:rPr lang="en-US" dirty="0" smtClean="0"/>
              <a:t>provides features between systems across network</a:t>
            </a:r>
          </a:p>
          <a:p>
            <a:pPr lvl="2"/>
            <a:r>
              <a:rPr lang="en-US" dirty="0" smtClean="0"/>
              <a:t>Communication scheme allows systems to exchange messages</a:t>
            </a:r>
          </a:p>
          <a:p>
            <a:pPr lvl="2"/>
            <a:r>
              <a:rPr lang="en-US" dirty="0" smtClean="0"/>
              <a:t>Illusion of a single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277813"/>
            <a:ext cx="7615237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Computing Environments – Client-Server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827088" y="1277938"/>
            <a:ext cx="735171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>
                <a:latin typeface="Helvetica" pitchFamily="-84" charset="0"/>
              </a:rPr>
              <a:t>Client-Server Computing</a:t>
            </a:r>
          </a:p>
          <a:p>
            <a:pPr marL="742950" lvl="1" indent="-285750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>
                <a:latin typeface="Helvetica" pitchFamily="-84" charset="0"/>
              </a:rPr>
              <a:t>Dumb terminals supplanted by smart PCs</a:t>
            </a:r>
          </a:p>
          <a:p>
            <a:pPr marL="742950" lvl="1" indent="-285750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>
                <a:latin typeface="Helvetica" pitchFamily="-84" charset="0"/>
              </a:rPr>
              <a:t>Many systems now </a:t>
            </a:r>
            <a:r>
              <a:rPr kumimoji="1" lang="en-US" b="1">
                <a:solidFill>
                  <a:srgbClr val="3366FF"/>
                </a:solidFill>
                <a:latin typeface="Helvetica" pitchFamily="-84" charset="0"/>
              </a:rPr>
              <a:t>servers</a:t>
            </a:r>
            <a:r>
              <a:rPr kumimoji="1" lang="en-US">
                <a:latin typeface="Helvetica" pitchFamily="-84" charset="0"/>
              </a:rPr>
              <a:t>, responding to requests generated by </a:t>
            </a:r>
            <a:r>
              <a:rPr kumimoji="1" lang="en-US" b="1">
                <a:solidFill>
                  <a:srgbClr val="3366FF"/>
                </a:solidFill>
                <a:latin typeface="Helvetica" pitchFamily="-84" charset="0"/>
              </a:rPr>
              <a:t>clients</a:t>
            </a:r>
          </a:p>
          <a:p>
            <a:pPr marL="1085850" lvl="2" indent="-228600">
              <a:lnSpc>
                <a:spcPct val="90000"/>
              </a:lnSpc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18" charset="2"/>
              <a:buChar char="4"/>
            </a:pPr>
            <a:r>
              <a:rPr kumimoji="1" lang="en-US" b="1">
                <a:solidFill>
                  <a:srgbClr val="3366FF"/>
                </a:solidFill>
                <a:latin typeface="Helvetica" pitchFamily="-84" charset="0"/>
              </a:rPr>
              <a:t>Compute-server system </a:t>
            </a:r>
            <a:r>
              <a:rPr kumimoji="1" lang="en-US">
                <a:latin typeface="Helvetica" pitchFamily="-84" charset="0"/>
              </a:rPr>
              <a:t>provides an interface to client to request services (i.e., database)</a:t>
            </a:r>
          </a:p>
          <a:p>
            <a:pPr marL="1085850" lvl="2" indent="-228600">
              <a:lnSpc>
                <a:spcPct val="90000"/>
              </a:lnSpc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18" charset="2"/>
              <a:buChar char="4"/>
            </a:pPr>
            <a:r>
              <a:rPr kumimoji="1" lang="en-US" b="1">
                <a:solidFill>
                  <a:srgbClr val="3366FF"/>
                </a:solidFill>
                <a:latin typeface="Helvetica" pitchFamily="-84" charset="0"/>
              </a:rPr>
              <a:t>File-server system </a:t>
            </a:r>
            <a:r>
              <a:rPr kumimoji="1" lang="en-US">
                <a:latin typeface="Helvetica" pitchFamily="-84" charset="0"/>
              </a:rPr>
              <a:t>provides interface for clients to store and retrieve files</a:t>
            </a:r>
          </a:p>
        </p:txBody>
      </p:sp>
      <p:pic>
        <p:nvPicPr>
          <p:cNvPr id="51204" name="Picture 1" descr="1_1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805238"/>
            <a:ext cx="46101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277813"/>
            <a:ext cx="76454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Computing Environments - Peer-to-Peer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5308600" cy="4530725"/>
          </a:xfrm>
        </p:spPr>
        <p:txBody>
          <a:bodyPr/>
          <a:lstStyle/>
          <a:p>
            <a:r>
              <a:rPr lang="en-US" smtClean="0"/>
              <a:t>Another model of distributed system</a:t>
            </a:r>
          </a:p>
          <a:p>
            <a:endParaRPr lang="en-US" smtClean="0"/>
          </a:p>
          <a:p>
            <a:r>
              <a:rPr lang="en-US" smtClean="0"/>
              <a:t>P2P does not distinguish clients and servers</a:t>
            </a:r>
          </a:p>
          <a:p>
            <a:pPr lvl="1"/>
            <a:r>
              <a:rPr lang="en-US" smtClean="0"/>
              <a:t>Instead all nodes are considered peers</a:t>
            </a:r>
          </a:p>
          <a:p>
            <a:pPr lvl="1"/>
            <a:r>
              <a:rPr lang="en-US" smtClean="0"/>
              <a:t>May each act as client, server or both</a:t>
            </a:r>
          </a:p>
          <a:p>
            <a:pPr lvl="1"/>
            <a:r>
              <a:rPr lang="en-US" smtClean="0"/>
              <a:t>Node must join P2P network</a:t>
            </a:r>
          </a:p>
          <a:p>
            <a:pPr lvl="2"/>
            <a:r>
              <a:rPr lang="en-US" smtClean="0"/>
              <a:t>Registers its service with central lookup service on network, or</a:t>
            </a:r>
          </a:p>
          <a:p>
            <a:pPr lvl="2"/>
            <a:r>
              <a:rPr lang="en-US" smtClean="0"/>
              <a:t>Broadcast request for service and respond to requests for service via </a:t>
            </a:r>
            <a:r>
              <a:rPr lang="en-US" b="1" i="1" smtClean="0"/>
              <a:t>discovery protocol</a:t>
            </a:r>
          </a:p>
          <a:p>
            <a:pPr lvl="1"/>
            <a:r>
              <a:rPr lang="en-US" smtClean="0"/>
              <a:t>Examples include</a:t>
            </a:r>
            <a:r>
              <a:rPr lang="en-US" i="1" smtClean="0"/>
              <a:t> </a:t>
            </a:r>
            <a:r>
              <a:rPr lang="en-US" smtClean="0"/>
              <a:t>Napster</a:t>
            </a:r>
            <a:r>
              <a:rPr lang="en-US" i="1" smtClean="0"/>
              <a:t> </a:t>
            </a:r>
            <a:r>
              <a:rPr lang="en-US" smtClean="0"/>
              <a:t>and</a:t>
            </a:r>
            <a:r>
              <a:rPr lang="en-US" i="1" smtClean="0"/>
              <a:t> </a:t>
            </a:r>
            <a:r>
              <a:rPr lang="en-US" smtClean="0"/>
              <a:t>Gnutella</a:t>
            </a:r>
            <a:r>
              <a:rPr lang="en-US" i="1" smtClean="0"/>
              <a:t>, </a:t>
            </a:r>
            <a:r>
              <a:rPr lang="en-US" b="1" smtClean="0">
                <a:solidFill>
                  <a:srgbClr val="3366FF"/>
                </a:solidFill>
              </a:rPr>
              <a:t>Voice over IP </a:t>
            </a:r>
            <a:r>
              <a:rPr lang="en-US" i="1" smtClean="0"/>
              <a:t>(</a:t>
            </a:r>
            <a:r>
              <a:rPr lang="en-US" b="1" smtClean="0">
                <a:solidFill>
                  <a:srgbClr val="3366FF"/>
                </a:solidFill>
              </a:rPr>
              <a:t>VoIP</a:t>
            </a:r>
            <a:r>
              <a:rPr lang="en-US" i="1" smtClean="0"/>
              <a:t>) </a:t>
            </a:r>
            <a:r>
              <a:rPr lang="en-US" smtClean="0"/>
              <a:t>such as Skype </a:t>
            </a:r>
          </a:p>
        </p:txBody>
      </p:sp>
      <p:pic>
        <p:nvPicPr>
          <p:cNvPr id="52228" name="Picture 1" descr="1_1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401763"/>
            <a:ext cx="266858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277813"/>
            <a:ext cx="7645400" cy="576262"/>
          </a:xfrm>
        </p:spPr>
        <p:txBody>
          <a:bodyPr/>
          <a:lstStyle/>
          <a:p>
            <a:pPr eaLnBrk="1" hangingPunct="1"/>
            <a:r>
              <a:rPr lang="en-US" smtClean="0"/>
              <a:t>Computer System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465" y="1482725"/>
            <a:ext cx="8272130" cy="4483100"/>
          </a:xfrm>
        </p:spPr>
        <p:txBody>
          <a:bodyPr/>
          <a:lstStyle/>
          <a:p>
            <a:r>
              <a:rPr lang="en-US" dirty="0" smtClean="0"/>
              <a:t>Consists of four components:</a:t>
            </a:r>
          </a:p>
          <a:p>
            <a:pPr lvl="1"/>
            <a:r>
              <a:rPr lang="en-US" dirty="0" smtClean="0"/>
              <a:t>Hardware</a:t>
            </a:r>
          </a:p>
          <a:p>
            <a:pPr lvl="2"/>
            <a:r>
              <a:rPr lang="en-US" dirty="0" smtClean="0"/>
              <a:t>provides basic computing resources</a:t>
            </a:r>
          </a:p>
          <a:p>
            <a:pPr lvl="3"/>
            <a:r>
              <a:rPr lang="en-US" dirty="0" smtClean="0"/>
              <a:t>CPU, memory, I/O devices</a:t>
            </a:r>
          </a:p>
          <a:p>
            <a:pPr lvl="1"/>
            <a:r>
              <a:rPr lang="en-US" dirty="0" smtClean="0"/>
              <a:t>OS</a:t>
            </a:r>
          </a:p>
          <a:p>
            <a:pPr lvl="2"/>
            <a:r>
              <a:rPr lang="en-US" sz="1400" dirty="0" smtClean="0"/>
              <a:t>Controls and coordinates use of hardware among various applications and users</a:t>
            </a:r>
          </a:p>
          <a:p>
            <a:pPr lvl="1"/>
            <a:r>
              <a:rPr lang="en-US" dirty="0" smtClean="0"/>
              <a:t>AP</a:t>
            </a:r>
            <a:endParaRPr lang="en-US" dirty="0"/>
          </a:p>
          <a:p>
            <a:pPr lvl="2"/>
            <a:r>
              <a:rPr lang="en-US" sz="1400" dirty="0"/>
              <a:t>define the ways in which the system resources are used to solve the computing problems of the users</a:t>
            </a:r>
          </a:p>
          <a:p>
            <a:pPr lvl="3"/>
            <a:r>
              <a:rPr lang="en-US" sz="1400" dirty="0"/>
              <a:t>Word processors, compilers, web browsers, database systems, video games</a:t>
            </a:r>
          </a:p>
          <a:p>
            <a:pPr lvl="1"/>
            <a:r>
              <a:rPr lang="en-US" dirty="0" smtClean="0"/>
              <a:t>Users</a:t>
            </a:r>
          </a:p>
          <a:p>
            <a:pPr lvl="2"/>
            <a:r>
              <a:rPr lang="en-US" dirty="0" smtClean="0"/>
              <a:t>People, machines, other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277813"/>
            <a:ext cx="76454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Computing Environments - Virtualization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377" y="1233488"/>
            <a:ext cx="8297838" cy="4962596"/>
          </a:xfrm>
        </p:spPr>
        <p:txBody>
          <a:bodyPr/>
          <a:lstStyle/>
          <a:p>
            <a:r>
              <a:rPr lang="en-US" dirty="0" smtClean="0"/>
              <a:t>Allows operating systems to run applications within other </a:t>
            </a:r>
            <a:r>
              <a:rPr lang="en-US" dirty="0" err="1" smtClean="0"/>
              <a:t>OSes</a:t>
            </a:r>
            <a:endParaRPr lang="en-US" dirty="0" smtClean="0"/>
          </a:p>
          <a:p>
            <a:pPr lvl="1"/>
            <a:r>
              <a:rPr lang="en-US" dirty="0" smtClean="0"/>
              <a:t>Vast and growing industry</a:t>
            </a:r>
          </a:p>
          <a:p>
            <a:endParaRPr lang="en-US" sz="800" dirty="0" smtClean="0"/>
          </a:p>
          <a:p>
            <a:r>
              <a:rPr lang="en-US" b="1" dirty="0" smtClean="0">
                <a:solidFill>
                  <a:srgbClr val="3366FF"/>
                </a:solidFill>
              </a:rPr>
              <a:t>Emulation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used when source CPU type different from target type (i.e. PowerPC to Intel x86)</a:t>
            </a:r>
          </a:p>
          <a:p>
            <a:pPr lvl="1"/>
            <a:r>
              <a:rPr lang="en-US" dirty="0" smtClean="0"/>
              <a:t>Generally slowest method</a:t>
            </a:r>
          </a:p>
          <a:p>
            <a:pPr lvl="1"/>
            <a:r>
              <a:rPr lang="en-US" dirty="0" smtClean="0"/>
              <a:t>When computer language not compiled to native code – </a:t>
            </a:r>
            <a:r>
              <a:rPr lang="en-US" b="1" dirty="0" smtClean="0">
                <a:solidFill>
                  <a:srgbClr val="3366FF"/>
                </a:solidFill>
              </a:rPr>
              <a:t>Interpretation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Virtualization</a:t>
            </a:r>
            <a:endParaRPr lang="en-US" dirty="0"/>
          </a:p>
          <a:p>
            <a:pPr lvl="1"/>
            <a:r>
              <a:rPr lang="en-US" dirty="0" smtClean="0"/>
              <a:t> OS natively compiled for CPU, running </a:t>
            </a:r>
            <a:r>
              <a:rPr lang="en-US" b="1" dirty="0" smtClean="0">
                <a:solidFill>
                  <a:srgbClr val="3366FF"/>
                </a:solidFill>
              </a:rPr>
              <a:t>guest</a:t>
            </a:r>
            <a:r>
              <a:rPr lang="en-US" dirty="0" smtClean="0"/>
              <a:t> </a:t>
            </a:r>
            <a:r>
              <a:rPr lang="en-US" dirty="0" err="1" smtClean="0"/>
              <a:t>OSes</a:t>
            </a:r>
            <a:r>
              <a:rPr lang="en-US" dirty="0" smtClean="0"/>
              <a:t>  also natively compiled </a:t>
            </a:r>
          </a:p>
          <a:p>
            <a:pPr lvl="1"/>
            <a:r>
              <a:rPr lang="en-US" dirty="0" smtClean="0"/>
              <a:t>Consider VMware running </a:t>
            </a:r>
            <a:r>
              <a:rPr lang="en-US" dirty="0" err="1" smtClean="0"/>
              <a:t>WinXP</a:t>
            </a:r>
            <a:r>
              <a:rPr lang="en-US" dirty="0" smtClean="0"/>
              <a:t> guests, each running applications, all on native </a:t>
            </a:r>
            <a:r>
              <a:rPr lang="en-US" dirty="0" err="1" smtClean="0"/>
              <a:t>WinXP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3366FF"/>
                </a:solidFill>
              </a:rPr>
              <a:t>host</a:t>
            </a:r>
            <a:r>
              <a:rPr lang="en-US" dirty="0" smtClean="0"/>
              <a:t> OS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VMM</a:t>
            </a:r>
            <a:r>
              <a:rPr lang="en-US" dirty="0" smtClean="0"/>
              <a:t> provides virtualization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277813"/>
            <a:ext cx="76454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Computing Environments - Virtualization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666038" cy="4530725"/>
          </a:xfrm>
        </p:spPr>
        <p:txBody>
          <a:bodyPr/>
          <a:lstStyle/>
          <a:p>
            <a:r>
              <a:rPr lang="en-US" smtClean="0"/>
              <a:t>Use cases involve laptops and desktops running multiple OSes for exploration or compatibility</a:t>
            </a:r>
          </a:p>
          <a:p>
            <a:pPr lvl="1"/>
            <a:r>
              <a:rPr lang="en-US" smtClean="0"/>
              <a:t>Apple laptop running Mac OS X host, Windows as a guest</a:t>
            </a:r>
          </a:p>
          <a:p>
            <a:pPr lvl="1"/>
            <a:r>
              <a:rPr lang="en-US" smtClean="0"/>
              <a:t>Developing apps for multiple OSes without having multiple systems</a:t>
            </a:r>
          </a:p>
          <a:p>
            <a:pPr lvl="1"/>
            <a:r>
              <a:rPr lang="en-US" smtClean="0"/>
              <a:t>QA testing applications without having multiple systems</a:t>
            </a:r>
          </a:p>
          <a:p>
            <a:pPr lvl="1"/>
            <a:r>
              <a:rPr lang="en-US" smtClean="0"/>
              <a:t>Executing and managing compute environments within data centers</a:t>
            </a:r>
          </a:p>
          <a:p>
            <a:r>
              <a:rPr lang="en-US" smtClean="0"/>
              <a:t>VMM can run natively, in which case they are also the host</a:t>
            </a:r>
          </a:p>
          <a:p>
            <a:pPr lvl="1"/>
            <a:r>
              <a:rPr lang="en-US" smtClean="0"/>
              <a:t>There is no general purpose host then (VMware ESX and Citrix XenServer)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277813"/>
            <a:ext cx="76454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Computing Environments - Virtualization</a:t>
            </a:r>
          </a:p>
        </p:txBody>
      </p:sp>
      <p:pic>
        <p:nvPicPr>
          <p:cNvPr id="55299" name="Picture 1" descr="1_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554163"/>
            <a:ext cx="639603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277813"/>
            <a:ext cx="7645400" cy="576262"/>
          </a:xfrm>
        </p:spPr>
        <p:txBody>
          <a:bodyPr/>
          <a:lstStyle/>
          <a:p>
            <a:pPr eaLnBrk="1" hangingPunct="1"/>
            <a:r>
              <a:rPr lang="en-US" sz="2400" smtClean="0"/>
              <a:t>Computing Environments – Cloud Computing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9433" y="919589"/>
            <a:ext cx="8049407" cy="5522154"/>
          </a:xfrm>
        </p:spPr>
        <p:txBody>
          <a:bodyPr/>
          <a:lstStyle/>
          <a:p>
            <a:r>
              <a:rPr lang="en-US" dirty="0" smtClean="0"/>
              <a:t>Delivers computing, storage, even apps as a service across a network</a:t>
            </a:r>
          </a:p>
          <a:p>
            <a:r>
              <a:rPr lang="en-US" dirty="0" smtClean="0"/>
              <a:t>Logical extension of virtualization as based on virtualization</a:t>
            </a:r>
          </a:p>
          <a:p>
            <a:r>
              <a:rPr lang="en-US" dirty="0" smtClean="0"/>
              <a:t>Many types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Public cloud </a:t>
            </a:r>
            <a:endParaRPr lang="en-US" dirty="0"/>
          </a:p>
          <a:p>
            <a:pPr lvl="2"/>
            <a:r>
              <a:rPr lang="en-US" dirty="0" smtClean="0"/>
              <a:t>available via Internet to anyone willing to pay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Private cloud</a:t>
            </a:r>
          </a:p>
          <a:p>
            <a:pPr lvl="2"/>
            <a:r>
              <a:rPr lang="en-US" dirty="0" smtClean="0"/>
              <a:t>run by a company for the company</a:t>
            </a:r>
            <a:r>
              <a:rPr lang="en-US" altLang="en-US" dirty="0" smtClean="0"/>
              <a:t>’</a:t>
            </a:r>
            <a:r>
              <a:rPr lang="en-US" dirty="0" smtClean="0"/>
              <a:t>s own use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Hybrid cloud </a:t>
            </a:r>
            <a:endParaRPr lang="en-US" dirty="0"/>
          </a:p>
          <a:p>
            <a:pPr lvl="2"/>
            <a:r>
              <a:rPr lang="en-US" dirty="0" smtClean="0"/>
              <a:t>includes both public and private cloud components</a:t>
            </a:r>
          </a:p>
          <a:p>
            <a:pPr lvl="1"/>
            <a:r>
              <a:rPr lang="en-US" dirty="0" smtClean="0"/>
              <a:t>Software as a Service (</a:t>
            </a:r>
            <a:r>
              <a:rPr lang="en-US" b="1" dirty="0" err="1" smtClean="0">
                <a:solidFill>
                  <a:srgbClr val="3366FF"/>
                </a:solidFill>
              </a:rPr>
              <a:t>SaaS</a:t>
            </a:r>
            <a:r>
              <a:rPr lang="en-US" dirty="0" smtClean="0"/>
              <a:t>) </a:t>
            </a:r>
            <a:endParaRPr lang="en-US" dirty="0"/>
          </a:p>
          <a:p>
            <a:pPr lvl="2"/>
            <a:r>
              <a:rPr lang="en-US" sz="1400" dirty="0" smtClean="0"/>
              <a:t>one or more applications available via the Internet (i.e. word processor)</a:t>
            </a:r>
          </a:p>
          <a:p>
            <a:pPr lvl="1"/>
            <a:r>
              <a:rPr lang="en-US" dirty="0" smtClean="0"/>
              <a:t>Platform as a Service (</a:t>
            </a:r>
            <a:r>
              <a:rPr lang="en-US" b="1" dirty="0" err="1" smtClean="0">
                <a:solidFill>
                  <a:srgbClr val="3366FF"/>
                </a:solidFill>
              </a:rPr>
              <a:t>PaaS</a:t>
            </a:r>
            <a:r>
              <a:rPr lang="en-US" dirty="0" smtClean="0"/>
              <a:t>) </a:t>
            </a:r>
            <a:endParaRPr lang="en-US" dirty="0"/>
          </a:p>
          <a:p>
            <a:pPr lvl="2"/>
            <a:r>
              <a:rPr lang="en-US" sz="1400" dirty="0" smtClean="0"/>
              <a:t>software stack ready for application use via the Internet (</a:t>
            </a:r>
            <a:r>
              <a:rPr lang="en-US" sz="1400" dirty="0" err="1" smtClean="0"/>
              <a:t>i.e</a:t>
            </a:r>
            <a:r>
              <a:rPr lang="en-US" sz="1400" dirty="0" smtClean="0"/>
              <a:t> a database server)</a:t>
            </a:r>
          </a:p>
          <a:p>
            <a:pPr lvl="1"/>
            <a:r>
              <a:rPr lang="en-US" dirty="0" smtClean="0"/>
              <a:t>Infrastructure as a Service (</a:t>
            </a:r>
            <a:r>
              <a:rPr lang="en-US" b="1" dirty="0" err="1" smtClean="0">
                <a:solidFill>
                  <a:srgbClr val="3366FF"/>
                </a:solidFill>
              </a:rPr>
              <a:t>IaaS</a:t>
            </a:r>
            <a:r>
              <a:rPr lang="en-US" dirty="0" smtClean="0"/>
              <a:t>) </a:t>
            </a:r>
            <a:endParaRPr lang="en-US" dirty="0"/>
          </a:p>
          <a:p>
            <a:pPr lvl="2"/>
            <a:r>
              <a:rPr lang="en-US" sz="1400" dirty="0" smtClean="0"/>
              <a:t>servers or storage available over Internet (i.e. storage available for backup use)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277813"/>
            <a:ext cx="7645400" cy="576262"/>
          </a:xfrm>
        </p:spPr>
        <p:txBody>
          <a:bodyPr/>
          <a:lstStyle/>
          <a:p>
            <a:pPr eaLnBrk="1" hangingPunct="1"/>
            <a:r>
              <a:rPr lang="en-US" sz="2400" smtClean="0"/>
              <a:t>Computing Environments – Cloud Computing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307" y="1233488"/>
            <a:ext cx="8693623" cy="5223372"/>
          </a:xfrm>
        </p:spPr>
        <p:txBody>
          <a:bodyPr/>
          <a:lstStyle/>
          <a:p>
            <a:r>
              <a:rPr lang="en-US" sz="2400" dirty="0" smtClean="0"/>
              <a:t>Cloud compute environments</a:t>
            </a:r>
          </a:p>
          <a:p>
            <a:pPr lvl="1"/>
            <a:r>
              <a:rPr lang="en-US" dirty="0" smtClean="0"/>
              <a:t>composed of traditional </a:t>
            </a:r>
            <a:r>
              <a:rPr lang="en-US" dirty="0" err="1" smtClean="0"/>
              <a:t>OSes</a:t>
            </a:r>
            <a:r>
              <a:rPr lang="en-US" dirty="0" smtClean="0"/>
              <a:t>, plus VMMs, plus cloud management tools</a:t>
            </a:r>
          </a:p>
          <a:p>
            <a:pPr lvl="1"/>
            <a:r>
              <a:rPr lang="en-US" dirty="0" smtClean="0"/>
              <a:t>Internet connectivity requires security like firewalls</a:t>
            </a:r>
            <a:endParaRPr lang="en-US" sz="800" dirty="0" smtClean="0"/>
          </a:p>
          <a:p>
            <a:pPr lvl="1"/>
            <a:r>
              <a:rPr lang="en-US" dirty="0" smtClean="0"/>
              <a:t>Load balancers spread traffic across multiple applications</a:t>
            </a:r>
          </a:p>
        </p:txBody>
      </p:sp>
      <p:pic>
        <p:nvPicPr>
          <p:cNvPr id="57348" name="Picture 1" descr="1_2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196135"/>
            <a:ext cx="4119562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000" smtClean="0"/>
              <a:t>Computing Environments – Real-Time Embedded Systems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Real-time embedded systems most prevalent form of computers</a:t>
            </a:r>
          </a:p>
          <a:p>
            <a:pPr lvl="1"/>
            <a:r>
              <a:rPr lang="en-US" smtClean="0"/>
              <a:t>Vary considerable, special purpose, limited purpose OS, </a:t>
            </a:r>
            <a:r>
              <a:rPr lang="en-US" b="1" smtClean="0">
                <a:solidFill>
                  <a:srgbClr val="3366FF"/>
                </a:solidFill>
              </a:rPr>
              <a:t>real-time OS</a:t>
            </a:r>
          </a:p>
          <a:p>
            <a:pPr lvl="1"/>
            <a:r>
              <a:rPr lang="en-US" smtClean="0"/>
              <a:t>Use expanding</a:t>
            </a:r>
          </a:p>
          <a:p>
            <a:r>
              <a:rPr lang="en-US" smtClean="0"/>
              <a:t>Many other special computing environments as well</a:t>
            </a:r>
          </a:p>
          <a:p>
            <a:pPr lvl="1"/>
            <a:r>
              <a:rPr lang="en-US" smtClean="0"/>
              <a:t>Some have OSes, some perform tasks without an OS</a:t>
            </a:r>
          </a:p>
          <a:p>
            <a:r>
              <a:rPr lang="en-US" smtClean="0"/>
              <a:t>Real-time OS has well-defined fixed time constraints</a:t>
            </a:r>
          </a:p>
          <a:p>
            <a:pPr lvl="1"/>
            <a:r>
              <a:rPr lang="en-US" smtClean="0"/>
              <a:t>Processing </a:t>
            </a:r>
            <a:r>
              <a:rPr lang="en-US" b="1" i="1" smtClean="0"/>
              <a:t>must</a:t>
            </a:r>
            <a:r>
              <a:rPr lang="en-US" smtClean="0"/>
              <a:t> be done within constraint</a:t>
            </a:r>
          </a:p>
          <a:p>
            <a:pPr lvl="1"/>
            <a:r>
              <a:rPr lang="en-US" smtClean="0"/>
              <a:t>Correct operation only if constraints met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982663" y="277813"/>
            <a:ext cx="7704137" cy="576262"/>
          </a:xfrm>
        </p:spPr>
        <p:txBody>
          <a:bodyPr/>
          <a:lstStyle/>
          <a:p>
            <a:r>
              <a:rPr lang="en-US" smtClean="0"/>
              <a:t>Open-Source Operating Systems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7645400" cy="4530725"/>
          </a:xfrm>
        </p:spPr>
        <p:txBody>
          <a:bodyPr/>
          <a:lstStyle/>
          <a:p>
            <a:r>
              <a:rPr lang="en-US" smtClean="0"/>
              <a:t>Operating systems made available in source-code format rather than just binary </a:t>
            </a:r>
            <a:r>
              <a:rPr lang="en-US" b="1" smtClean="0">
                <a:solidFill>
                  <a:srgbClr val="3366FF"/>
                </a:solidFill>
              </a:rPr>
              <a:t>closed-source</a:t>
            </a:r>
          </a:p>
          <a:p>
            <a:endParaRPr lang="en-US" sz="800" b="1" smtClean="0">
              <a:solidFill>
                <a:srgbClr val="3366FF"/>
              </a:solidFill>
            </a:endParaRPr>
          </a:p>
          <a:p>
            <a:r>
              <a:rPr lang="en-US" smtClean="0"/>
              <a:t>Counter to the </a:t>
            </a:r>
            <a:r>
              <a:rPr lang="en-US" b="1" smtClean="0">
                <a:solidFill>
                  <a:srgbClr val="3366FF"/>
                </a:solidFill>
              </a:rPr>
              <a:t>copy protection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and </a:t>
            </a:r>
            <a:r>
              <a:rPr lang="en-US" b="1" smtClean="0">
                <a:solidFill>
                  <a:srgbClr val="3366FF"/>
                </a:solidFill>
              </a:rPr>
              <a:t>Digital Rights Management (DRM)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movement</a:t>
            </a:r>
          </a:p>
          <a:p>
            <a:endParaRPr lang="en-US" sz="800" smtClean="0">
              <a:solidFill>
                <a:srgbClr val="000000"/>
              </a:solidFill>
            </a:endParaRPr>
          </a:p>
          <a:p>
            <a:r>
              <a:rPr lang="en-US" smtClean="0">
                <a:solidFill>
                  <a:srgbClr val="000000"/>
                </a:solidFill>
              </a:rPr>
              <a:t>Started by </a:t>
            </a:r>
            <a:r>
              <a:rPr lang="en-US" b="1" smtClean="0">
                <a:solidFill>
                  <a:srgbClr val="3366FF"/>
                </a:solidFill>
              </a:rPr>
              <a:t>Free Software Foundation (FSF)</a:t>
            </a:r>
            <a:r>
              <a:rPr lang="en-US" smtClean="0">
                <a:solidFill>
                  <a:srgbClr val="000000"/>
                </a:solidFill>
              </a:rPr>
              <a:t>, which has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copyleft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altLang="ja-JP" smtClean="0">
                <a:solidFill>
                  <a:srgbClr val="000000"/>
                </a:solidFill>
              </a:rPr>
              <a:t> </a:t>
            </a:r>
            <a:r>
              <a:rPr lang="en-US" altLang="ja-JP" b="1" smtClean="0">
                <a:solidFill>
                  <a:srgbClr val="3366FF"/>
                </a:solidFill>
              </a:rPr>
              <a:t>GNU Public License (GPL)</a:t>
            </a:r>
          </a:p>
          <a:p>
            <a:endParaRPr lang="en-US" sz="800" b="1" smtClean="0">
              <a:solidFill>
                <a:srgbClr val="3366FF"/>
              </a:solidFill>
            </a:endParaRPr>
          </a:p>
          <a:p>
            <a:r>
              <a:rPr lang="en-US" smtClean="0">
                <a:solidFill>
                  <a:srgbClr val="000000"/>
                </a:solidFill>
              </a:rPr>
              <a:t>Examples include </a:t>
            </a:r>
            <a:r>
              <a:rPr lang="en-US" b="1" smtClean="0">
                <a:solidFill>
                  <a:srgbClr val="3366FF"/>
                </a:solidFill>
              </a:rPr>
              <a:t>GNU/Linux</a:t>
            </a:r>
            <a:r>
              <a:rPr lang="en-US" smtClean="0"/>
              <a:t> and </a:t>
            </a:r>
            <a:r>
              <a:rPr lang="en-US" b="1" smtClean="0">
                <a:solidFill>
                  <a:srgbClr val="3366FF"/>
                </a:solidFill>
              </a:rPr>
              <a:t>BSD UNIX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(including core of </a:t>
            </a:r>
            <a:r>
              <a:rPr lang="en-US" b="1" smtClean="0">
                <a:solidFill>
                  <a:srgbClr val="3366FF"/>
                </a:solidFill>
              </a:rPr>
              <a:t>Mac OS X</a:t>
            </a:r>
            <a:r>
              <a:rPr lang="en-US" smtClean="0">
                <a:solidFill>
                  <a:srgbClr val="000000"/>
                </a:solidFill>
              </a:rPr>
              <a:t>), and many more</a:t>
            </a:r>
          </a:p>
          <a:p>
            <a:r>
              <a:rPr lang="en-US" smtClean="0">
                <a:solidFill>
                  <a:srgbClr val="000000"/>
                </a:solidFill>
              </a:rPr>
              <a:t>Can use VMM like VMware Player (Free on Windows), Virtualbox (open source and free on many platforms - </a:t>
            </a:r>
            <a:r>
              <a:rPr lang="en-US" smtClean="0"/>
              <a:t>http://www.virtualbox.com) 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Use to run guest operating systems for exploration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Four Components of a Computer System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33525"/>
            <a:ext cx="54483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What OS Does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606056" y="1148428"/>
            <a:ext cx="8461892" cy="5188577"/>
          </a:xfrm>
        </p:spPr>
        <p:txBody>
          <a:bodyPr/>
          <a:lstStyle/>
          <a:p>
            <a:r>
              <a:rPr lang="en-US" dirty="0" smtClean="0"/>
              <a:t>Depends on the point of view</a:t>
            </a:r>
          </a:p>
          <a:p>
            <a:r>
              <a:rPr lang="en-US" dirty="0" smtClean="0"/>
              <a:t>Users </a:t>
            </a:r>
          </a:p>
          <a:p>
            <a:pPr lvl="1"/>
            <a:r>
              <a:rPr lang="en-US" sz="1400" dirty="0" smtClean="0"/>
              <a:t>want convenience, </a:t>
            </a:r>
            <a:r>
              <a:rPr lang="en-US" sz="1400" b="1" dirty="0" smtClean="0">
                <a:solidFill>
                  <a:srgbClr val="3366FF"/>
                </a:solidFill>
              </a:rPr>
              <a:t>ease</a:t>
            </a:r>
            <a:r>
              <a:rPr lang="en-US" sz="1400" dirty="0" smtClean="0">
                <a:solidFill>
                  <a:srgbClr val="3366FF"/>
                </a:solidFill>
              </a:rPr>
              <a:t> </a:t>
            </a:r>
            <a:r>
              <a:rPr lang="en-US" sz="1400" b="1" dirty="0" smtClean="0">
                <a:solidFill>
                  <a:srgbClr val="3366FF"/>
                </a:solidFill>
              </a:rPr>
              <a:t>of</a:t>
            </a:r>
            <a:r>
              <a:rPr lang="en-US" sz="1400" dirty="0" smtClean="0">
                <a:solidFill>
                  <a:srgbClr val="3366FF"/>
                </a:solidFill>
              </a:rPr>
              <a:t> </a:t>
            </a:r>
            <a:r>
              <a:rPr lang="en-US" sz="1400" b="1" dirty="0" smtClean="0">
                <a:solidFill>
                  <a:srgbClr val="3366FF"/>
                </a:solidFill>
              </a:rPr>
              <a:t>use</a:t>
            </a:r>
          </a:p>
          <a:p>
            <a:pPr lvl="1"/>
            <a:r>
              <a:rPr lang="en-US" sz="1400" dirty="0" smtClean="0"/>
              <a:t>Don</a:t>
            </a:r>
            <a:r>
              <a:rPr lang="ja-JP" altLang="en-US" sz="1400" dirty="0" smtClean="0"/>
              <a:t>’</a:t>
            </a:r>
            <a:r>
              <a:rPr lang="en-US" altLang="ja-JP" sz="1400" dirty="0" smtClean="0"/>
              <a:t>t care about </a:t>
            </a:r>
            <a:r>
              <a:rPr lang="en-US" altLang="ja-JP" sz="1400" b="1" dirty="0" smtClean="0">
                <a:solidFill>
                  <a:srgbClr val="3366FF"/>
                </a:solidFill>
              </a:rPr>
              <a:t>resource</a:t>
            </a:r>
            <a:r>
              <a:rPr lang="en-US" altLang="ja-JP" sz="1400" dirty="0" smtClean="0">
                <a:solidFill>
                  <a:srgbClr val="3366FF"/>
                </a:solidFill>
              </a:rPr>
              <a:t> </a:t>
            </a:r>
            <a:r>
              <a:rPr lang="en-US" altLang="ja-JP" sz="1400" b="1" dirty="0" smtClean="0">
                <a:solidFill>
                  <a:srgbClr val="3366FF"/>
                </a:solidFill>
              </a:rPr>
              <a:t>utilization</a:t>
            </a:r>
          </a:p>
          <a:p>
            <a:r>
              <a:rPr lang="en-US" dirty="0"/>
              <a:t>S</a:t>
            </a:r>
            <a:r>
              <a:rPr lang="en-US" dirty="0" smtClean="0"/>
              <a:t>hared computer </a:t>
            </a:r>
          </a:p>
          <a:p>
            <a:pPr lvl="1"/>
            <a:r>
              <a:rPr lang="en-US" sz="1400" dirty="0"/>
              <a:t>such as mainframe or minicomputer must keep all users happy</a:t>
            </a:r>
          </a:p>
          <a:p>
            <a:r>
              <a:rPr lang="en-US" dirty="0"/>
              <a:t>D</a:t>
            </a:r>
            <a:r>
              <a:rPr lang="en-US" dirty="0" smtClean="0"/>
              <a:t>edicate systems </a:t>
            </a:r>
          </a:p>
          <a:p>
            <a:pPr lvl="1"/>
            <a:r>
              <a:rPr lang="en-US" sz="1400" dirty="0"/>
              <a:t>such as workstations have dedicated resources </a:t>
            </a:r>
          </a:p>
          <a:p>
            <a:pPr lvl="1"/>
            <a:r>
              <a:rPr lang="en-US" sz="1400" dirty="0"/>
              <a:t>but frequently use shared resources from servers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Handheld computers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resource poor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optimized for usability and battery life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Embedded computers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have little or no user interface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such as embedded computers in devices and automobiles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6338" y="277813"/>
            <a:ext cx="7510462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OS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4436" y="975537"/>
            <a:ext cx="8136159" cy="4617188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dirty="0" smtClean="0"/>
          </a:p>
          <a:p>
            <a:r>
              <a:rPr lang="en-US" sz="2400" b="1" dirty="0">
                <a:solidFill>
                  <a:srgbClr val="3366FF"/>
                </a:solidFill>
              </a:rPr>
              <a:t>R</a:t>
            </a:r>
            <a:r>
              <a:rPr lang="en-US" sz="2400" b="1" dirty="0" smtClean="0">
                <a:solidFill>
                  <a:srgbClr val="3366FF"/>
                </a:solidFill>
              </a:rPr>
              <a:t>esource allocator</a:t>
            </a:r>
          </a:p>
          <a:p>
            <a:pPr lvl="1"/>
            <a:r>
              <a:rPr lang="en-US" sz="1600" dirty="0" smtClean="0"/>
              <a:t>Manages all resources</a:t>
            </a:r>
          </a:p>
          <a:p>
            <a:pPr lvl="1"/>
            <a:r>
              <a:rPr lang="en-US" sz="1600" dirty="0" smtClean="0"/>
              <a:t>Decides between conflicting requests for efficient and fair resource use</a:t>
            </a:r>
          </a:p>
          <a:p>
            <a:pPr lvl="1"/>
            <a:endParaRPr lang="en-US" dirty="0" smtClean="0"/>
          </a:p>
          <a:p>
            <a:r>
              <a:rPr lang="en-US" sz="2400" b="1" dirty="0">
                <a:solidFill>
                  <a:srgbClr val="3366FF"/>
                </a:solidFill>
              </a:rPr>
              <a:t>C</a:t>
            </a:r>
            <a:r>
              <a:rPr lang="en-US" sz="2400" b="1" dirty="0" smtClean="0">
                <a:solidFill>
                  <a:srgbClr val="3366FF"/>
                </a:solidFill>
              </a:rPr>
              <a:t>ontrol </a:t>
            </a:r>
            <a:r>
              <a:rPr lang="en-US" sz="2400" b="1" dirty="0">
                <a:solidFill>
                  <a:srgbClr val="3366FF"/>
                </a:solidFill>
              </a:rPr>
              <a:t>program</a:t>
            </a:r>
          </a:p>
          <a:p>
            <a:pPr lvl="1"/>
            <a:r>
              <a:rPr lang="en-US" sz="1600" dirty="0"/>
              <a:t>Controls execution of </a:t>
            </a:r>
            <a:r>
              <a:rPr lang="en-US" sz="1600" dirty="0" smtClean="0"/>
              <a:t>programs</a:t>
            </a:r>
          </a:p>
          <a:p>
            <a:pPr lvl="1"/>
            <a:r>
              <a:rPr lang="en-US" sz="1600" dirty="0" smtClean="0"/>
              <a:t>Prevents </a:t>
            </a:r>
            <a:r>
              <a:rPr lang="en-US" sz="1600" dirty="0"/>
              <a:t>errors and improper use of the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77813"/>
            <a:ext cx="8024813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OS Definition (Cont.)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2013" y="1404938"/>
            <a:ext cx="7524750" cy="3167062"/>
          </a:xfrm>
        </p:spPr>
        <p:txBody>
          <a:bodyPr/>
          <a:lstStyle/>
          <a:p>
            <a:r>
              <a:rPr lang="en-US" dirty="0" smtClean="0"/>
              <a:t>No universally accepted definition</a:t>
            </a:r>
          </a:p>
          <a:p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aries wildly</a:t>
            </a:r>
          </a:p>
          <a:p>
            <a:pPr lvl="1"/>
            <a:endParaRPr lang="en-US" dirty="0" smtClean="0"/>
          </a:p>
          <a:p>
            <a:r>
              <a:rPr lang="en-US" altLang="ja-JP" dirty="0" smtClean="0"/>
              <a:t>Kernel</a:t>
            </a:r>
          </a:p>
          <a:p>
            <a:pPr lvl="1"/>
            <a:r>
              <a:rPr lang="en-US" altLang="ja-JP" dirty="0" smtClean="0"/>
              <a:t>The program running at all times on the computer </a:t>
            </a:r>
          </a:p>
          <a:p>
            <a:r>
              <a:rPr lang="en-US" altLang="ja-JP" dirty="0" smtClean="0"/>
              <a:t>system programs</a:t>
            </a:r>
          </a:p>
          <a:p>
            <a:r>
              <a:rPr lang="en-US" altLang="ja-JP" dirty="0"/>
              <a:t>A</a:t>
            </a:r>
            <a:r>
              <a:rPr lang="en-US" altLang="ja-JP" dirty="0" smtClean="0"/>
              <a:t>pplication programs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9511</TotalTime>
  <Words>2671</Words>
  <Application>Microsoft Office PowerPoint</Application>
  <PresentationFormat>On-screen Show (4:3)</PresentationFormat>
  <Paragraphs>485</Paragraphs>
  <Slides>57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os-8</vt:lpstr>
      <vt:lpstr>Chapter 1:  Introduction</vt:lpstr>
      <vt:lpstr>Chapter 1: Introduction</vt:lpstr>
      <vt:lpstr>Objectives</vt:lpstr>
      <vt:lpstr>What is an Operating System?</vt:lpstr>
      <vt:lpstr>Computer System Structure</vt:lpstr>
      <vt:lpstr>Four Components of a Computer System</vt:lpstr>
      <vt:lpstr>What OS Does</vt:lpstr>
      <vt:lpstr>OS Definition</vt:lpstr>
      <vt:lpstr>OS Definition (Cont.)</vt:lpstr>
      <vt:lpstr>Computer Startup</vt:lpstr>
      <vt:lpstr>Computer System Organization</vt:lpstr>
      <vt:lpstr>Computer-System Operation</vt:lpstr>
      <vt:lpstr>Common Functions of Interrupts</vt:lpstr>
      <vt:lpstr>Interrupt Handling</vt:lpstr>
      <vt:lpstr>Interrupt Timeline</vt:lpstr>
      <vt:lpstr>How control returns?</vt:lpstr>
      <vt:lpstr>Storage Definitions and Notation Review</vt:lpstr>
      <vt:lpstr>DMA</vt:lpstr>
      <vt:lpstr>Storage Structure</vt:lpstr>
      <vt:lpstr>Storage Hierarchy</vt:lpstr>
      <vt:lpstr>Storage-Device Hierarchy</vt:lpstr>
      <vt:lpstr>Caching</vt:lpstr>
      <vt:lpstr>Computer-System Architecture</vt:lpstr>
      <vt:lpstr>How a Modern Computer Works</vt:lpstr>
      <vt:lpstr>Symmetric Multiprocessing Architecture</vt:lpstr>
      <vt:lpstr>A Dual-Core Design</vt:lpstr>
      <vt:lpstr>Clustered Systems</vt:lpstr>
      <vt:lpstr>Clustered Systems</vt:lpstr>
      <vt:lpstr>OS Structure</vt:lpstr>
      <vt:lpstr>Memory Layout for Multiprogrammed System</vt:lpstr>
      <vt:lpstr>Operating-System Operations</vt:lpstr>
      <vt:lpstr>  Mode transition and infinite loop prevention</vt:lpstr>
      <vt:lpstr>Process Management</vt:lpstr>
      <vt:lpstr>Process Management Activities</vt:lpstr>
      <vt:lpstr>Memory Management</vt:lpstr>
      <vt:lpstr>Storage Management</vt:lpstr>
      <vt:lpstr>Mass-Storage Management</vt:lpstr>
      <vt:lpstr>Performance of Various Levels of Storage</vt:lpstr>
      <vt:lpstr>Migration of Integer A from Disk to Register</vt:lpstr>
      <vt:lpstr>I/O Subsystem</vt:lpstr>
      <vt:lpstr>Protection and Security</vt:lpstr>
      <vt:lpstr>Kernel Data Structures</vt:lpstr>
      <vt:lpstr>Kernel Data Structures</vt:lpstr>
      <vt:lpstr>Kernel Data Structures</vt:lpstr>
      <vt:lpstr>Computing Environments - Traditional</vt:lpstr>
      <vt:lpstr>Computing Environments - Mobile</vt:lpstr>
      <vt:lpstr>Computing Environments – Distributed</vt:lpstr>
      <vt:lpstr>Computing Environments – Client-Server</vt:lpstr>
      <vt:lpstr>Computing Environments - Peer-to-Peer</vt:lpstr>
      <vt:lpstr>Computing Environments - Virtualization</vt:lpstr>
      <vt:lpstr>Computing Environments - Virtualization</vt:lpstr>
      <vt:lpstr>Computing Environments - Virtualization</vt:lpstr>
      <vt:lpstr>Computing Environments – Cloud Computing</vt:lpstr>
      <vt:lpstr>Computing Environments – Cloud Computing</vt:lpstr>
      <vt:lpstr>Computing Environments – Real-Time Embedded Systems</vt:lpstr>
      <vt:lpstr>Open-Source Operating Systems</vt:lpstr>
      <vt:lpstr>End of Chapter 1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yang_jianhua</cp:lastModifiedBy>
  <cp:revision>186</cp:revision>
  <cp:lastPrinted>2001-06-14T13:58:17Z</cp:lastPrinted>
  <dcterms:created xsi:type="dcterms:W3CDTF">2011-01-13T23:43:38Z</dcterms:created>
  <dcterms:modified xsi:type="dcterms:W3CDTF">2013-08-14T15:49:30Z</dcterms:modified>
</cp:coreProperties>
</file>