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8" r:id="rId9"/>
    <p:sldId id="263" r:id="rId10"/>
    <p:sldId id="264" r:id="rId11"/>
    <p:sldId id="270" r:id="rId12"/>
    <p:sldId id="265" r:id="rId13"/>
    <p:sldId id="271" r:id="rId14"/>
    <p:sldId id="274" r:id="rId15"/>
    <p:sldId id="273" r:id="rId16"/>
    <p:sldId id="266" r:id="rId17"/>
    <p:sldId id="267" r:id="rId18"/>
  </p:sldIdLst>
  <p:sldSz cx="9144000" cy="6858000" type="screen4x3"/>
  <p:notesSz cx="6997700" cy="92837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2B09"/>
    <a:srgbClr val="005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52" autoAdjust="0"/>
    <p:restoredTop sz="85484" autoAdjust="0"/>
  </p:normalViewPr>
  <p:slideViewPr>
    <p:cSldViewPr>
      <p:cViewPr varScale="1">
        <p:scale>
          <a:sx n="96" d="100"/>
          <a:sy n="96" d="100"/>
        </p:scale>
        <p:origin x="-13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200">
                <a:latin typeface="Times" charset="0"/>
              </a:defRPr>
            </a:lvl1pPr>
          </a:lstStyle>
          <a:p>
            <a:pPr>
              <a:defRPr/>
            </a:pPr>
            <a:endParaRPr lang="en-US"/>
          </a:p>
        </p:txBody>
      </p:sp>
      <p:sp>
        <p:nvSpPr>
          <p:cNvPr id="23555"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a:latin typeface="Times" charset="0"/>
              </a:defRPr>
            </a:lvl1pPr>
          </a:lstStyle>
          <a:p>
            <a:pPr>
              <a:defRPr/>
            </a:pPr>
            <a:endParaRPr lang="en-US"/>
          </a:p>
        </p:txBody>
      </p:sp>
      <p:sp>
        <p:nvSpPr>
          <p:cNvPr id="23556"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defRPr sz="1200">
                <a:latin typeface="Times" charset="0"/>
              </a:defRPr>
            </a:lvl1pPr>
          </a:lstStyle>
          <a:p>
            <a:pPr>
              <a:defRPr/>
            </a:pPr>
            <a:endParaRPr lang="en-US"/>
          </a:p>
        </p:txBody>
      </p:sp>
      <p:sp>
        <p:nvSpPr>
          <p:cNvPr id="23557"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a:latin typeface="Times" charset="0"/>
              </a:defRPr>
            </a:lvl1pPr>
          </a:lstStyle>
          <a:p>
            <a:pPr>
              <a:defRPr/>
            </a:pPr>
            <a:fld id="{7B741AEB-0880-4A94-BEF1-75ED3EF01A2C}" type="slidenum">
              <a:rPr lang="en-US"/>
              <a:pPr>
                <a:defRPr/>
              </a:pPr>
              <a:t>‹#›</a:t>
            </a:fld>
            <a:endParaRPr lang="en-US"/>
          </a:p>
        </p:txBody>
      </p:sp>
    </p:spTree>
    <p:extLst>
      <p:ext uri="{BB962C8B-B14F-4D97-AF65-F5344CB8AC3E}">
        <p14:creationId xmlns:p14="http://schemas.microsoft.com/office/powerpoint/2010/main" val="1577747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200">
                <a:latin typeface="Times" charset="0"/>
              </a:defRPr>
            </a:lvl1pPr>
          </a:lstStyle>
          <a:p>
            <a:pPr>
              <a:defRPr/>
            </a:pPr>
            <a:endParaRPr lang="en-US"/>
          </a:p>
        </p:txBody>
      </p:sp>
      <p:sp>
        <p:nvSpPr>
          <p:cNvPr id="12291"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a:latin typeface="Times"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defRPr sz="1200">
                <a:latin typeface="Times" charset="0"/>
              </a:defRPr>
            </a:lvl1pPr>
          </a:lstStyle>
          <a:p>
            <a:pPr>
              <a:defRPr/>
            </a:pPr>
            <a:endParaRPr lang="en-US"/>
          </a:p>
        </p:txBody>
      </p:sp>
      <p:sp>
        <p:nvSpPr>
          <p:cNvPr id="12295"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a:latin typeface="Times" charset="0"/>
              </a:defRPr>
            </a:lvl1pPr>
          </a:lstStyle>
          <a:p>
            <a:pPr>
              <a:defRPr/>
            </a:pPr>
            <a:fld id="{20BCEF95-999C-4816-9BF1-E01C746B7747}" type="slidenum">
              <a:rPr lang="en-US"/>
              <a:pPr>
                <a:defRPr/>
              </a:pPr>
              <a:t>‹#›</a:t>
            </a:fld>
            <a:endParaRPr lang="en-US"/>
          </a:p>
        </p:txBody>
      </p:sp>
    </p:spTree>
    <p:extLst>
      <p:ext uri="{BB962C8B-B14F-4D97-AF65-F5344CB8AC3E}">
        <p14:creationId xmlns:p14="http://schemas.microsoft.com/office/powerpoint/2010/main" val="1450650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5C74C0-8479-45FE-A442-171E26AB47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04F5E0-0434-4F7A-80B1-FC6FF0DA6A8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0EA14E-7305-4C2B-8BB2-F296D1B6FF5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F27EE519-7475-4718-A554-55EE6D4A7E52}" type="datetime1">
              <a:rPr lang="en-US"/>
              <a:pPr>
                <a:defRPr/>
              </a:pPr>
              <a:t>5/16/2011</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Career Focus - Hot Jobs in West Georgia</a:t>
            </a:r>
          </a:p>
        </p:txBody>
      </p:sp>
      <p:sp>
        <p:nvSpPr>
          <p:cNvPr id="7" name="Rectangle 6"/>
          <p:cNvSpPr>
            <a:spLocks noGrp="1" noChangeArrowheads="1"/>
          </p:cNvSpPr>
          <p:nvPr>
            <p:ph type="sldNum" sz="quarter" idx="12"/>
          </p:nvPr>
        </p:nvSpPr>
        <p:spPr/>
        <p:txBody>
          <a:bodyPr/>
          <a:lstStyle>
            <a:lvl1pPr>
              <a:defRPr/>
            </a:lvl1pPr>
          </a:lstStyle>
          <a:p>
            <a:pPr>
              <a:defRPr/>
            </a:pPr>
            <a:fld id="{1B1E3A1A-6BD4-46B4-B428-9F29FF93580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5FD99D-EEF8-44A3-B270-E29599C1DC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931E27-D41F-4CFB-ADB6-CEFC347D178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F762D1-C408-413F-B408-1892919A59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7A52C9-35D8-4A4C-8EE2-9305DDFA40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E474EA-C4B8-4F19-AD65-2C7A88DF47C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FB314D-5DF6-4847-AEE4-0B5E664C172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8ED050-81B0-49FF-9672-0860CA0F70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C61493-5AB0-4FEC-86B0-E9C0C179894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a:defRPr/>
            </a:pPr>
            <a:fld id="{B8642F90-051F-40D0-98A8-3E5A9FFCC32D}" type="slidenum">
              <a:rPr lang="en-US"/>
              <a:pPr>
                <a:defRPr/>
              </a:pPr>
              <a:t>‹#›</a:t>
            </a:fld>
            <a:endParaRPr lang="en-US"/>
          </a:p>
        </p:txBody>
      </p:sp>
      <p:pic>
        <p:nvPicPr>
          <p:cNvPr id="2055" name="Picture 7"/>
          <p:cNvPicPr>
            <a:picLocks noChangeAspect="1" noChangeArrowheads="1"/>
          </p:cNvPicPr>
          <p:nvPr/>
        </p:nvPicPr>
        <p:blipFill>
          <a:blip r:embed="rId14" cstate="print"/>
          <a:srcRect/>
          <a:stretch>
            <a:fillRect/>
          </a:stretch>
        </p:blipFill>
        <p:spPr bwMode="auto">
          <a:xfrm>
            <a:off x="0" y="0"/>
            <a:ext cx="9145588" cy="6859588"/>
          </a:xfrm>
          <a:prstGeom prst="rect">
            <a:avLst/>
          </a:prstGeom>
          <a:noFill/>
          <a:ln w="9525">
            <a:noFill/>
            <a:miter lim="800000"/>
            <a:headEnd/>
            <a:tailEnd/>
          </a:ln>
        </p:spPr>
      </p:pic>
      <p:pic>
        <p:nvPicPr>
          <p:cNvPr id="2056" name="Picture 9" descr="CSU_Logo_1"/>
          <p:cNvPicPr>
            <a:picLocks noChangeAspect="1" noChangeArrowheads="1"/>
          </p:cNvPicPr>
          <p:nvPr/>
        </p:nvPicPr>
        <p:blipFill>
          <a:blip r:embed="rId15" cstate="print"/>
          <a:srcRect/>
          <a:stretch>
            <a:fillRect/>
          </a:stretch>
        </p:blipFill>
        <p:spPr bwMode="auto">
          <a:xfrm>
            <a:off x="7467600" y="5761038"/>
            <a:ext cx="1676400" cy="1089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1" fontAlgn="base" hangingPunct="1">
        <a:spcBef>
          <a:spcPct val="0"/>
        </a:spcBef>
        <a:spcAft>
          <a:spcPct val="0"/>
        </a:spcAft>
        <a:defRPr sz="2800">
          <a:solidFill>
            <a:srgbClr val="00538D"/>
          </a:solidFill>
          <a:latin typeface="+mj-lt"/>
          <a:ea typeface="+mj-ea"/>
          <a:cs typeface="+mj-cs"/>
        </a:defRPr>
      </a:lvl1pPr>
      <a:lvl2pPr algn="ctr" rtl="0" eaLnBrk="1" fontAlgn="base" hangingPunct="1">
        <a:spcBef>
          <a:spcPct val="0"/>
        </a:spcBef>
        <a:spcAft>
          <a:spcPct val="0"/>
        </a:spcAft>
        <a:defRPr sz="2800">
          <a:solidFill>
            <a:srgbClr val="00538D"/>
          </a:solidFill>
          <a:latin typeface="Arial" pitchFamily="34" charset="0"/>
        </a:defRPr>
      </a:lvl2pPr>
      <a:lvl3pPr algn="ctr" rtl="0" eaLnBrk="1" fontAlgn="base" hangingPunct="1">
        <a:spcBef>
          <a:spcPct val="0"/>
        </a:spcBef>
        <a:spcAft>
          <a:spcPct val="0"/>
        </a:spcAft>
        <a:defRPr sz="2800">
          <a:solidFill>
            <a:srgbClr val="00538D"/>
          </a:solidFill>
          <a:latin typeface="Arial" pitchFamily="34" charset="0"/>
        </a:defRPr>
      </a:lvl3pPr>
      <a:lvl4pPr algn="ctr" rtl="0" eaLnBrk="1" fontAlgn="base" hangingPunct="1">
        <a:spcBef>
          <a:spcPct val="0"/>
        </a:spcBef>
        <a:spcAft>
          <a:spcPct val="0"/>
        </a:spcAft>
        <a:defRPr sz="2800">
          <a:solidFill>
            <a:srgbClr val="00538D"/>
          </a:solidFill>
          <a:latin typeface="Arial" pitchFamily="34" charset="0"/>
        </a:defRPr>
      </a:lvl4pPr>
      <a:lvl5pPr algn="ctr" rtl="0" eaLnBrk="1" fontAlgn="base" hangingPunct="1">
        <a:spcBef>
          <a:spcPct val="0"/>
        </a:spcBef>
        <a:spcAft>
          <a:spcPct val="0"/>
        </a:spcAft>
        <a:defRPr sz="2800">
          <a:solidFill>
            <a:srgbClr val="00538D"/>
          </a:solidFill>
          <a:latin typeface="Arial" pitchFamily="34" charset="0"/>
        </a:defRPr>
      </a:lvl5pPr>
      <a:lvl6pPr marL="457200" algn="ctr" rtl="0" eaLnBrk="1" fontAlgn="base" hangingPunct="1">
        <a:spcBef>
          <a:spcPct val="0"/>
        </a:spcBef>
        <a:spcAft>
          <a:spcPct val="0"/>
        </a:spcAft>
        <a:defRPr sz="2800">
          <a:solidFill>
            <a:srgbClr val="00538D"/>
          </a:solidFill>
          <a:latin typeface="Arial" pitchFamily="34" charset="0"/>
        </a:defRPr>
      </a:lvl6pPr>
      <a:lvl7pPr marL="914400" algn="ctr" rtl="0" eaLnBrk="1" fontAlgn="base" hangingPunct="1">
        <a:spcBef>
          <a:spcPct val="0"/>
        </a:spcBef>
        <a:spcAft>
          <a:spcPct val="0"/>
        </a:spcAft>
        <a:defRPr sz="2800">
          <a:solidFill>
            <a:srgbClr val="00538D"/>
          </a:solidFill>
          <a:latin typeface="Arial" pitchFamily="34" charset="0"/>
        </a:defRPr>
      </a:lvl7pPr>
      <a:lvl8pPr marL="1371600" algn="ctr" rtl="0" eaLnBrk="1" fontAlgn="base" hangingPunct="1">
        <a:spcBef>
          <a:spcPct val="0"/>
        </a:spcBef>
        <a:spcAft>
          <a:spcPct val="0"/>
        </a:spcAft>
        <a:defRPr sz="2800">
          <a:solidFill>
            <a:srgbClr val="00538D"/>
          </a:solidFill>
          <a:latin typeface="Arial" pitchFamily="34" charset="0"/>
        </a:defRPr>
      </a:lvl8pPr>
      <a:lvl9pPr marL="1828800" algn="ctr" rtl="0" eaLnBrk="1" fontAlgn="base" hangingPunct="1">
        <a:spcBef>
          <a:spcPct val="0"/>
        </a:spcBef>
        <a:spcAft>
          <a:spcPct val="0"/>
        </a:spcAft>
        <a:defRPr sz="2800">
          <a:solidFill>
            <a:srgbClr val="00538D"/>
          </a:solidFill>
          <a:latin typeface="Arial"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te.columbusstate.edu/docs/CPSC_6106_dr_v_zanev_spring_2010.pdf" TargetMode="External"/><Relationship Id="rId7" Type="http://schemas.openxmlformats.org/officeDocument/2006/relationships/hyperlink" Target="http://te.columbusstate.edu/docs/exhibits_EDUT_5455G_syllabus.pdf" TargetMode="External"/><Relationship Id="rId2" Type="http://schemas.openxmlformats.org/officeDocument/2006/relationships/hyperlink" Target="http://te.columbusstate.edu/docs/CPSC_6105_dr_a_kongmunvattana_spring_2010.pdf" TargetMode="External"/><Relationship Id="rId1" Type="http://schemas.openxmlformats.org/officeDocument/2006/relationships/slideLayout" Target="../slideLayouts/slideLayout2.xml"/><Relationship Id="rId6" Type="http://schemas.openxmlformats.org/officeDocument/2006/relationships/hyperlink" Target="http://te.columbusstate.edu/docs/exhibits_EDUT_5125G_syllabus.pdf" TargetMode="External"/><Relationship Id="rId5" Type="http://schemas.openxmlformats.org/officeDocument/2006/relationships/hyperlink" Target="http://te.columbusstate.edu/docs/CPSC_5157G_dr_j_yang_fall_2009.pdf" TargetMode="External"/><Relationship Id="rId4" Type="http://schemas.openxmlformats.org/officeDocument/2006/relationships/hyperlink" Target="http://te.columbusstate.edu/docs/CPSC_5135G_dr_d_woolbright_spring_2010.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te.columbusstate.edu/docs/exhibits_EDUT_5125G_syllabus.pdf" TargetMode="External"/><Relationship Id="rId3" Type="http://schemas.openxmlformats.org/officeDocument/2006/relationships/hyperlink" Target="http://te.columbusstate.edu/docs/CPSC_1301_dr_d_woolbright_spring_2010.pdf" TargetMode="External"/><Relationship Id="rId7" Type="http://schemas.openxmlformats.org/officeDocument/2006/relationships/hyperlink" Target="http://te.columbusstate.edu/docs/CPSC_5157G_dr_j_yang_fall_2009.pdf" TargetMode="External"/><Relationship Id="rId2" Type="http://schemas.openxmlformats.org/officeDocument/2006/relationships/hyperlink" Target="http://te.columbusstate.edu/docs/CPSC_1105_dr_c_whitehead_spring_2010.pdf" TargetMode="External"/><Relationship Id="rId1" Type="http://schemas.openxmlformats.org/officeDocument/2006/relationships/slideLayout" Target="../slideLayouts/slideLayout2.xml"/><Relationship Id="rId6" Type="http://schemas.openxmlformats.org/officeDocument/2006/relationships/hyperlink" Target="http://te.columbusstate.edu/docs/CPSC_5135G_dr_d_woolbright_spring_2010.pdf" TargetMode="External"/><Relationship Id="rId5" Type="http://schemas.openxmlformats.org/officeDocument/2006/relationships/hyperlink" Target="http://te.columbusstate.edu/docs/CPSC_2108_dr_w_summers_spring_2010.pdf" TargetMode="External"/><Relationship Id="rId4" Type="http://schemas.openxmlformats.org/officeDocument/2006/relationships/hyperlink" Target="http://te.columbusstate.edu/docs/CPSC_2105_dr_n_rogers_spring_2010.pdf" TargetMode="External"/><Relationship Id="rId9" Type="http://schemas.openxmlformats.org/officeDocument/2006/relationships/hyperlink" Target="http://te.columbusstate.edu/docs/exhibits_EDUT_5455G_syllabus.pd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mailto:cs@colstate.edu" TargetMode="External"/><Relationship Id="rId4" Type="http://schemas.openxmlformats.org/officeDocument/2006/relationships/hyperlink" Target="http://cs.colstate.ed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sf.gov/pubs/2010/nsf10619/nsf10619.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sc.colstate.edu/camp/Activ8-Computer-Camps-flyer.htm"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305800" cy="2590800"/>
          </a:xfrm>
        </p:spPr>
        <p:txBody>
          <a:bodyPr/>
          <a:lstStyle/>
          <a:p>
            <a:r>
              <a:rPr lang="en-US" sz="4400" b="1" dirty="0" smtClean="0"/>
              <a:t>10,000 New Computer Science Teachers by 2015 </a:t>
            </a:r>
            <a:br>
              <a:rPr lang="en-US" sz="4400" b="1" dirty="0" smtClean="0"/>
            </a:br>
            <a:r>
              <a:rPr lang="en-US" sz="4400" b="1" dirty="0" smtClean="0"/>
              <a:t/>
            </a:r>
            <a:br>
              <a:rPr lang="en-US" sz="4400" b="1" dirty="0" smtClean="0"/>
            </a:br>
            <a:r>
              <a:rPr lang="en-US" sz="4400" b="1" dirty="0" smtClean="0"/>
              <a:t>How can we help?</a:t>
            </a:r>
            <a:endParaRPr lang="en-US" sz="4400" dirty="0"/>
          </a:p>
        </p:txBody>
      </p:sp>
      <p:sp>
        <p:nvSpPr>
          <p:cNvPr id="3" name="Subtitle 2"/>
          <p:cNvSpPr>
            <a:spLocks noGrp="1"/>
          </p:cNvSpPr>
          <p:nvPr>
            <p:ph type="subTitle" idx="1"/>
          </p:nvPr>
        </p:nvSpPr>
        <p:spPr>
          <a:xfrm>
            <a:off x="1371600" y="3886200"/>
            <a:ext cx="6400800" cy="2209800"/>
          </a:xfrm>
        </p:spPr>
        <p:txBody>
          <a:bodyPr/>
          <a:lstStyle/>
          <a:p>
            <a:r>
              <a:rPr lang="en-US" dirty="0" smtClean="0"/>
              <a:t>Wayne Summers</a:t>
            </a:r>
          </a:p>
          <a:p>
            <a:r>
              <a:rPr lang="en-US" dirty="0" smtClean="0"/>
              <a:t>TSYS School of Computer Science</a:t>
            </a:r>
          </a:p>
          <a:p>
            <a:r>
              <a:rPr lang="en-US" dirty="0" smtClean="0"/>
              <a:t>Columbus State University</a:t>
            </a:r>
          </a:p>
          <a:p>
            <a:r>
              <a:rPr lang="en-US" dirty="0" smtClean="0"/>
              <a:t>Columbus, GA</a:t>
            </a:r>
          </a:p>
          <a:p>
            <a:r>
              <a:rPr lang="en-US" dirty="0" smtClean="0"/>
              <a:t>November 12,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sz="3600" dirty="0" smtClean="0"/>
              <a:t>Weekend Teacher Workshops</a:t>
            </a:r>
            <a:endParaRPr lang="en-US" sz="3600" dirty="0"/>
          </a:p>
        </p:txBody>
      </p:sp>
      <p:pic>
        <p:nvPicPr>
          <p:cNvPr id="4" name="Content Placeholder 3" descr="Program for March 20-2010 Weekend WS.jpg"/>
          <p:cNvPicPr>
            <a:picLocks noGrp="1" noChangeAspect="1"/>
          </p:cNvPicPr>
          <p:nvPr>
            <p:ph idx="1"/>
          </p:nvPr>
        </p:nvPicPr>
        <p:blipFill>
          <a:blip r:embed="rId2" cstate="print"/>
          <a:stretch>
            <a:fillRect/>
          </a:stretch>
        </p:blipFill>
        <p:spPr>
          <a:xfrm>
            <a:off x="1524000" y="1219200"/>
            <a:ext cx="6705598" cy="5029200"/>
          </a:xfrm>
        </p:spPr>
      </p:pic>
      <p:pic>
        <p:nvPicPr>
          <p:cNvPr id="5" name="Picture 6" descr="P:\DEPTDATA\COMPUTER_SCIENCE_EDUCATION\Pictures\Teacher Workshop\Teacher Workshop - summer 2010\P1010056.JPG"/>
          <p:cNvPicPr>
            <a:picLocks noChangeAspect="1" noChangeArrowheads="1"/>
          </p:cNvPicPr>
          <p:nvPr/>
        </p:nvPicPr>
        <p:blipFill>
          <a:blip r:embed="rId3" cstate="print"/>
          <a:srcRect/>
          <a:stretch>
            <a:fillRect/>
          </a:stretch>
        </p:blipFill>
        <p:spPr bwMode="auto">
          <a:xfrm>
            <a:off x="0" y="4648200"/>
            <a:ext cx="2946400" cy="2209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sz="3600" dirty="0" smtClean="0"/>
              <a:t>Summer Teacher Workshops</a:t>
            </a:r>
            <a:endParaRPr lang="en-US" sz="3600" dirty="0"/>
          </a:p>
        </p:txBody>
      </p:sp>
      <p:sp>
        <p:nvSpPr>
          <p:cNvPr id="5" name="Content Placeholder 4"/>
          <p:cNvSpPr>
            <a:spLocks noGrp="1"/>
          </p:cNvSpPr>
          <p:nvPr>
            <p:ph idx="1"/>
          </p:nvPr>
        </p:nvSpPr>
        <p:spPr/>
        <p:txBody>
          <a:bodyPr/>
          <a:lstStyle/>
          <a:p>
            <a:r>
              <a:rPr lang="en-US" dirty="0" smtClean="0"/>
              <a:t>Scratch / CS Unplugged</a:t>
            </a:r>
          </a:p>
          <a:p>
            <a:r>
              <a:rPr lang="en-US" dirty="0" smtClean="0"/>
              <a:t>Alice / CS Unplugged</a:t>
            </a:r>
          </a:p>
          <a:p>
            <a:r>
              <a:rPr lang="en-US" dirty="0" smtClean="0"/>
              <a:t>Lego Robots / CS Unplugged</a:t>
            </a:r>
          </a:p>
          <a:p>
            <a:r>
              <a:rPr lang="en-US" dirty="0" smtClean="0">
                <a:solidFill>
                  <a:schemeClr val="tx1"/>
                </a:solidFill>
                <a:latin typeface="+mn-lt"/>
                <a:ea typeface="+mn-ea"/>
                <a:cs typeface="+mn-cs"/>
              </a:rPr>
              <a:t>Programming mobile devices / Web 2.0</a:t>
            </a:r>
          </a:p>
          <a:p>
            <a:r>
              <a:rPr lang="en-US" dirty="0" smtClean="0"/>
              <a:t>Lesson Plans</a:t>
            </a:r>
          </a:p>
        </p:txBody>
      </p:sp>
      <p:pic>
        <p:nvPicPr>
          <p:cNvPr id="6" name="Picture 2" descr="P:\DEPTDATA\COMPUTER_SCIENCE_EDUCATION\Pictures\Teacher Workshop\Teacher Workshop - summer 2010\100_2810.JPG"/>
          <p:cNvPicPr>
            <a:picLocks noChangeAspect="1" noChangeArrowheads="1"/>
          </p:cNvPicPr>
          <p:nvPr/>
        </p:nvPicPr>
        <p:blipFill>
          <a:blip r:embed="rId2" cstate="print"/>
          <a:srcRect/>
          <a:stretch>
            <a:fillRect/>
          </a:stretch>
        </p:blipFill>
        <p:spPr bwMode="auto">
          <a:xfrm>
            <a:off x="0" y="4416508"/>
            <a:ext cx="3662238" cy="2441492"/>
          </a:xfrm>
          <a:prstGeom prst="rect">
            <a:avLst/>
          </a:prstGeom>
          <a:noFill/>
        </p:spPr>
      </p:pic>
      <p:pic>
        <p:nvPicPr>
          <p:cNvPr id="7" name="Picture 3" descr="P:\DEPTDATA\COMPUTER_SCIENCE_EDUCATION\Pictures\Teacher Workshop\Teacher Workshop - summer 2010\P1010062.JPG"/>
          <p:cNvPicPr>
            <a:picLocks noChangeAspect="1" noChangeArrowheads="1"/>
          </p:cNvPicPr>
          <p:nvPr/>
        </p:nvPicPr>
        <p:blipFill>
          <a:blip r:embed="rId3" cstate="print"/>
          <a:srcRect/>
          <a:stretch>
            <a:fillRect/>
          </a:stretch>
        </p:blipFill>
        <p:spPr bwMode="auto">
          <a:xfrm>
            <a:off x="4419600" y="4514850"/>
            <a:ext cx="3124200"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143000"/>
          </a:xfrm>
        </p:spPr>
        <p:txBody>
          <a:bodyPr/>
          <a:lstStyle/>
          <a:p>
            <a:r>
              <a:rPr lang="en-US" sz="3600" dirty="0" smtClean="0"/>
              <a:t>Computer Science Teacher Endorsement</a:t>
            </a:r>
            <a:endParaRPr lang="en-US" sz="3600" dirty="0"/>
          </a:p>
        </p:txBody>
      </p:sp>
      <p:sp>
        <p:nvSpPr>
          <p:cNvPr id="3" name="Content Placeholder 2"/>
          <p:cNvSpPr>
            <a:spLocks noGrp="1"/>
          </p:cNvSpPr>
          <p:nvPr>
            <p:ph idx="1"/>
          </p:nvPr>
        </p:nvSpPr>
        <p:spPr>
          <a:xfrm>
            <a:off x="304800" y="1905000"/>
            <a:ext cx="8153400" cy="4191000"/>
          </a:xfrm>
        </p:spPr>
        <p:txBody>
          <a:bodyPr/>
          <a:lstStyle/>
          <a:p>
            <a:r>
              <a:rPr lang="en-US" dirty="0" smtClean="0"/>
              <a:t>There are two targets:</a:t>
            </a:r>
          </a:p>
          <a:p>
            <a:pPr lvl="1"/>
            <a:r>
              <a:rPr lang="en-US" dirty="0" smtClean="0"/>
              <a:t>people who already have a teaching certificate, who are just looking for an add-on endorsement</a:t>
            </a:r>
          </a:p>
          <a:p>
            <a:pPr lvl="1"/>
            <a:r>
              <a:rPr lang="en-US" dirty="0" smtClean="0"/>
              <a:t>students who are currently work on a certification in another field and want to add an endorsement ( there are both undergraduate and graduate options)</a:t>
            </a:r>
          </a:p>
          <a:p>
            <a:r>
              <a:rPr lang="en-US" dirty="0" smtClean="0"/>
              <a:t>Mode of Delivery</a:t>
            </a:r>
          </a:p>
          <a:p>
            <a:pPr lvl="1"/>
            <a:r>
              <a:rPr lang="en-US" dirty="0" smtClean="0"/>
              <a:t>the graduate classes will be offered online. </a:t>
            </a:r>
          </a:p>
          <a:p>
            <a:pPr lvl="1"/>
            <a:r>
              <a:rPr lang="en-US" dirty="0" smtClean="0"/>
              <a:t>the pre-service undergraduate option will be taught only on campus at this time.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77200" cy="1143000"/>
          </a:xfrm>
        </p:spPr>
        <p:txBody>
          <a:bodyPr/>
          <a:lstStyle/>
          <a:p>
            <a:r>
              <a:rPr lang="en-US" sz="3600" dirty="0" smtClean="0"/>
              <a:t>Computer Science Teacher Endorsement</a:t>
            </a:r>
            <a:endParaRPr lang="en-US" sz="3600" dirty="0"/>
          </a:p>
        </p:txBody>
      </p:sp>
      <p:sp>
        <p:nvSpPr>
          <p:cNvPr id="3" name="Content Placeholder 2"/>
          <p:cNvSpPr>
            <a:spLocks noGrp="1"/>
          </p:cNvSpPr>
          <p:nvPr>
            <p:ph idx="1"/>
          </p:nvPr>
        </p:nvSpPr>
        <p:spPr/>
        <p:txBody>
          <a:bodyPr/>
          <a:lstStyle/>
          <a:p>
            <a:r>
              <a:rPr lang="en-US" sz="2800" dirty="0" smtClean="0"/>
              <a:t>Graduate endorsement</a:t>
            </a:r>
          </a:p>
          <a:p>
            <a:pPr lvl="1"/>
            <a:r>
              <a:rPr lang="en-US" dirty="0" smtClean="0">
                <a:hlinkClick r:id="rId2"/>
              </a:rPr>
              <a:t>CPSC 6105</a:t>
            </a:r>
            <a:r>
              <a:rPr lang="en-US" dirty="0" smtClean="0"/>
              <a:t>. Fundamental Principles of Computer Science</a:t>
            </a:r>
          </a:p>
          <a:p>
            <a:pPr lvl="1"/>
            <a:r>
              <a:rPr lang="en-US" dirty="0" smtClean="0">
                <a:hlinkClick r:id="rId3"/>
              </a:rPr>
              <a:t>CPSC 6106</a:t>
            </a:r>
            <a:r>
              <a:rPr lang="en-US" dirty="0" smtClean="0"/>
              <a:t>. Fundamentals of Computer Programming and Data Structures</a:t>
            </a:r>
          </a:p>
          <a:p>
            <a:pPr lvl="1"/>
            <a:r>
              <a:rPr lang="en-US" dirty="0" smtClean="0">
                <a:hlinkClick r:id="rId4"/>
              </a:rPr>
              <a:t>CPSC 5135G</a:t>
            </a:r>
            <a:r>
              <a:rPr lang="en-US" dirty="0" smtClean="0"/>
              <a:t>. Programming Languages</a:t>
            </a:r>
          </a:p>
          <a:p>
            <a:pPr lvl="1"/>
            <a:r>
              <a:rPr lang="en-US" dirty="0" smtClean="0">
                <a:hlinkClick r:id="rId5"/>
              </a:rPr>
              <a:t>CPSC 5157G</a:t>
            </a:r>
            <a:r>
              <a:rPr lang="en-US" dirty="0" smtClean="0"/>
              <a:t>. Computer Networks</a:t>
            </a:r>
          </a:p>
          <a:p>
            <a:pPr lvl="1"/>
            <a:r>
              <a:rPr lang="en-US" dirty="0" smtClean="0">
                <a:hlinkClick r:id="rId6"/>
              </a:rPr>
              <a:t>EDUT 5125G</a:t>
            </a:r>
            <a:r>
              <a:rPr lang="en-US" dirty="0" smtClean="0"/>
              <a:t>. Methods of Teaching Computer Science</a:t>
            </a:r>
          </a:p>
          <a:p>
            <a:pPr lvl="1"/>
            <a:r>
              <a:rPr lang="en-US" dirty="0" smtClean="0">
                <a:hlinkClick r:id="rId7"/>
              </a:rPr>
              <a:t>EDUT 5455G</a:t>
            </a:r>
            <a:r>
              <a:rPr lang="en-US" dirty="0" smtClean="0"/>
              <a:t>. Practicum in Computer Science</a:t>
            </a:r>
          </a:p>
          <a:p>
            <a:pPr lvl="1"/>
            <a:endParaRPr lang="en-US" dirty="0" smtClean="0"/>
          </a:p>
          <a:p>
            <a:pPr lvl="1"/>
            <a:endParaRPr lang="en-US" dirty="0" smtClean="0"/>
          </a:p>
          <a:p>
            <a:pPr lvl="1">
              <a:buNone/>
            </a:pPr>
            <a:r>
              <a:rPr lang="en-US" dirty="0" smtClean="0"/>
              <a:t>Aligned to the GAPSC Standards (based on ISTE Standards)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77200" cy="1143000"/>
          </a:xfrm>
        </p:spPr>
        <p:txBody>
          <a:bodyPr/>
          <a:lstStyle/>
          <a:p>
            <a:r>
              <a:rPr lang="en-US" sz="3600" dirty="0" smtClean="0"/>
              <a:t>Computer Science Teacher Endorsement</a:t>
            </a:r>
            <a:endParaRPr lang="en-US" sz="3600" dirty="0"/>
          </a:p>
        </p:txBody>
      </p:sp>
      <p:sp>
        <p:nvSpPr>
          <p:cNvPr id="3" name="Content Placeholder 2"/>
          <p:cNvSpPr>
            <a:spLocks noGrp="1"/>
          </p:cNvSpPr>
          <p:nvPr>
            <p:ph idx="1"/>
          </p:nvPr>
        </p:nvSpPr>
        <p:spPr/>
        <p:txBody>
          <a:bodyPr/>
          <a:lstStyle/>
          <a:p>
            <a:r>
              <a:rPr lang="en-US" sz="2800" dirty="0" smtClean="0"/>
              <a:t>Undergraduate endorsement</a:t>
            </a:r>
          </a:p>
          <a:p>
            <a:pPr lvl="1"/>
            <a:r>
              <a:rPr lang="en-US" dirty="0" smtClean="0">
                <a:hlinkClick r:id="rId2"/>
              </a:rPr>
              <a:t>CPSC 1105</a:t>
            </a:r>
            <a:r>
              <a:rPr lang="en-US" dirty="0" smtClean="0"/>
              <a:t>. Introduction to Information Technology</a:t>
            </a:r>
          </a:p>
          <a:p>
            <a:pPr lvl="1"/>
            <a:r>
              <a:rPr lang="fr-FR" dirty="0" smtClean="0">
                <a:hlinkClick r:id="rId3"/>
              </a:rPr>
              <a:t>CPSC 1301</a:t>
            </a:r>
            <a:r>
              <a:rPr lang="fr-FR" dirty="0" smtClean="0"/>
              <a:t>/1301L. Computer Science 1</a:t>
            </a:r>
          </a:p>
          <a:p>
            <a:pPr lvl="1"/>
            <a:r>
              <a:rPr lang="fr-FR" dirty="0" smtClean="0">
                <a:hlinkClick r:id="rId3"/>
              </a:rPr>
              <a:t>CPSC 130</a:t>
            </a:r>
            <a:r>
              <a:rPr lang="fr-FR" dirty="0" smtClean="0"/>
              <a:t>2. Computer Science 2</a:t>
            </a:r>
          </a:p>
          <a:p>
            <a:pPr lvl="1"/>
            <a:r>
              <a:rPr lang="en-US" dirty="0" smtClean="0">
                <a:hlinkClick r:id="rId4"/>
              </a:rPr>
              <a:t>CPSC 2105</a:t>
            </a:r>
            <a:r>
              <a:rPr lang="en-US" dirty="0" smtClean="0"/>
              <a:t>. Computer Organization</a:t>
            </a:r>
          </a:p>
          <a:p>
            <a:pPr lvl="1"/>
            <a:r>
              <a:rPr lang="en-US" dirty="0" smtClean="0">
                <a:hlinkClick r:id="rId5"/>
              </a:rPr>
              <a:t>CPSC 2108</a:t>
            </a:r>
            <a:r>
              <a:rPr lang="en-US" dirty="0" smtClean="0"/>
              <a:t>. Data Structures</a:t>
            </a:r>
          </a:p>
          <a:p>
            <a:pPr lvl="1"/>
            <a:r>
              <a:rPr lang="en-US" dirty="0" smtClean="0">
                <a:hlinkClick r:id="rId6"/>
              </a:rPr>
              <a:t>CPSC 5135G</a:t>
            </a:r>
            <a:r>
              <a:rPr lang="en-US" dirty="0" smtClean="0"/>
              <a:t>. Programming Languages</a:t>
            </a:r>
          </a:p>
          <a:p>
            <a:pPr lvl="1"/>
            <a:r>
              <a:rPr lang="en-US" dirty="0" smtClean="0">
                <a:hlinkClick r:id="rId7"/>
              </a:rPr>
              <a:t>CPSC 5157G</a:t>
            </a:r>
            <a:r>
              <a:rPr lang="en-US" dirty="0" smtClean="0"/>
              <a:t>. Computer Networks</a:t>
            </a:r>
          </a:p>
          <a:p>
            <a:pPr lvl="1"/>
            <a:r>
              <a:rPr lang="en-US" dirty="0" smtClean="0">
                <a:hlinkClick r:id="rId8"/>
              </a:rPr>
              <a:t>EDUT 5125</a:t>
            </a:r>
            <a:r>
              <a:rPr lang="en-US" dirty="0" smtClean="0"/>
              <a:t>U. Methods of Teaching Computer Science</a:t>
            </a:r>
          </a:p>
          <a:p>
            <a:pPr lvl="1"/>
            <a:r>
              <a:rPr lang="en-US" dirty="0" smtClean="0">
                <a:hlinkClick r:id="rId9"/>
              </a:rPr>
              <a:t>EDUT 5455</a:t>
            </a:r>
            <a:r>
              <a:rPr lang="en-US" dirty="0" smtClean="0"/>
              <a:t>U. Practicum in Computer Science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77200" cy="1143000"/>
          </a:xfrm>
        </p:spPr>
        <p:txBody>
          <a:bodyPr/>
          <a:lstStyle/>
          <a:p>
            <a:r>
              <a:rPr lang="en-US" sz="3600" dirty="0" smtClean="0"/>
              <a:t>Computer Science Teacher Endorsement</a:t>
            </a:r>
            <a:endParaRPr lang="en-US" sz="3600" dirty="0"/>
          </a:p>
        </p:txBody>
      </p:sp>
      <p:sp>
        <p:nvSpPr>
          <p:cNvPr id="3" name="Content Placeholder 2"/>
          <p:cNvSpPr>
            <a:spLocks noGrp="1"/>
          </p:cNvSpPr>
          <p:nvPr>
            <p:ph idx="1"/>
          </p:nvPr>
        </p:nvSpPr>
        <p:spPr>
          <a:xfrm>
            <a:off x="457200" y="1981200"/>
            <a:ext cx="8153400" cy="4114800"/>
          </a:xfrm>
        </p:spPr>
        <p:txBody>
          <a:bodyPr/>
          <a:lstStyle/>
          <a:p>
            <a:r>
              <a:rPr lang="en-US" dirty="0" smtClean="0">
                <a:solidFill>
                  <a:schemeClr val="tx1"/>
                </a:solidFill>
                <a:latin typeface="+mn-lt"/>
                <a:ea typeface="+mn-ea"/>
                <a:cs typeface="+mn-cs"/>
              </a:rPr>
              <a:t>Assessments and Evidence for Meeting Standards </a:t>
            </a:r>
          </a:p>
          <a:p>
            <a:pPr lvl="1"/>
            <a:endParaRPr lang="en-US" dirty="0" smtClean="0">
              <a:solidFill>
                <a:schemeClr val="tx1"/>
              </a:solidFill>
              <a:latin typeface="+mn-lt"/>
              <a:ea typeface="+mn-ea"/>
              <a:cs typeface="+mn-cs"/>
            </a:endParaRPr>
          </a:p>
          <a:p>
            <a:pPr lvl="1"/>
            <a:r>
              <a:rPr lang="en-US" dirty="0" smtClean="0">
                <a:solidFill>
                  <a:schemeClr val="tx1"/>
                </a:solidFill>
                <a:latin typeface="+mn-lt"/>
                <a:ea typeface="+mn-ea"/>
                <a:cs typeface="+mn-cs"/>
              </a:rPr>
              <a:t>Content GPA (content knowledge) </a:t>
            </a:r>
          </a:p>
          <a:p>
            <a:pPr lvl="1"/>
            <a:r>
              <a:rPr lang="en-US" dirty="0" smtClean="0">
                <a:solidFill>
                  <a:schemeClr val="tx1"/>
                </a:solidFill>
                <a:latin typeface="+mn-lt"/>
                <a:ea typeface="+mn-ea"/>
                <a:cs typeface="+mn-cs"/>
              </a:rPr>
              <a:t>Professional Portfolio (Field Experiences and Clinical Practice) </a:t>
            </a:r>
          </a:p>
          <a:p>
            <a:pPr lvl="1"/>
            <a:r>
              <a:rPr lang="en-US" dirty="0" smtClean="0">
                <a:solidFill>
                  <a:schemeClr val="tx1"/>
                </a:solidFill>
                <a:latin typeface="+mn-lt"/>
                <a:ea typeface="+mn-ea"/>
                <a:cs typeface="+mn-cs"/>
              </a:rPr>
              <a:t>Field Experience Evaluation </a:t>
            </a:r>
          </a:p>
          <a:p>
            <a:pPr lvl="1"/>
            <a:r>
              <a:rPr lang="en-US" dirty="0" smtClean="0">
                <a:solidFill>
                  <a:schemeClr val="tx1"/>
                </a:solidFill>
                <a:latin typeface="+mn-lt"/>
                <a:ea typeface="+mn-ea"/>
                <a:cs typeface="+mn-cs"/>
              </a:rPr>
              <a:t>Dispositions Evaluation </a:t>
            </a:r>
          </a:p>
          <a:p>
            <a:pPr lvl="1"/>
            <a:r>
              <a:rPr lang="en-US" dirty="0" smtClean="0">
                <a:solidFill>
                  <a:schemeClr val="tx1"/>
                </a:solidFill>
                <a:latin typeface="+mn-lt"/>
                <a:ea typeface="+mn-ea"/>
                <a:cs typeface="+mn-cs"/>
              </a:rPr>
              <a:t>Graduate and Employer Surveys </a:t>
            </a:r>
          </a:p>
          <a:p>
            <a:pPr lvl="1"/>
            <a:endParaRPr lang="en-US" dirty="0"/>
          </a:p>
        </p:txBody>
      </p:sp>
      <p:pic>
        <p:nvPicPr>
          <p:cNvPr id="4" name="Picture 2" descr="P:\DEPTDATA\COMPUTER_SCIENCE_EDUCATION\Outreach Programs\BPC Workshops\June 1-4 2010 Weeklong WS\WorkshopPictures\P1010065.JPG"/>
          <p:cNvPicPr>
            <a:picLocks noChangeAspect="1" noChangeArrowheads="1"/>
          </p:cNvPicPr>
          <p:nvPr/>
        </p:nvPicPr>
        <p:blipFill>
          <a:blip r:embed="rId2" cstate="print"/>
          <a:srcRect/>
          <a:stretch>
            <a:fillRect/>
          </a:stretch>
        </p:blipFill>
        <p:spPr bwMode="auto">
          <a:xfrm>
            <a:off x="4572000" y="4667250"/>
            <a:ext cx="2921000" cy="21907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4"/>
          <p:cNvSpPr>
            <a:spLocks noGrp="1"/>
          </p:cNvSpPr>
          <p:nvPr>
            <p:ph type="dt" sz="quarter" idx="10"/>
          </p:nvPr>
        </p:nvSpPr>
        <p:spPr>
          <a:noFill/>
        </p:spPr>
        <p:txBody>
          <a:bodyPr/>
          <a:lstStyle/>
          <a:p>
            <a:fld id="{019D7D6E-190A-47DA-8848-C8E4A116D7AA}" type="datetime1">
              <a:rPr lang="en-US" smtClean="0"/>
              <a:pPr/>
              <a:t>5/16/2011</a:t>
            </a:fld>
            <a:endParaRPr lang="en-US" smtClean="0"/>
          </a:p>
        </p:txBody>
      </p:sp>
      <p:sp>
        <p:nvSpPr>
          <p:cNvPr id="34819" name="Slide Number Placeholder 6"/>
          <p:cNvSpPr>
            <a:spLocks noGrp="1"/>
          </p:cNvSpPr>
          <p:nvPr>
            <p:ph type="sldNum" sz="quarter" idx="12"/>
          </p:nvPr>
        </p:nvSpPr>
        <p:spPr>
          <a:noFill/>
        </p:spPr>
        <p:txBody>
          <a:bodyPr/>
          <a:lstStyle/>
          <a:p>
            <a:fld id="{A1370C50-8507-47CC-B581-C5837C68ACBE}" type="slidenum">
              <a:rPr lang="en-US" smtClean="0"/>
              <a:pPr/>
              <a:t>16</a:t>
            </a:fld>
            <a:endParaRPr lang="en-US" smtClean="0"/>
          </a:p>
        </p:txBody>
      </p:sp>
      <p:sp>
        <p:nvSpPr>
          <p:cNvPr id="34820" name="Rectangle 8"/>
          <p:cNvSpPr>
            <a:spLocks noGrp="1" noChangeArrowheads="1"/>
          </p:cNvSpPr>
          <p:nvPr>
            <p:ph type="body" sz="half" idx="1"/>
          </p:nvPr>
        </p:nvSpPr>
        <p:spPr>
          <a:xfrm>
            <a:off x="609600" y="762000"/>
            <a:ext cx="8229600" cy="914400"/>
          </a:xfrm>
        </p:spPr>
        <p:txBody>
          <a:bodyPr/>
          <a:lstStyle/>
          <a:p>
            <a:pPr algn="ctr" eaLnBrk="1" hangingPunct="1">
              <a:buFontTx/>
              <a:buNone/>
            </a:pPr>
            <a:r>
              <a:rPr lang="en-US" sz="5400" dirty="0" smtClean="0"/>
              <a:t>QUESTIONS?</a:t>
            </a:r>
          </a:p>
        </p:txBody>
      </p:sp>
      <p:pic>
        <p:nvPicPr>
          <p:cNvPr id="34821" name="Picture 6" descr="MCj01560530000[1]"/>
          <p:cNvPicPr>
            <a:picLocks noGrp="1" noChangeAspect="1" noChangeArrowheads="1"/>
          </p:cNvPicPr>
          <p:nvPr>
            <p:ph sz="half" idx="2"/>
          </p:nvPr>
        </p:nvPicPr>
        <p:blipFill>
          <a:blip r:embed="rId3" cstate="print"/>
          <a:srcRect/>
          <a:stretch>
            <a:fillRect/>
          </a:stretch>
        </p:blipFill>
        <p:spPr>
          <a:xfrm>
            <a:off x="3657600" y="1524000"/>
            <a:ext cx="1522413" cy="1739900"/>
          </a:xfrm>
        </p:spPr>
      </p:pic>
      <p:sp>
        <p:nvSpPr>
          <p:cNvPr id="21513" name="Rectangle 9"/>
          <p:cNvSpPr>
            <a:spLocks noChangeArrowheads="1"/>
          </p:cNvSpPr>
          <p:nvPr/>
        </p:nvSpPr>
        <p:spPr bwMode="auto">
          <a:xfrm>
            <a:off x="2286000" y="3810000"/>
            <a:ext cx="5105400" cy="2677656"/>
          </a:xfrm>
          <a:prstGeom prst="rect">
            <a:avLst/>
          </a:prstGeom>
          <a:noFill/>
          <a:ln w="9525">
            <a:noFill/>
            <a:miter lim="800000"/>
            <a:headEnd/>
            <a:tailEnd/>
          </a:ln>
          <a:effectLst/>
        </p:spPr>
        <p:txBody>
          <a:bodyPr wrap="square">
            <a:spAutoFit/>
          </a:bodyPr>
          <a:lstStyle/>
          <a:p>
            <a:pPr algn="ctr">
              <a:defRPr/>
            </a:pPr>
            <a:r>
              <a:rPr lang="en-US" dirty="0">
                <a:effectLst>
                  <a:outerShdw blurRad="38100" dist="38100" dir="2700000" algn="tl">
                    <a:srgbClr val="C0C0C0"/>
                  </a:outerShdw>
                </a:effectLst>
              </a:rPr>
              <a:t>Wayne Summers</a:t>
            </a:r>
          </a:p>
          <a:p>
            <a:pPr algn="ctr">
              <a:defRPr/>
            </a:pPr>
            <a:r>
              <a:rPr lang="en-US" dirty="0">
                <a:effectLst>
                  <a:outerShdw blurRad="38100" dist="38100" dir="2700000" algn="tl">
                    <a:srgbClr val="C0C0C0"/>
                  </a:outerShdw>
                </a:effectLst>
              </a:rPr>
              <a:t>TSYS School of Computer Science </a:t>
            </a:r>
            <a:r>
              <a:rPr lang="en-US" dirty="0" smtClean="0">
                <a:effectLst>
                  <a:outerShdw blurRad="38100" dist="38100" dir="2700000" algn="tl">
                    <a:srgbClr val="C0C0C0"/>
                  </a:outerShdw>
                </a:effectLst>
              </a:rPr>
              <a:t>Columbus State University</a:t>
            </a:r>
            <a:endParaRPr lang="en-US" dirty="0">
              <a:effectLst>
                <a:outerShdw blurRad="38100" dist="38100" dir="2700000" algn="tl">
                  <a:srgbClr val="C0C0C0"/>
                </a:outerShdw>
              </a:effectLst>
            </a:endParaRPr>
          </a:p>
          <a:p>
            <a:pPr algn="ctr" eaLnBrk="1" hangingPunct="1">
              <a:defRPr/>
            </a:pPr>
            <a:r>
              <a:rPr lang="en-US" dirty="0">
                <a:hlinkClick r:id="rId4"/>
              </a:rPr>
              <a:t>http://cs.colstate.edu</a:t>
            </a:r>
            <a:endParaRPr lang="en-US" dirty="0"/>
          </a:p>
          <a:p>
            <a:pPr algn="ctr" eaLnBrk="1" hangingPunct="1">
              <a:defRPr/>
            </a:pPr>
            <a:r>
              <a:rPr lang="en-US" dirty="0">
                <a:hlinkClick r:id="rId5"/>
              </a:rPr>
              <a:t>cs@colstate.edu</a:t>
            </a:r>
            <a:endParaRPr lang="en-US" dirty="0"/>
          </a:p>
          <a:p>
            <a:pPr algn="ctr">
              <a:defRPr/>
            </a:pPr>
            <a:r>
              <a:rPr lang="en-US" dirty="0" smtClean="0">
                <a:effectLst>
                  <a:outerShdw blurRad="38100" dist="38100" dir="2700000" algn="tl">
                    <a:srgbClr val="C0C0C0"/>
                  </a:outerShdw>
                </a:effectLst>
              </a:rPr>
              <a:t>(706) 568-2410</a:t>
            </a:r>
            <a:endParaRPr lang="en-US" dirty="0">
              <a:effectLst>
                <a:outerShdw blurRad="38100" dist="38100" dir="2700000" algn="tl">
                  <a:srgbClr val="C0C0C0"/>
                </a:outerShdw>
              </a:effectLst>
            </a:endParaRPr>
          </a:p>
          <a:p>
            <a:pPr algn="ctr">
              <a:defRPr/>
            </a:pPr>
            <a:r>
              <a:rPr lang="en-US" dirty="0">
                <a:effectLst>
                  <a:outerShdw blurRad="38100" dist="38100" dir="2700000" algn="tl">
                    <a:srgbClr val="C0C0C0"/>
                  </a:outerShdw>
                </a:effectLst>
              </a:rPr>
              <a:t>summers_wayne@colstate.edu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p>
            <a:fld id="{35DC6C9D-6B90-41D0-8F37-548E25E10746}" type="datetime1">
              <a:rPr lang="en-US" smtClean="0"/>
              <a:pPr/>
              <a:t>5/16/2011</a:t>
            </a:fld>
            <a:endParaRPr lang="en-US" smtClean="0"/>
          </a:p>
        </p:txBody>
      </p:sp>
      <p:sp>
        <p:nvSpPr>
          <p:cNvPr id="35843" name="Slide Number Placeholder 5"/>
          <p:cNvSpPr>
            <a:spLocks noGrp="1"/>
          </p:cNvSpPr>
          <p:nvPr>
            <p:ph type="sldNum" sz="quarter" idx="12"/>
          </p:nvPr>
        </p:nvSpPr>
        <p:spPr>
          <a:noFill/>
        </p:spPr>
        <p:txBody>
          <a:bodyPr/>
          <a:lstStyle/>
          <a:p>
            <a:fld id="{25301757-39DE-420F-AE08-5F1B10FDB0FF}" type="slidenum">
              <a:rPr lang="en-US" smtClean="0"/>
              <a:pPr/>
              <a:t>17</a:t>
            </a:fld>
            <a:endParaRPr lang="en-US" smtClean="0"/>
          </a:p>
        </p:txBody>
      </p:sp>
      <p:sp>
        <p:nvSpPr>
          <p:cNvPr id="35844" name="Rectangle 4"/>
          <p:cNvSpPr>
            <a:spLocks noGrp="1" noChangeArrowheads="1"/>
          </p:cNvSpPr>
          <p:nvPr>
            <p:ph type="title"/>
          </p:nvPr>
        </p:nvSpPr>
        <p:spPr/>
        <p:txBody>
          <a:bodyPr/>
          <a:lstStyle/>
          <a:p>
            <a:pPr eaLnBrk="1" hangingPunct="1"/>
            <a:endParaRPr lang="en-US" smtClean="0"/>
          </a:p>
        </p:txBody>
      </p:sp>
      <p:pic>
        <p:nvPicPr>
          <p:cNvPr id="35845" name="Picture 6"/>
          <p:cNvPicPr>
            <a:picLocks noGrp="1" noChangeAspect="1" noChangeArrowheads="1"/>
          </p:cNvPicPr>
          <p:nvPr>
            <p:ph idx="1"/>
          </p:nvPr>
        </p:nvPicPr>
        <p:blipFill>
          <a:blip r:embed="rId3" cstate="print"/>
          <a:srcRect/>
          <a:stretch>
            <a:fillRect/>
          </a:stretch>
        </p:blipFill>
        <p:spPr>
          <a:xfrm>
            <a:off x="609600" y="609600"/>
            <a:ext cx="7848600" cy="52324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z="3600" dirty="0" smtClean="0"/>
              <a:t>Need</a:t>
            </a:r>
            <a:endParaRPr lang="en-US" sz="3600" dirty="0"/>
          </a:p>
        </p:txBody>
      </p:sp>
      <p:sp>
        <p:nvSpPr>
          <p:cNvPr id="3" name="Content Placeholder 2"/>
          <p:cNvSpPr>
            <a:spLocks noGrp="1"/>
          </p:cNvSpPr>
          <p:nvPr>
            <p:ph idx="1"/>
          </p:nvPr>
        </p:nvSpPr>
        <p:spPr>
          <a:xfrm>
            <a:off x="685800" y="1600200"/>
            <a:ext cx="7772400" cy="4648200"/>
          </a:xfrm>
        </p:spPr>
        <p:txBody>
          <a:bodyPr/>
          <a:lstStyle/>
          <a:p>
            <a:r>
              <a:rPr lang="en-US" sz="3200" dirty="0" smtClean="0">
                <a:solidFill>
                  <a:schemeClr val="tx1"/>
                </a:solidFill>
                <a:latin typeface="+mn-lt"/>
                <a:ea typeface="+mn-ea"/>
                <a:cs typeface="+mn-cs"/>
              </a:rPr>
              <a:t>“Innovations in computing and more broadly, information technology (IT), drive our economy, underlie many new advances in science and engineering, and contribute to our national security. Projected job growth in IT is very strong.” </a:t>
            </a:r>
          </a:p>
          <a:p>
            <a:endParaRPr lang="en-US" sz="3200" dirty="0" smtClean="0">
              <a:solidFill>
                <a:schemeClr val="tx1"/>
              </a:solidFill>
              <a:latin typeface="+mn-lt"/>
              <a:ea typeface="+mn-ea"/>
              <a:cs typeface="+mn-cs"/>
            </a:endParaRPr>
          </a:p>
          <a:p>
            <a:pPr lvl="0">
              <a:buNone/>
            </a:pPr>
            <a:r>
              <a:rPr lang="en-US" sz="1600" dirty="0" smtClean="0">
                <a:solidFill>
                  <a:schemeClr val="tx1"/>
                </a:solidFill>
                <a:latin typeface="+mn-lt"/>
                <a:ea typeface="+mn-ea"/>
                <a:cs typeface="+mn-cs"/>
              </a:rPr>
              <a:t>NSF Computing Education for the 21st Century (CE21) call for proposals, </a:t>
            </a:r>
            <a:r>
              <a:rPr lang="en-US" sz="1600" u="sng" dirty="0" smtClean="0">
                <a:solidFill>
                  <a:schemeClr val="tx1"/>
                </a:solidFill>
                <a:latin typeface="+mn-lt"/>
                <a:ea typeface="+mn-ea"/>
                <a:cs typeface="+mn-cs"/>
                <a:hlinkClick r:id="rId2"/>
              </a:rPr>
              <a:t>http://www.nsf.gov/pubs/2010/nsf10619/nsf10619.htm</a:t>
            </a:r>
            <a:endParaRPr lang="en-US" sz="1600" dirty="0" smtClean="0">
              <a:solidFill>
                <a:schemeClr val="tx1"/>
              </a:solidFill>
              <a:latin typeface="+mn-lt"/>
              <a:ea typeface="+mn-ea"/>
              <a:cs typeface="+mn-cs"/>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sz="3600" dirty="0" smtClean="0"/>
              <a:t>Problem</a:t>
            </a:r>
            <a:endParaRPr lang="en-US" sz="3600" dirty="0"/>
          </a:p>
        </p:txBody>
      </p:sp>
      <p:sp>
        <p:nvSpPr>
          <p:cNvPr id="3" name="Content Placeholder 2"/>
          <p:cNvSpPr>
            <a:spLocks noGrp="1"/>
          </p:cNvSpPr>
          <p:nvPr>
            <p:ph idx="1"/>
          </p:nvPr>
        </p:nvSpPr>
        <p:spPr>
          <a:xfrm>
            <a:off x="685800" y="1143000"/>
            <a:ext cx="7772400" cy="5105400"/>
          </a:xfrm>
        </p:spPr>
        <p:txBody>
          <a:bodyPr/>
          <a:lstStyle/>
          <a:p>
            <a:r>
              <a:rPr lang="en-US" sz="2800" dirty="0" smtClean="0">
                <a:solidFill>
                  <a:schemeClr val="tx1"/>
                </a:solidFill>
                <a:latin typeface="+mn-lt"/>
                <a:ea typeface="+mn-ea"/>
                <a:cs typeface="+mn-cs"/>
              </a:rPr>
              <a:t>“Despite these very positive indicators, student interest in computing has declined dramatically over the last decade.  </a:t>
            </a:r>
          </a:p>
          <a:p>
            <a:pPr lvl="1"/>
            <a:r>
              <a:rPr lang="en-US" sz="2400" dirty="0" smtClean="0">
                <a:solidFill>
                  <a:schemeClr val="tx1"/>
                </a:solidFill>
                <a:latin typeface="+mn-lt"/>
                <a:ea typeface="+mn-ea"/>
                <a:cs typeface="+mn-cs"/>
              </a:rPr>
              <a:t>For example, the percentage of college freshmen indicating an intent to major in computing has declined overall by 70% in the last decade; for women, the decline was 80% (HERI, 2000-2009). </a:t>
            </a:r>
          </a:p>
          <a:p>
            <a:pPr lvl="1"/>
            <a:r>
              <a:rPr lang="en-US" sz="2400" dirty="0" smtClean="0">
                <a:solidFill>
                  <a:schemeClr val="tx1"/>
                </a:solidFill>
                <a:latin typeface="+mn-lt"/>
                <a:ea typeface="+mn-ea"/>
                <a:cs typeface="+mn-cs"/>
              </a:rPr>
              <a:t>Recent data show that student interest in computing majors has fallen behind projected job openings by a factor of five and a half (ACT, 2010).” </a:t>
            </a:r>
          </a:p>
          <a:p>
            <a:pPr lvl="0"/>
            <a:r>
              <a:rPr lang="en-US" sz="1400" dirty="0" smtClean="0">
                <a:solidFill>
                  <a:schemeClr val="tx1"/>
                </a:solidFill>
                <a:latin typeface="+mn-lt"/>
                <a:ea typeface="+mn-ea"/>
                <a:cs typeface="+mn-cs"/>
              </a:rPr>
              <a:t>ACT: American College Testing Program (2010), </a:t>
            </a:r>
            <a:r>
              <a:rPr lang="en-US" sz="1400" i="1" dirty="0" smtClean="0">
                <a:solidFill>
                  <a:schemeClr val="tx1"/>
                </a:solidFill>
                <a:latin typeface="+mn-lt"/>
                <a:ea typeface="+mn-ea"/>
                <a:cs typeface="+mn-cs"/>
              </a:rPr>
              <a:t>The Condition of College and Career Readiness</a:t>
            </a:r>
            <a:r>
              <a:rPr lang="en-US" sz="1400" dirty="0" smtClean="0"/>
              <a:t>.</a:t>
            </a:r>
            <a:endParaRPr lang="en-US" sz="1400" dirty="0" smtClean="0">
              <a:solidFill>
                <a:schemeClr val="tx1"/>
              </a:solidFill>
              <a:latin typeface="+mn-lt"/>
              <a:ea typeface="+mn-ea"/>
              <a:cs typeface="+mn-cs"/>
            </a:endParaRPr>
          </a:p>
          <a:p>
            <a:pPr lvl="0"/>
            <a:r>
              <a:rPr lang="en-US" sz="1400" dirty="0" smtClean="0">
                <a:solidFill>
                  <a:schemeClr val="tx1"/>
                </a:solidFill>
                <a:latin typeface="+mn-lt"/>
                <a:ea typeface="+mn-ea"/>
                <a:cs typeface="+mn-cs"/>
              </a:rPr>
              <a:t>Higher Education Research Institute (HERI), </a:t>
            </a:r>
            <a:r>
              <a:rPr lang="en-US" sz="1400" i="1" dirty="0" smtClean="0">
                <a:solidFill>
                  <a:schemeClr val="tx1"/>
                </a:solidFill>
                <a:latin typeface="+mn-lt"/>
                <a:ea typeface="+mn-ea"/>
                <a:cs typeface="+mn-cs"/>
              </a:rPr>
              <a:t>College Freshmen Survey</a:t>
            </a:r>
            <a:r>
              <a:rPr lang="en-US" sz="1400" dirty="0" smtClean="0">
                <a:solidFill>
                  <a:schemeClr val="tx1"/>
                </a:solidFill>
                <a:latin typeface="+mn-lt"/>
                <a:ea typeface="+mn-ea"/>
                <a:cs typeface="+mn-cs"/>
              </a:rPr>
              <a:t>, 2000-2009. </a:t>
            </a:r>
          </a:p>
          <a:p>
            <a:pPr lvl="1">
              <a:buNone/>
            </a:pP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5058" name="Picture 2"/>
          <p:cNvPicPr>
            <a:picLocks noGrp="1" noChangeAspect="1" noChangeArrowheads="1"/>
          </p:cNvPicPr>
          <p:nvPr>
            <p:ph idx="1"/>
          </p:nvPr>
        </p:nvPicPr>
        <p:blipFill>
          <a:blip r:embed="rId2" cstate="print"/>
          <a:srcRect/>
          <a:stretch>
            <a:fillRect/>
          </a:stretch>
        </p:blipFill>
        <p:spPr bwMode="auto">
          <a:xfrm>
            <a:off x="218769" y="457200"/>
            <a:ext cx="8689258"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sz="3600" dirty="0" smtClean="0"/>
              <a:t>Solution</a:t>
            </a:r>
            <a:endParaRPr lang="en-US" sz="3600" dirty="0"/>
          </a:p>
        </p:txBody>
      </p:sp>
      <p:sp>
        <p:nvSpPr>
          <p:cNvPr id="3" name="Content Placeholder 2"/>
          <p:cNvSpPr>
            <a:spLocks noGrp="1"/>
          </p:cNvSpPr>
          <p:nvPr>
            <p:ph idx="1"/>
          </p:nvPr>
        </p:nvSpPr>
        <p:spPr>
          <a:xfrm>
            <a:off x="685800" y="1371600"/>
            <a:ext cx="7772400" cy="4724400"/>
          </a:xfrm>
        </p:spPr>
        <p:txBody>
          <a:bodyPr/>
          <a:lstStyle/>
          <a:p>
            <a:r>
              <a:rPr lang="en-US" dirty="0" smtClean="0"/>
              <a:t>Computing Education for the 21st Century  (CE21)</a:t>
            </a:r>
          </a:p>
          <a:p>
            <a:pPr lvl="1"/>
            <a:endParaRPr lang="en-US" dirty="0" smtClean="0"/>
          </a:p>
          <a:p>
            <a:pPr lvl="1"/>
            <a:r>
              <a:rPr lang="en-US" dirty="0" smtClean="0"/>
              <a:t>Increase the number and diversity of K-14 students and teachers who develop and practice computational competencies in a variety of contexts</a:t>
            </a:r>
          </a:p>
          <a:p>
            <a:pPr lvl="1"/>
            <a:endParaRPr lang="en-US" dirty="0" smtClean="0"/>
          </a:p>
          <a:p>
            <a:pPr lvl="1"/>
            <a:r>
              <a:rPr lang="en-US" dirty="0" smtClean="0"/>
              <a:t>Increase the number and diversity of early postsecondary students who are engaged and have the background in computing necessary to successfully pursue degrees in computing-related and computationally-intensive fields of study</a:t>
            </a:r>
          </a:p>
          <a:p>
            <a:pPr lvl="1">
              <a:buNone/>
            </a:pPr>
            <a:endParaRPr lang="en-US" dirty="0" smtClean="0"/>
          </a:p>
          <a:p>
            <a:pPr lvl="1"/>
            <a:endParaRPr lang="en-US" dirty="0" smtClean="0"/>
          </a:p>
          <a:p>
            <a:pPr lvl="1">
              <a:buNone/>
            </a:pPr>
            <a:r>
              <a:rPr lang="en-US" dirty="0" smtClean="0"/>
              <a:t>http://www.nsf.gov/pubs/2010/nsf10619/nsf10619.htm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sz="3600" dirty="0" smtClean="0"/>
              <a:t>CSU’s Initiatives</a:t>
            </a:r>
            <a:endParaRPr lang="en-US" sz="3600" dirty="0"/>
          </a:p>
        </p:txBody>
      </p:sp>
      <p:sp>
        <p:nvSpPr>
          <p:cNvPr id="3" name="Content Placeholder 2"/>
          <p:cNvSpPr>
            <a:spLocks noGrp="1"/>
          </p:cNvSpPr>
          <p:nvPr>
            <p:ph idx="1"/>
          </p:nvPr>
        </p:nvSpPr>
        <p:spPr/>
        <p:txBody>
          <a:bodyPr/>
          <a:lstStyle/>
          <a:p>
            <a:r>
              <a:rPr lang="en-US" dirty="0" smtClean="0"/>
              <a:t>Summer Computer Camps for kids</a:t>
            </a:r>
          </a:p>
          <a:p>
            <a:r>
              <a:rPr lang="en-US" dirty="0" smtClean="0"/>
              <a:t>First Lego League Robotics</a:t>
            </a:r>
          </a:p>
          <a:p>
            <a:r>
              <a:rPr lang="en-US" dirty="0" smtClean="0"/>
              <a:t>Teacher Workshops</a:t>
            </a:r>
          </a:p>
          <a:p>
            <a:r>
              <a:rPr lang="en-US" dirty="0" smtClean="0"/>
              <a:t>Computer Science Teacher Endorsement</a:t>
            </a:r>
            <a:endParaRPr lang="en-US" dirty="0"/>
          </a:p>
        </p:txBody>
      </p:sp>
      <p:pic>
        <p:nvPicPr>
          <p:cNvPr id="4" name="Picture 7" descr="C:\Documents and Settings\CSU\My Documents\images\CSTA\lydia-shamim-students.jpg"/>
          <p:cNvPicPr>
            <a:picLocks noChangeAspect="1" noChangeArrowheads="1"/>
          </p:cNvPicPr>
          <p:nvPr/>
        </p:nvPicPr>
        <p:blipFill>
          <a:blip r:embed="rId2" cstate="print"/>
          <a:srcRect/>
          <a:stretch>
            <a:fillRect/>
          </a:stretch>
        </p:blipFill>
        <p:spPr bwMode="auto">
          <a:xfrm>
            <a:off x="2362200" y="4876800"/>
            <a:ext cx="2260600" cy="169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lstStyle/>
          <a:p>
            <a:r>
              <a:rPr lang="en-US" sz="3600" dirty="0" smtClean="0"/>
              <a:t>Summer Computer Camps</a:t>
            </a:r>
            <a:endParaRPr lang="en-US" sz="3600" dirty="0"/>
          </a:p>
        </p:txBody>
      </p:sp>
      <p:sp>
        <p:nvSpPr>
          <p:cNvPr id="3" name="Content Placeholder 2"/>
          <p:cNvSpPr>
            <a:spLocks noGrp="1"/>
          </p:cNvSpPr>
          <p:nvPr>
            <p:ph idx="1"/>
          </p:nvPr>
        </p:nvSpPr>
        <p:spPr>
          <a:xfrm>
            <a:off x="685800" y="1524000"/>
            <a:ext cx="7772400" cy="4800600"/>
          </a:xfrm>
        </p:spPr>
        <p:txBody>
          <a:bodyPr/>
          <a:lstStyle/>
          <a:p>
            <a:r>
              <a:rPr lang="en-US" b="1" dirty="0" smtClean="0">
                <a:hlinkClick r:id="rId2"/>
              </a:rPr>
              <a:t>Activ8 Computing Camps</a:t>
            </a:r>
            <a:endParaRPr lang="en-US" b="1" dirty="0" smtClean="0"/>
          </a:p>
          <a:p>
            <a:pPr lvl="1"/>
            <a:r>
              <a:rPr lang="en-US" b="1" dirty="0" smtClean="0">
                <a:solidFill>
                  <a:schemeClr val="tx1"/>
                </a:solidFill>
                <a:latin typeface="+mn-lt"/>
                <a:ea typeface="+mn-ea"/>
                <a:cs typeface="+mn-cs"/>
              </a:rPr>
              <a:t>Computerized Craft Building with Pico Crickets	</a:t>
            </a:r>
            <a:endParaRPr lang="en-US" dirty="0" smtClean="0">
              <a:solidFill>
                <a:schemeClr val="tx1"/>
              </a:solidFill>
              <a:latin typeface="+mn-lt"/>
              <a:ea typeface="+mn-ea"/>
              <a:cs typeface="+mn-cs"/>
            </a:endParaRPr>
          </a:p>
          <a:p>
            <a:pPr lvl="1"/>
            <a:r>
              <a:rPr lang="en-US" b="1" dirty="0" smtClean="0">
                <a:solidFill>
                  <a:schemeClr val="tx1"/>
                </a:solidFill>
                <a:latin typeface="+mn-lt"/>
                <a:ea typeface="+mn-ea"/>
                <a:cs typeface="+mn-cs"/>
              </a:rPr>
              <a:t>Create your own adventure - Game and Movie making through programming with Scratch</a:t>
            </a:r>
          </a:p>
          <a:p>
            <a:pPr lvl="1"/>
            <a:r>
              <a:rPr lang="en-US" b="1" dirty="0" smtClean="0">
                <a:solidFill>
                  <a:schemeClr val="tx1"/>
                </a:solidFill>
                <a:latin typeface="+mn-lt"/>
              </a:rPr>
              <a:t>Web Design</a:t>
            </a:r>
            <a:endParaRPr lang="en-US" sz="2400" b="1" dirty="0" smtClean="0">
              <a:solidFill>
                <a:schemeClr val="tx1"/>
              </a:solidFill>
              <a:latin typeface="+mn-lt"/>
              <a:ea typeface="+mn-ea"/>
              <a:cs typeface="+mn-cs"/>
            </a:endParaRPr>
          </a:p>
          <a:p>
            <a:pPr lvl="1"/>
            <a:r>
              <a:rPr lang="en-US" b="1" dirty="0" smtClean="0">
                <a:solidFill>
                  <a:schemeClr val="tx1"/>
                </a:solidFill>
                <a:latin typeface="+mn-lt"/>
                <a:ea typeface="+mn-ea"/>
                <a:cs typeface="+mn-cs"/>
              </a:rPr>
              <a:t>Web Design &amp; Flash® Animation</a:t>
            </a:r>
          </a:p>
          <a:p>
            <a:pPr lvl="1"/>
            <a:r>
              <a:rPr lang="en-US" b="1" dirty="0" smtClean="0">
                <a:solidFill>
                  <a:schemeClr val="tx1"/>
                </a:solidFill>
                <a:latin typeface="+mn-lt"/>
                <a:ea typeface="+mn-ea"/>
                <a:cs typeface="+mn-cs"/>
              </a:rPr>
              <a:t>Animating with Alice</a:t>
            </a:r>
          </a:p>
          <a:p>
            <a:pPr lvl="1"/>
            <a:r>
              <a:rPr lang="en-US" b="1" dirty="0" smtClean="0">
                <a:solidFill>
                  <a:schemeClr val="tx1"/>
                </a:solidFill>
                <a:latin typeface="+mn-lt"/>
                <a:ea typeface="+mn-ea"/>
                <a:cs typeface="+mn-cs"/>
              </a:rPr>
              <a:t>Lego robots</a:t>
            </a:r>
          </a:p>
          <a:p>
            <a:pPr lvl="1"/>
            <a:r>
              <a:rPr lang="en-US" b="1" dirty="0" err="1" smtClean="0">
                <a:solidFill>
                  <a:schemeClr val="tx1"/>
                </a:solidFill>
                <a:latin typeface="+mn-lt"/>
                <a:ea typeface="+mn-ea"/>
                <a:cs typeface="+mn-cs"/>
              </a:rPr>
              <a:t>GameMaker</a:t>
            </a:r>
            <a:endParaRPr lang="en-US" b="1" dirty="0" smtClean="0">
              <a:solidFill>
                <a:schemeClr val="tx1"/>
              </a:solidFill>
              <a:latin typeface="+mn-lt"/>
              <a:ea typeface="+mn-ea"/>
              <a:cs typeface="+mn-cs"/>
            </a:endParaRPr>
          </a:p>
          <a:p>
            <a:pPr lvl="1"/>
            <a:r>
              <a:rPr lang="en-US" b="1" dirty="0" smtClean="0">
                <a:solidFill>
                  <a:schemeClr val="tx1"/>
                </a:solidFill>
                <a:latin typeface="+mn-lt"/>
                <a:ea typeface="+mn-ea"/>
                <a:cs typeface="+mn-cs"/>
              </a:rPr>
              <a:t>3D Game Art and Design with Blender	</a:t>
            </a:r>
          </a:p>
          <a:p>
            <a:pPr lvl="1"/>
            <a:r>
              <a:rPr lang="en-US" b="1" dirty="0" smtClean="0">
                <a:solidFill>
                  <a:schemeClr val="tx1"/>
                </a:solidFill>
                <a:latin typeface="+mn-lt"/>
                <a:ea typeface="+mn-ea"/>
                <a:cs typeface="+mn-cs"/>
              </a:rPr>
              <a:t>Python Programming 	</a:t>
            </a:r>
          </a:p>
        </p:txBody>
      </p:sp>
      <p:pic>
        <p:nvPicPr>
          <p:cNvPr id="46083" name="Picture 3" descr="P:\DEPTDATA\COMPUTER_SCIENCE_EDUCATION\Pictures\SummerCamps\2007\MissionTechnologyA\100_0136.JPG"/>
          <p:cNvPicPr>
            <a:picLocks noChangeAspect="1" noChangeArrowheads="1"/>
          </p:cNvPicPr>
          <p:nvPr/>
        </p:nvPicPr>
        <p:blipFill>
          <a:blip r:embed="rId3" cstate="print"/>
          <a:srcRect/>
          <a:stretch>
            <a:fillRect/>
          </a:stretch>
        </p:blipFill>
        <p:spPr bwMode="auto">
          <a:xfrm>
            <a:off x="6019800" y="2719954"/>
            <a:ext cx="2971800" cy="2233046"/>
          </a:xfrm>
          <a:prstGeom prst="rect">
            <a:avLst/>
          </a:prstGeom>
          <a:noFill/>
        </p:spPr>
      </p:pic>
      <p:pic>
        <p:nvPicPr>
          <p:cNvPr id="46085" name="Picture 5" descr="P:\DEPTDATA\COMPUTER_SCIENCE_EDUCATION\Outreach Programs\SummerCamps\2010 materials\scratch.gif"/>
          <p:cNvPicPr>
            <a:picLocks noChangeAspect="1" noChangeArrowheads="1"/>
          </p:cNvPicPr>
          <p:nvPr/>
        </p:nvPicPr>
        <p:blipFill>
          <a:blip r:embed="rId4" cstate="print"/>
          <a:srcRect/>
          <a:stretch>
            <a:fillRect/>
          </a:stretch>
        </p:blipFill>
        <p:spPr bwMode="auto">
          <a:xfrm>
            <a:off x="0" y="0"/>
            <a:ext cx="1215272" cy="1295400"/>
          </a:xfrm>
          <a:prstGeom prst="rect">
            <a:avLst/>
          </a:prstGeom>
          <a:noFill/>
        </p:spPr>
      </p:pic>
      <p:pic>
        <p:nvPicPr>
          <p:cNvPr id="46086" name="Picture 6" descr="P:\DEPTDATA\COMPUTER_SCIENCE_EDUCATION\Outreach Programs\SummerCamps\2010 materials\pico-cricket.jpg"/>
          <p:cNvPicPr>
            <a:picLocks noChangeAspect="1" noChangeArrowheads="1"/>
          </p:cNvPicPr>
          <p:nvPr/>
        </p:nvPicPr>
        <p:blipFill>
          <a:blip r:embed="rId5" cstate="print"/>
          <a:srcRect/>
          <a:stretch>
            <a:fillRect/>
          </a:stretch>
        </p:blipFill>
        <p:spPr bwMode="auto">
          <a:xfrm>
            <a:off x="7858125" y="0"/>
            <a:ext cx="1285875" cy="9239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lstStyle/>
          <a:p>
            <a:r>
              <a:rPr lang="en-US" sz="3600" dirty="0" smtClean="0"/>
              <a:t>Summer Computer Camps</a:t>
            </a:r>
            <a:endParaRPr lang="en-US" sz="3600" dirty="0"/>
          </a:p>
        </p:txBody>
      </p:sp>
      <p:sp>
        <p:nvSpPr>
          <p:cNvPr id="3" name="Content Placeholder 2"/>
          <p:cNvSpPr>
            <a:spLocks noGrp="1"/>
          </p:cNvSpPr>
          <p:nvPr>
            <p:ph idx="1"/>
          </p:nvPr>
        </p:nvSpPr>
        <p:spPr>
          <a:xfrm>
            <a:off x="685800" y="1524000"/>
            <a:ext cx="7772400" cy="4800600"/>
          </a:xfrm>
        </p:spPr>
        <p:txBody>
          <a:bodyPr/>
          <a:lstStyle/>
          <a:p>
            <a:r>
              <a:rPr lang="en-US" dirty="0" smtClean="0">
                <a:solidFill>
                  <a:schemeClr val="tx1"/>
                </a:solidFill>
                <a:latin typeface="+mn-lt"/>
                <a:ea typeface="+mn-ea"/>
                <a:cs typeface="+mn-cs"/>
              </a:rPr>
              <a:t>AGES: 8-11 or 11-14 or high school</a:t>
            </a:r>
          </a:p>
          <a:p>
            <a:endParaRPr lang="en-US" dirty="0" smtClean="0">
              <a:solidFill>
                <a:schemeClr val="tx1"/>
              </a:solidFill>
              <a:latin typeface="+mn-lt"/>
              <a:ea typeface="+mn-ea"/>
              <a:cs typeface="+mn-cs"/>
            </a:endParaRPr>
          </a:p>
          <a:p>
            <a:r>
              <a:rPr lang="en-US" dirty="0" smtClean="0">
                <a:solidFill>
                  <a:schemeClr val="tx1"/>
                </a:solidFill>
                <a:latin typeface="+mn-lt"/>
                <a:ea typeface="+mn-ea"/>
                <a:cs typeface="+mn-cs"/>
              </a:rPr>
              <a:t>2010: 12 camps: </a:t>
            </a:r>
            <a:r>
              <a:rPr lang="en-US" dirty="0" smtClean="0"/>
              <a:t>: 147 kids [114 boys &amp; 33 girls]</a:t>
            </a:r>
            <a:endParaRPr lang="en-US" dirty="0" smtClean="0">
              <a:ea typeface="+mn-ea"/>
              <a:cs typeface="+mn-cs"/>
            </a:endParaRPr>
          </a:p>
          <a:p>
            <a:r>
              <a:rPr lang="en-US" dirty="0" smtClean="0">
                <a:solidFill>
                  <a:schemeClr val="tx1"/>
                </a:solidFill>
                <a:latin typeface="+mn-lt"/>
              </a:rPr>
              <a:t>2009: </a:t>
            </a:r>
            <a:r>
              <a:rPr lang="en-US" dirty="0" smtClean="0"/>
              <a:t>15 camps: 160 kids [126 boys &amp; 34 girls]</a:t>
            </a:r>
            <a:endParaRPr lang="en-US" dirty="0" smtClean="0">
              <a:solidFill>
                <a:schemeClr val="tx1"/>
              </a:solidFill>
              <a:latin typeface="+mn-lt"/>
            </a:endParaRPr>
          </a:p>
          <a:p>
            <a:r>
              <a:rPr lang="en-US" dirty="0" smtClean="0">
                <a:ea typeface="+mn-ea"/>
                <a:cs typeface="+mn-cs"/>
              </a:rPr>
              <a:t>2008: </a:t>
            </a:r>
            <a:r>
              <a:rPr lang="en-US" dirty="0" smtClean="0"/>
              <a:t>13 camps: 161 kids [119 boys &amp; 42 girls]</a:t>
            </a:r>
            <a:endParaRPr lang="en-US" dirty="0" smtClean="0">
              <a:ea typeface="+mn-ea"/>
              <a:cs typeface="+mn-cs"/>
            </a:endParaRPr>
          </a:p>
          <a:p>
            <a:pPr marL="342900" lvl="1" indent="-342900">
              <a:buFontTx/>
              <a:buChar char="•"/>
            </a:pPr>
            <a:r>
              <a:rPr lang="en-US" sz="2400" dirty="0" smtClean="0">
                <a:solidFill>
                  <a:schemeClr val="tx1"/>
                </a:solidFill>
                <a:latin typeface="+mn-lt"/>
              </a:rPr>
              <a:t>2007: </a:t>
            </a:r>
            <a:r>
              <a:rPr lang="en-US" sz="2400" dirty="0" smtClean="0"/>
              <a:t>4 camps: 75 kids [52 boys &amp; 23 girls]</a:t>
            </a:r>
          </a:p>
          <a:p>
            <a:pPr lvl="1"/>
            <a:r>
              <a:rPr lang="en-US" dirty="0" smtClean="0"/>
              <a:t>partial funding by GA Computes </a:t>
            </a:r>
          </a:p>
          <a:p>
            <a:endParaRPr lang="en-US" dirty="0" smtClean="0">
              <a:solidFill>
                <a:schemeClr val="tx1"/>
              </a:solidFill>
              <a:latin typeface="+mn-lt"/>
              <a:ea typeface="+mn-ea"/>
              <a:cs typeface="+mn-cs"/>
            </a:endParaRPr>
          </a:p>
        </p:txBody>
      </p:sp>
      <p:pic>
        <p:nvPicPr>
          <p:cNvPr id="47106" name="Picture 2" descr="P:\DEPTDATA\COMPUTER_SCIENCE_EDUCATION\Pictures\SummerCamps\2007\MathCollaborative\100_0177.JPG"/>
          <p:cNvPicPr>
            <a:picLocks noChangeAspect="1" noChangeArrowheads="1"/>
          </p:cNvPicPr>
          <p:nvPr/>
        </p:nvPicPr>
        <p:blipFill>
          <a:blip r:embed="rId2" cstate="print"/>
          <a:srcRect/>
          <a:stretch>
            <a:fillRect/>
          </a:stretch>
        </p:blipFill>
        <p:spPr bwMode="auto">
          <a:xfrm>
            <a:off x="2971800" y="4572000"/>
            <a:ext cx="2814762" cy="2115047"/>
          </a:xfrm>
          <a:prstGeom prst="rect">
            <a:avLst/>
          </a:prstGeom>
          <a:noFill/>
        </p:spPr>
      </p:pic>
      <p:pic>
        <p:nvPicPr>
          <p:cNvPr id="5" name="Picture 4" descr="P:\DEPTDATA\COMPUTER_SCIENCE_EDUCATION\Pictures\SummerCamps\2007\MissionTechnologyA\100_0149.JPG"/>
          <p:cNvPicPr>
            <a:picLocks noChangeAspect="1" noChangeArrowheads="1"/>
          </p:cNvPicPr>
          <p:nvPr/>
        </p:nvPicPr>
        <p:blipFill>
          <a:blip r:embed="rId3" cstate="print"/>
          <a:srcRect/>
          <a:stretch>
            <a:fillRect/>
          </a:stretch>
        </p:blipFill>
        <p:spPr bwMode="auto">
          <a:xfrm>
            <a:off x="6349809" y="4191000"/>
            <a:ext cx="2535226" cy="1905000"/>
          </a:xfrm>
          <a:prstGeom prst="rect">
            <a:avLst/>
          </a:prstGeom>
          <a:noFill/>
        </p:spPr>
      </p:pic>
      <p:pic>
        <p:nvPicPr>
          <p:cNvPr id="47107" name="Picture 3" descr="P:\DEPTDATA\COMPUTER_SCIENCE_EDUCATION\Outreach Programs\SummerCamps\2010 materials\robot.jpg"/>
          <p:cNvPicPr>
            <a:picLocks noChangeAspect="1" noChangeArrowheads="1"/>
          </p:cNvPicPr>
          <p:nvPr/>
        </p:nvPicPr>
        <p:blipFill>
          <a:blip r:embed="rId4" cstate="print"/>
          <a:srcRect/>
          <a:stretch>
            <a:fillRect/>
          </a:stretch>
        </p:blipFill>
        <p:spPr bwMode="auto">
          <a:xfrm>
            <a:off x="0" y="0"/>
            <a:ext cx="962025" cy="1238250"/>
          </a:xfrm>
          <a:prstGeom prst="rect">
            <a:avLst/>
          </a:prstGeom>
          <a:noFill/>
        </p:spPr>
      </p:pic>
      <p:pic>
        <p:nvPicPr>
          <p:cNvPr id="47108" name="Picture 4" descr="P:\DEPTDATA\COMPUTER_SCIENCE_EDUCATION\Outreach Programs\SummerCamps\2010 materials\python.jpg"/>
          <p:cNvPicPr>
            <a:picLocks noChangeAspect="1" noChangeArrowheads="1"/>
          </p:cNvPicPr>
          <p:nvPr/>
        </p:nvPicPr>
        <p:blipFill>
          <a:blip r:embed="rId5" cstate="print"/>
          <a:srcRect/>
          <a:stretch>
            <a:fillRect/>
          </a:stretch>
        </p:blipFill>
        <p:spPr bwMode="auto">
          <a:xfrm>
            <a:off x="7902766" y="0"/>
            <a:ext cx="1241234" cy="990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38200"/>
          </a:xfrm>
        </p:spPr>
        <p:txBody>
          <a:bodyPr/>
          <a:lstStyle/>
          <a:p>
            <a:r>
              <a:rPr lang="en-US" sz="3600" dirty="0" smtClean="0"/>
              <a:t>First Lego League Robotics</a:t>
            </a:r>
            <a:endParaRPr lang="en-US" dirty="0"/>
          </a:p>
        </p:txBody>
      </p:sp>
      <p:sp>
        <p:nvSpPr>
          <p:cNvPr id="3" name="Content Placeholder 2"/>
          <p:cNvSpPr>
            <a:spLocks noGrp="1"/>
          </p:cNvSpPr>
          <p:nvPr>
            <p:ph idx="1"/>
          </p:nvPr>
        </p:nvSpPr>
        <p:spPr>
          <a:xfrm>
            <a:off x="228600" y="1981200"/>
            <a:ext cx="8229600" cy="4114800"/>
          </a:xfrm>
        </p:spPr>
        <p:txBody>
          <a:bodyPr/>
          <a:lstStyle/>
          <a:p>
            <a:r>
              <a:rPr lang="en-US" dirty="0" smtClean="0"/>
              <a:t>Dec. 2009 – hosted 10 teams from throughout South GA</a:t>
            </a:r>
          </a:p>
          <a:p>
            <a:endParaRPr lang="en-US" dirty="0" smtClean="0"/>
          </a:p>
          <a:p>
            <a:r>
              <a:rPr lang="en-US" dirty="0" smtClean="0"/>
              <a:t>Dec. 2010 – plan to host 18 teams</a:t>
            </a:r>
          </a:p>
        </p:txBody>
      </p:sp>
      <p:pic>
        <p:nvPicPr>
          <p:cNvPr id="48132" name="Picture 4" descr="P:\DEPTDATA\COMPUTER_SCIENCE_EDUCATION\Pictures\100KZ650\100_0716.JPG"/>
          <p:cNvPicPr>
            <a:picLocks noChangeAspect="1" noChangeArrowheads="1"/>
          </p:cNvPicPr>
          <p:nvPr/>
        </p:nvPicPr>
        <p:blipFill>
          <a:blip r:embed="rId2" cstate="print"/>
          <a:srcRect/>
          <a:stretch>
            <a:fillRect/>
          </a:stretch>
        </p:blipFill>
        <p:spPr bwMode="auto">
          <a:xfrm>
            <a:off x="0" y="4739469"/>
            <a:ext cx="2819400" cy="2118532"/>
          </a:xfrm>
          <a:prstGeom prst="rect">
            <a:avLst/>
          </a:prstGeom>
          <a:noFill/>
        </p:spPr>
      </p:pic>
      <p:pic>
        <p:nvPicPr>
          <p:cNvPr id="48135" name="Picture 7"/>
          <p:cNvPicPr>
            <a:picLocks noChangeAspect="1" noChangeArrowheads="1"/>
          </p:cNvPicPr>
          <p:nvPr/>
        </p:nvPicPr>
        <p:blipFill>
          <a:blip r:embed="rId3" cstate="print"/>
          <a:srcRect/>
          <a:stretch>
            <a:fillRect/>
          </a:stretch>
        </p:blipFill>
        <p:spPr bwMode="auto">
          <a:xfrm>
            <a:off x="5334000" y="2510336"/>
            <a:ext cx="3810000" cy="4347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EMS Announcement and Project Kickoff_10_18_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GEMS Announcement and Project Kickoff_10_18_2010</Template>
  <TotalTime>283</TotalTime>
  <Words>519</Words>
  <Application>Microsoft Office PowerPoint</Application>
  <PresentationFormat>On-screen Show (4:3)</PresentationFormat>
  <Paragraphs>108</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GEMS Announcement and Project Kickoff_10_18_2010</vt:lpstr>
      <vt:lpstr>10,000 New Computer Science Teachers by 2015   How can we help?</vt:lpstr>
      <vt:lpstr>Need</vt:lpstr>
      <vt:lpstr>Problem</vt:lpstr>
      <vt:lpstr>PowerPoint Presentation</vt:lpstr>
      <vt:lpstr>Solution</vt:lpstr>
      <vt:lpstr>CSU’s Initiatives</vt:lpstr>
      <vt:lpstr>Summer Computer Camps</vt:lpstr>
      <vt:lpstr>Summer Computer Camps</vt:lpstr>
      <vt:lpstr>First Lego League Robotics</vt:lpstr>
      <vt:lpstr>Weekend Teacher Workshops</vt:lpstr>
      <vt:lpstr>Summer Teacher Workshops</vt:lpstr>
      <vt:lpstr>Computer Science Teacher Endorsement</vt:lpstr>
      <vt:lpstr>Computer Science Teacher Endorsement</vt:lpstr>
      <vt:lpstr>Computer Science Teacher Endorsement</vt:lpstr>
      <vt:lpstr>Computer Science Teacher Endorsement</vt:lpstr>
      <vt:lpstr>PowerPoint Presentation</vt:lpstr>
      <vt:lpstr>PowerPoint Presentation</vt:lpstr>
    </vt:vector>
  </TitlesOfParts>
  <Company>Columbus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10,000 New Computer Science Teachers by 2015 – How can we help?</dc:title>
  <dc:creator>wayne summers</dc:creator>
  <cp:lastModifiedBy>wayne summers</cp:lastModifiedBy>
  <cp:revision>30</cp:revision>
  <dcterms:created xsi:type="dcterms:W3CDTF">2010-11-10T21:02:12Z</dcterms:created>
  <dcterms:modified xsi:type="dcterms:W3CDTF">2011-05-16T23:39:33Z</dcterms:modified>
</cp:coreProperties>
</file>