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7" r:id="rId2"/>
    <p:sldId id="309" r:id="rId3"/>
    <p:sldId id="258" r:id="rId4"/>
    <p:sldId id="259" r:id="rId5"/>
    <p:sldId id="260" r:id="rId6"/>
    <p:sldId id="261" r:id="rId7"/>
    <p:sldId id="266" r:id="rId8"/>
    <p:sldId id="267" r:id="rId9"/>
    <p:sldId id="310" r:id="rId10"/>
    <p:sldId id="270" r:id="rId11"/>
    <p:sldId id="269" r:id="rId12"/>
    <p:sldId id="268" r:id="rId13"/>
    <p:sldId id="271" r:id="rId14"/>
    <p:sldId id="272" r:id="rId15"/>
    <p:sldId id="273" r:id="rId16"/>
    <p:sldId id="274" r:id="rId17"/>
    <p:sldId id="275" r:id="rId18"/>
    <p:sldId id="276" r:id="rId19"/>
    <p:sldId id="277" r:id="rId20"/>
    <p:sldId id="278" r:id="rId21"/>
    <p:sldId id="280" r:id="rId22"/>
    <p:sldId id="305" r:id="rId23"/>
    <p:sldId id="306" r:id="rId24"/>
    <p:sldId id="307" r:id="rId25"/>
    <p:sldId id="308"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9" r:id="rId41"/>
    <p:sldId id="302" r:id="rId42"/>
    <p:sldId id="303" r:id="rId43"/>
    <p:sldId id="304" r:id="rId44"/>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09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32125" cy="4635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7891" name="Rectangle 3"/>
          <p:cNvSpPr>
            <a:spLocks noGrp="1" noChangeArrowheads="1"/>
          </p:cNvSpPr>
          <p:nvPr>
            <p:ph type="dt" sz="quarter" idx="1"/>
          </p:nvPr>
        </p:nvSpPr>
        <p:spPr bwMode="auto">
          <a:xfrm>
            <a:off x="3963988" y="0"/>
            <a:ext cx="3032125" cy="4635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7892" name="Rectangle 4"/>
          <p:cNvSpPr>
            <a:spLocks noGrp="1" noChangeArrowheads="1"/>
          </p:cNvSpPr>
          <p:nvPr>
            <p:ph type="ftr" sz="quarter" idx="2"/>
          </p:nvPr>
        </p:nvSpPr>
        <p:spPr bwMode="auto">
          <a:xfrm>
            <a:off x="0" y="8818563"/>
            <a:ext cx="3032125" cy="4635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7893" name="Rectangle 5"/>
          <p:cNvSpPr>
            <a:spLocks noGrp="1" noChangeArrowheads="1"/>
          </p:cNvSpPr>
          <p:nvPr>
            <p:ph type="sldNum" sz="quarter" idx="3"/>
          </p:nvPr>
        </p:nvSpPr>
        <p:spPr bwMode="auto">
          <a:xfrm>
            <a:off x="3963988" y="8818563"/>
            <a:ext cx="3032125" cy="4635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29C2D93C-5910-46FE-A5E2-77A426238BF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2125" cy="463550"/>
          </a:xfrm>
          <a:prstGeom prst="rect">
            <a:avLst/>
          </a:prstGeom>
          <a:noFill/>
          <a:ln>
            <a:noFill/>
          </a:ln>
          <a:effectLst/>
          <a:extLst/>
        </p:spPr>
        <p:txBody>
          <a:bodyPr vert="horz" wrap="square" lIns="93031" tIns="46516" rIns="93031" bIns="46516" numCol="1" anchor="t" anchorCtr="0" compatLnSpc="1">
            <a:prstTxWarp prst="textNoShape">
              <a:avLst/>
            </a:prstTxWarp>
          </a:bodyPr>
          <a:lstStyle>
            <a:lvl1pPr defTabSz="930275">
              <a:defRPr sz="1200"/>
            </a:lvl1pPr>
          </a:lstStyle>
          <a:p>
            <a:pPr>
              <a:defRPr/>
            </a:pPr>
            <a:endParaRPr lang="en-US"/>
          </a:p>
        </p:txBody>
      </p:sp>
      <p:sp>
        <p:nvSpPr>
          <p:cNvPr id="16387" name="Rectangle 3"/>
          <p:cNvSpPr>
            <a:spLocks noGrp="1" noChangeArrowheads="1"/>
          </p:cNvSpPr>
          <p:nvPr>
            <p:ph type="dt" idx="1"/>
          </p:nvPr>
        </p:nvSpPr>
        <p:spPr bwMode="auto">
          <a:xfrm>
            <a:off x="3963988" y="0"/>
            <a:ext cx="3032125" cy="463550"/>
          </a:xfrm>
          <a:prstGeom prst="rect">
            <a:avLst/>
          </a:prstGeom>
          <a:noFill/>
          <a:ln>
            <a:noFill/>
          </a:ln>
          <a:effectLst/>
          <a:extLst/>
        </p:spPr>
        <p:txBody>
          <a:bodyPr vert="horz" wrap="square" lIns="93031" tIns="46516" rIns="93031" bIns="46516" numCol="1" anchor="t" anchorCtr="0" compatLnSpc="1">
            <a:prstTxWarp prst="textNoShape">
              <a:avLst/>
            </a:prstTxWarp>
          </a:bodyPr>
          <a:lstStyle>
            <a:lvl1pPr algn="r" defTabSz="930275">
              <a:defRPr sz="1200"/>
            </a:lvl1pPr>
          </a:lstStyle>
          <a:p>
            <a:pPr>
              <a:defRPr/>
            </a:pPr>
            <a:endParaRPr lang="en-US"/>
          </a:p>
        </p:txBody>
      </p:sp>
      <p:sp>
        <p:nvSpPr>
          <p:cNvPr id="922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700088" y="4410075"/>
            <a:ext cx="5597525" cy="4176713"/>
          </a:xfrm>
          <a:prstGeom prst="rect">
            <a:avLst/>
          </a:prstGeom>
          <a:noFill/>
          <a:ln>
            <a:noFill/>
          </a:ln>
          <a:effectLst/>
          <a:ex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818563"/>
            <a:ext cx="3032125" cy="463550"/>
          </a:xfrm>
          <a:prstGeom prst="rect">
            <a:avLst/>
          </a:prstGeom>
          <a:noFill/>
          <a:ln>
            <a:noFill/>
          </a:ln>
          <a:effectLst/>
          <a:extLst/>
        </p:spPr>
        <p:txBody>
          <a:bodyPr vert="horz" wrap="square" lIns="93031" tIns="46516" rIns="93031" bIns="46516" numCol="1" anchor="b" anchorCtr="0" compatLnSpc="1">
            <a:prstTxWarp prst="textNoShape">
              <a:avLst/>
            </a:prstTxWarp>
          </a:bodyPr>
          <a:lstStyle>
            <a:lvl1pPr defTabSz="930275">
              <a:defRPr sz="1200"/>
            </a:lvl1pPr>
          </a:lstStyle>
          <a:p>
            <a:pPr>
              <a:defRPr/>
            </a:pPr>
            <a:endParaRPr lang="en-US"/>
          </a:p>
        </p:txBody>
      </p:sp>
      <p:sp>
        <p:nvSpPr>
          <p:cNvPr id="16391" name="Rectangle 7"/>
          <p:cNvSpPr>
            <a:spLocks noGrp="1" noChangeArrowheads="1"/>
          </p:cNvSpPr>
          <p:nvPr>
            <p:ph type="sldNum" sz="quarter" idx="5"/>
          </p:nvPr>
        </p:nvSpPr>
        <p:spPr bwMode="auto">
          <a:xfrm>
            <a:off x="3963988" y="8818563"/>
            <a:ext cx="3032125" cy="463550"/>
          </a:xfrm>
          <a:prstGeom prst="rect">
            <a:avLst/>
          </a:prstGeom>
          <a:noFill/>
          <a:ln>
            <a:noFill/>
          </a:ln>
          <a:effectLst/>
          <a:extLst/>
        </p:spPr>
        <p:txBody>
          <a:bodyPr vert="horz" wrap="square" lIns="93031" tIns="46516" rIns="93031" bIns="46516" numCol="1" anchor="b" anchorCtr="0" compatLnSpc="1">
            <a:prstTxWarp prst="textNoShape">
              <a:avLst/>
            </a:prstTxWarp>
          </a:bodyPr>
          <a:lstStyle>
            <a:lvl1pPr algn="r" defTabSz="930275">
              <a:defRPr sz="1200"/>
            </a:lvl1pPr>
          </a:lstStyle>
          <a:p>
            <a:pPr>
              <a:defRPr/>
            </a:pPr>
            <a:fld id="{EC923D47-4EA1-429A-B1E2-5134E3DB049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C923D47-4EA1-429A-B1E2-5134E3DB0495}"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miter lim="800000"/>
            <a:headEnd/>
            <a:tailEnd/>
          </a:ln>
        </p:spPr>
        <p:txBody>
          <a:bodyPr/>
          <a:lstStyle/>
          <a:p>
            <a:fld id="{5DF381C6-B7F6-4F22-9CF5-AE63B7CE7CC1}" type="slidenum">
              <a:rPr lang="en-US" smtClean="0"/>
              <a:pPr/>
              <a:t>16</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699770" y="4408147"/>
            <a:ext cx="5598160" cy="4179276"/>
          </a:xfrm>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miter lim="800000"/>
            <a:headEnd/>
            <a:tailEnd/>
          </a:ln>
        </p:spPr>
        <p:txBody>
          <a:bodyPr/>
          <a:lstStyle/>
          <a:p>
            <a:fld id="{C6859FAC-B502-4C9C-B4F1-B2AA67B10D93}" type="slidenum">
              <a:rPr lang="en-US" smtClean="0"/>
              <a:pPr/>
              <a:t>17</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699770" y="4408147"/>
            <a:ext cx="5598160" cy="4179276"/>
          </a:xfrm>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A5A8F4-4094-4B47-958D-EFF2ED4B8C0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FB4F98-6B96-42F3-8C3A-9B5051730D3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5C1F7C-525D-4513-AE4C-EA5C70BAAD2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F08009-6BED-47EB-9B61-C53286A888A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11CA1F-CDDB-40B0-A392-AE591950E91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3270B3-F60E-42EB-B73C-B7961051F96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B2FE18-9E12-4492-BB2F-76F6B1BA5A8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95BDFC-6239-435B-9B14-3F1B4628AD5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0D65430-940F-4B64-BB3B-2FC070C5346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78E585C-0E0F-4381-86C3-2560B758F49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74B592F-02E9-4592-98BD-A349B2CA59A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EFB98F-16F7-4D16-B12F-C80B7D95FC0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E214DD-0DD5-4F65-AAE0-524659500B9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26980871-E357-4646-A1D3-CD372DA0C3D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hyperlink" Target="http://www.rankinarts.colstate.edu/" TargetMode="Externa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hyperlink" Target="http://www.rankin.colstate.edu/" TargetMode="Externa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hyperlink" Target="http://celps.colstate.edu/leader/" TargetMode="External"/><Relationship Id="rId2" Type="http://schemas.openxmlformats.org/officeDocument/2006/relationships/slideLayout" Target="../slideLayouts/slideLayout7.xml"/><Relationship Id="rId1" Type="http://schemas.openxmlformats.org/officeDocument/2006/relationships/video" Target="file:///C:\Documents%20and%20Settings\csu\My%20Documents\My%20Videos\MBAOnline.wmv" TargetMode="External"/><Relationship Id="rId6" Type="http://schemas.openxmlformats.org/officeDocument/2006/relationships/hyperlink" Target="http://te.colstate.edu/med_accomplished_teaching.asp" TargetMode="External"/><Relationship Id="rId5" Type="http://schemas.openxmlformats.org/officeDocument/2006/relationships/hyperlink" Target="http://mba.colstate.edu/mbaonline.asp" TargetMode="External"/><Relationship Id="rId4" Type="http://schemas.openxmlformats.org/officeDocument/2006/relationships/hyperlink" Target="http://academics.colstate.edu/catalogs/2008-2009/reqs/COS_BSit.htm"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columbusstate.edu/degrees/" TargetMode="Externa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hyperlink" Target="http://ir.columbusstate.edu/fact_book/2010-2011/general/student_orgs.php"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8610600" cy="3505200"/>
          </a:xfrm>
        </p:spPr>
        <p:txBody>
          <a:bodyPr/>
          <a:lstStyle/>
          <a:p>
            <a:r>
              <a:rPr lang="en-US" sz="5400" dirty="0" smtClean="0">
                <a:solidFill>
                  <a:srgbClr val="3366CC"/>
                </a:solidFill>
                <a:latin typeface="Georgia" pitchFamily="18" charset="0"/>
              </a:rPr>
              <a:t/>
            </a:r>
            <a:br>
              <a:rPr lang="en-US" sz="5400" dirty="0" smtClean="0">
                <a:solidFill>
                  <a:srgbClr val="3366CC"/>
                </a:solidFill>
                <a:latin typeface="Georgia" pitchFamily="18" charset="0"/>
              </a:rPr>
            </a:br>
            <a:r>
              <a:rPr lang="en-US" sz="4800" dirty="0" smtClean="0">
                <a:solidFill>
                  <a:srgbClr val="3366CC"/>
                </a:solidFill>
                <a:latin typeface="Georgia" pitchFamily="18" charset="0"/>
              </a:rPr>
              <a:t>PRESENTATION</a:t>
            </a:r>
            <a:r>
              <a:rPr lang="en-US" sz="4000" dirty="0" smtClean="0">
                <a:solidFill>
                  <a:srgbClr val="3366CC"/>
                </a:solidFill>
                <a:latin typeface="Georgia" pitchFamily="18" charset="0"/>
              </a:rPr>
              <a:t/>
            </a:r>
            <a:br>
              <a:rPr lang="en-US" sz="4000" dirty="0" smtClean="0">
                <a:solidFill>
                  <a:srgbClr val="3366CC"/>
                </a:solidFill>
                <a:latin typeface="Georgia" pitchFamily="18" charset="0"/>
              </a:rPr>
            </a:br>
            <a:r>
              <a:rPr lang="en-US" sz="4000" dirty="0" smtClean="0">
                <a:solidFill>
                  <a:srgbClr val="3366CC"/>
                </a:solidFill>
                <a:latin typeface="Georgia" pitchFamily="18" charset="0"/>
              </a:rPr>
              <a:t>to</a:t>
            </a:r>
            <a:br>
              <a:rPr lang="en-US" sz="4000" dirty="0" smtClean="0">
                <a:solidFill>
                  <a:srgbClr val="3366CC"/>
                </a:solidFill>
                <a:latin typeface="Georgia" pitchFamily="18" charset="0"/>
              </a:rPr>
            </a:br>
            <a:r>
              <a:rPr lang="en-US" sz="4000" dirty="0" smtClean="0">
                <a:solidFill>
                  <a:srgbClr val="3366CC"/>
                </a:solidFill>
                <a:latin typeface="Georgia" pitchFamily="18" charset="0"/>
              </a:rPr>
              <a:t>BEIJING INSTITUTE of PETROCHEMICAL TECHNOLOGY</a:t>
            </a:r>
            <a:r>
              <a:rPr lang="en-US" dirty="0" smtClean="0">
                <a:solidFill>
                  <a:srgbClr val="3366CC"/>
                </a:solidFill>
                <a:latin typeface="Georgia" pitchFamily="18" charset="0"/>
              </a:rPr>
              <a:t/>
            </a:r>
            <a:br>
              <a:rPr lang="en-US" dirty="0" smtClean="0">
                <a:solidFill>
                  <a:srgbClr val="3366CC"/>
                </a:solidFill>
                <a:latin typeface="Georgia" pitchFamily="18" charset="0"/>
              </a:rPr>
            </a:br>
            <a:endParaRPr lang="en-US" dirty="0"/>
          </a:p>
        </p:txBody>
      </p:sp>
      <p:sp>
        <p:nvSpPr>
          <p:cNvPr id="3" name="Subtitle 2"/>
          <p:cNvSpPr>
            <a:spLocks noGrp="1"/>
          </p:cNvSpPr>
          <p:nvPr>
            <p:ph type="subTitle" idx="1"/>
          </p:nvPr>
        </p:nvSpPr>
        <p:spPr>
          <a:xfrm>
            <a:off x="1447800" y="3657600"/>
            <a:ext cx="6705600" cy="2438400"/>
          </a:xfrm>
        </p:spPr>
        <p:txBody>
          <a:bodyPr/>
          <a:lstStyle/>
          <a:p>
            <a:r>
              <a:rPr lang="en-US" dirty="0" smtClean="0"/>
              <a:t>Dr. Wayne Summers</a:t>
            </a:r>
          </a:p>
          <a:p>
            <a:r>
              <a:rPr lang="en-US" dirty="0" smtClean="0"/>
              <a:t>TSYS School of Computer Science</a:t>
            </a:r>
          </a:p>
          <a:p>
            <a:r>
              <a:rPr lang="en-US" dirty="0" smtClean="0"/>
              <a:t>	Columbus State University</a:t>
            </a:r>
          </a:p>
          <a:p>
            <a:r>
              <a:rPr lang="en-US" dirty="0" smtClean="0"/>
              <a:t>7 May 2012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5" descr="Int'lhouse"/>
          <p:cNvPicPr>
            <a:picLocks noChangeAspect="1" noChangeArrowheads="1"/>
          </p:cNvPicPr>
          <p:nvPr/>
        </p:nvPicPr>
        <p:blipFill>
          <a:blip r:embed="rId2" cstate="print"/>
          <a:srcRect/>
          <a:stretch>
            <a:fillRect/>
          </a:stretch>
        </p:blipFill>
        <p:spPr bwMode="auto">
          <a:xfrm>
            <a:off x="457200" y="1089025"/>
            <a:ext cx="7848600" cy="4778375"/>
          </a:xfrm>
          <a:prstGeom prst="rect">
            <a:avLst/>
          </a:prstGeom>
          <a:noFill/>
          <a:ln w="12700">
            <a:solidFill>
              <a:srgbClr val="000000"/>
            </a:solidFill>
            <a:miter lim="800000"/>
            <a:headEnd/>
            <a:tailEnd/>
          </a:ln>
        </p:spPr>
      </p:pic>
      <p:sp>
        <p:nvSpPr>
          <p:cNvPr id="6149" name="Text Box 6"/>
          <p:cNvSpPr txBox="1">
            <a:spLocks noChangeArrowheads="1"/>
          </p:cNvSpPr>
          <p:nvPr/>
        </p:nvSpPr>
        <p:spPr bwMode="auto">
          <a:xfrm>
            <a:off x="457200" y="457200"/>
            <a:ext cx="8153400" cy="519113"/>
          </a:xfrm>
          <a:prstGeom prst="rect">
            <a:avLst/>
          </a:prstGeom>
          <a:noFill/>
          <a:ln w="25400" algn="ctr">
            <a:noFill/>
            <a:miter lim="800000"/>
            <a:headEnd/>
            <a:tailEnd/>
          </a:ln>
          <a:effectLst/>
        </p:spPr>
        <p:txBody>
          <a:bodyPr>
            <a:spAutoFit/>
          </a:bodyPr>
          <a:lstStyle/>
          <a:p>
            <a:pPr>
              <a:spcBef>
                <a:spcPct val="50000"/>
              </a:spcBef>
            </a:pPr>
            <a:r>
              <a:rPr lang="en-US" sz="2800">
                <a:solidFill>
                  <a:schemeClr val="accent2"/>
                </a:solidFill>
                <a:latin typeface="Georgia" pitchFamily="18" charset="0"/>
              </a:rPr>
              <a:t>CSU International House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8" descr="Cunninghamevening"/>
          <p:cNvPicPr>
            <a:picLocks noChangeAspect="1" noChangeArrowheads="1"/>
          </p:cNvPicPr>
          <p:nvPr/>
        </p:nvPicPr>
        <p:blipFill>
          <a:blip r:embed="rId2" cstate="print"/>
          <a:srcRect/>
          <a:stretch>
            <a:fillRect/>
          </a:stretch>
        </p:blipFill>
        <p:spPr bwMode="auto">
          <a:xfrm>
            <a:off x="3276600" y="762000"/>
            <a:ext cx="5486400" cy="3228975"/>
          </a:xfrm>
          <a:prstGeom prst="rect">
            <a:avLst/>
          </a:prstGeom>
          <a:noFill/>
          <a:ln w="12700">
            <a:solidFill>
              <a:srgbClr val="000000"/>
            </a:solidFill>
            <a:miter lim="800000"/>
            <a:headEnd/>
            <a:tailEnd/>
          </a:ln>
        </p:spPr>
      </p:pic>
      <p:pic>
        <p:nvPicPr>
          <p:cNvPr id="5125" name="Picture 9"/>
          <p:cNvPicPr>
            <a:picLocks noChangeAspect="1" noChangeArrowheads="1"/>
          </p:cNvPicPr>
          <p:nvPr/>
        </p:nvPicPr>
        <p:blipFill>
          <a:blip r:embed="rId3" cstate="print"/>
          <a:srcRect/>
          <a:stretch>
            <a:fillRect/>
          </a:stretch>
        </p:blipFill>
        <p:spPr bwMode="auto">
          <a:xfrm>
            <a:off x="304800" y="1066800"/>
            <a:ext cx="2362200" cy="1784350"/>
          </a:xfrm>
          <a:prstGeom prst="rect">
            <a:avLst/>
          </a:prstGeom>
          <a:noFill/>
          <a:ln w="12700">
            <a:solidFill>
              <a:schemeClr val="tx1"/>
            </a:solidFill>
            <a:miter lim="800000"/>
            <a:headEnd/>
            <a:tailEnd/>
          </a:ln>
          <a:effectLst/>
        </p:spPr>
      </p:pic>
      <p:sp>
        <p:nvSpPr>
          <p:cNvPr id="5126" name="Rectangle 10"/>
          <p:cNvSpPr>
            <a:spLocks noChangeArrowheads="1"/>
          </p:cNvSpPr>
          <p:nvPr/>
        </p:nvSpPr>
        <p:spPr bwMode="auto">
          <a:xfrm>
            <a:off x="0" y="0"/>
            <a:ext cx="8458200" cy="1143000"/>
          </a:xfrm>
          <a:prstGeom prst="rect">
            <a:avLst/>
          </a:prstGeom>
          <a:noFill/>
          <a:ln w="9525">
            <a:noFill/>
            <a:miter lim="800000"/>
            <a:headEnd/>
            <a:tailEnd/>
          </a:ln>
          <a:effectLst/>
        </p:spPr>
        <p:txBody>
          <a:bodyPr anchor="ctr"/>
          <a:lstStyle/>
          <a:p>
            <a:pPr algn="ctr"/>
            <a:r>
              <a:rPr lang="en-US" sz="2800" dirty="0">
                <a:solidFill>
                  <a:schemeClr val="accent2"/>
                </a:solidFill>
                <a:latin typeface="Georgia" pitchFamily="18" charset="0"/>
              </a:rPr>
              <a:t>CSU’s Cunningham Center</a:t>
            </a:r>
          </a:p>
        </p:txBody>
      </p:sp>
      <p:sp>
        <p:nvSpPr>
          <p:cNvPr id="5127" name="Rectangle 11"/>
          <p:cNvSpPr>
            <a:spLocks noChangeArrowheads="1"/>
          </p:cNvSpPr>
          <p:nvPr/>
        </p:nvSpPr>
        <p:spPr bwMode="auto">
          <a:xfrm>
            <a:off x="457200" y="4343400"/>
            <a:ext cx="8382000" cy="1676400"/>
          </a:xfrm>
          <a:prstGeom prst="rect">
            <a:avLst/>
          </a:prstGeom>
          <a:noFill/>
          <a:ln w="9525">
            <a:noFill/>
            <a:miter lim="800000"/>
            <a:headEnd/>
            <a:tailEnd/>
          </a:ln>
          <a:effectLst/>
        </p:spPr>
        <p:txBody>
          <a:bodyPr/>
          <a:lstStyle/>
          <a:p>
            <a:pPr marL="342900" indent="-342900" algn="l">
              <a:lnSpc>
                <a:spcPct val="80000"/>
              </a:lnSpc>
              <a:spcBef>
                <a:spcPct val="20000"/>
              </a:spcBef>
            </a:pPr>
            <a:r>
              <a:rPr lang="en-US" sz="2400" dirty="0"/>
              <a:t>	The 67,500-square foot Cunningham Center for Leadership Development, started with a gift and a bequest to the university from John Cunningham, a lifelong salesman who possessed a true passion for the sales profession.</a:t>
            </a:r>
            <a:r>
              <a:rPr lang="en-US" sz="2400" dirty="0">
                <a:solidFill>
                  <a:srgbClr val="3333CC"/>
                </a:solidFill>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6"/>
          <p:cNvSpPr txBox="1">
            <a:spLocks noChangeArrowheads="1"/>
          </p:cNvSpPr>
          <p:nvPr/>
        </p:nvSpPr>
        <p:spPr bwMode="auto">
          <a:xfrm rot="10800000" flipV="1">
            <a:off x="5029200" y="457200"/>
            <a:ext cx="3543300" cy="1373188"/>
          </a:xfrm>
          <a:prstGeom prst="rect">
            <a:avLst/>
          </a:prstGeom>
          <a:noFill/>
          <a:ln w="25400" algn="ctr">
            <a:noFill/>
            <a:miter lim="800000"/>
            <a:headEnd/>
            <a:tailEnd/>
          </a:ln>
          <a:effectLst/>
        </p:spPr>
        <p:txBody>
          <a:bodyPr>
            <a:spAutoFit/>
          </a:bodyPr>
          <a:lstStyle/>
          <a:p>
            <a:pPr algn="l">
              <a:spcBef>
                <a:spcPct val="50000"/>
              </a:spcBef>
            </a:pPr>
            <a:r>
              <a:rPr lang="en-US" sz="2800" dirty="0">
                <a:solidFill>
                  <a:schemeClr val="accent2"/>
                </a:solidFill>
                <a:latin typeface="Georgia" pitchFamily="18" charset="0"/>
              </a:rPr>
              <a:t>Carson McCullers Center for Writers and Musicians</a:t>
            </a:r>
          </a:p>
        </p:txBody>
      </p:sp>
      <p:pic>
        <p:nvPicPr>
          <p:cNvPr id="4101" name="Picture 7" descr="DSC_0177"/>
          <p:cNvPicPr>
            <a:picLocks noChangeAspect="1" noChangeArrowheads="1"/>
          </p:cNvPicPr>
          <p:nvPr/>
        </p:nvPicPr>
        <p:blipFill>
          <a:blip r:embed="rId2" cstate="print"/>
          <a:srcRect/>
          <a:stretch>
            <a:fillRect/>
          </a:stretch>
        </p:blipFill>
        <p:spPr bwMode="auto">
          <a:xfrm>
            <a:off x="3505200" y="2133600"/>
            <a:ext cx="4648200" cy="3541713"/>
          </a:xfrm>
          <a:prstGeom prst="rect">
            <a:avLst/>
          </a:prstGeom>
          <a:noFill/>
          <a:ln w="12700">
            <a:solidFill>
              <a:srgbClr val="000000"/>
            </a:solidFill>
            <a:miter lim="800000"/>
            <a:headEnd/>
            <a:tailEnd/>
          </a:ln>
        </p:spPr>
      </p:pic>
      <p:pic>
        <p:nvPicPr>
          <p:cNvPr id="4102" name="Picture 8" descr="DSC_0139"/>
          <p:cNvPicPr>
            <a:picLocks noChangeAspect="1" noChangeArrowheads="1"/>
          </p:cNvPicPr>
          <p:nvPr/>
        </p:nvPicPr>
        <p:blipFill>
          <a:blip r:embed="rId3" cstate="print"/>
          <a:srcRect/>
          <a:stretch>
            <a:fillRect/>
          </a:stretch>
        </p:blipFill>
        <p:spPr bwMode="auto">
          <a:xfrm>
            <a:off x="914400" y="3581400"/>
            <a:ext cx="2514600" cy="2320925"/>
          </a:xfrm>
          <a:prstGeom prst="rect">
            <a:avLst/>
          </a:prstGeom>
          <a:noFill/>
          <a:ln w="25400">
            <a:solidFill>
              <a:schemeClr val="bg1"/>
            </a:solidFill>
            <a:miter lim="800000"/>
            <a:headEnd/>
            <a:tailEnd/>
          </a:ln>
        </p:spPr>
      </p:pic>
      <p:pic>
        <p:nvPicPr>
          <p:cNvPr id="4103" name="Picture 9" descr="McCullers Nyack Home"/>
          <p:cNvPicPr>
            <a:picLocks noChangeAspect="1" noChangeArrowheads="1"/>
          </p:cNvPicPr>
          <p:nvPr/>
        </p:nvPicPr>
        <p:blipFill>
          <a:blip r:embed="rId4" cstate="print"/>
          <a:srcRect/>
          <a:stretch>
            <a:fillRect/>
          </a:stretch>
        </p:blipFill>
        <p:spPr bwMode="auto">
          <a:xfrm>
            <a:off x="152400" y="304800"/>
            <a:ext cx="4648200" cy="3136900"/>
          </a:xfrm>
          <a:prstGeom prst="rect">
            <a:avLst/>
          </a:prstGeom>
          <a:noFill/>
          <a:ln w="25400">
            <a:solidFill>
              <a:schemeClr val="bg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cssc4"/>
          <p:cNvPicPr>
            <a:picLocks noChangeAspect="1" noChangeArrowheads="1"/>
          </p:cNvPicPr>
          <p:nvPr/>
        </p:nvPicPr>
        <p:blipFill>
          <a:blip r:embed="rId2" cstate="print"/>
          <a:srcRect/>
          <a:stretch>
            <a:fillRect/>
          </a:stretch>
        </p:blipFill>
        <p:spPr bwMode="auto">
          <a:xfrm>
            <a:off x="685800" y="304800"/>
            <a:ext cx="7467600" cy="5600700"/>
          </a:xfrm>
          <a:prstGeom prst="rect">
            <a:avLst/>
          </a:prstGeom>
          <a:noFill/>
          <a:ln w="12700">
            <a:solidFill>
              <a:srgbClr val="000000"/>
            </a:solid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685800" y="304800"/>
            <a:ext cx="3657600" cy="776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RiverPark Map"/>
          <p:cNvPicPr>
            <a:picLocks noChangeAspect="1" noChangeArrowheads="1"/>
          </p:cNvPicPr>
          <p:nvPr/>
        </p:nvPicPr>
        <p:blipFill>
          <a:blip r:embed="rId2" cstate="print"/>
          <a:srcRect/>
          <a:stretch>
            <a:fillRect/>
          </a:stretch>
        </p:blipFill>
        <p:spPr bwMode="auto">
          <a:xfrm>
            <a:off x="-457200" y="-454025"/>
            <a:ext cx="10058400" cy="776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7"/>
          <p:cNvSpPr>
            <a:spLocks noChangeShapeType="1"/>
          </p:cNvSpPr>
          <p:nvPr/>
        </p:nvSpPr>
        <p:spPr bwMode="auto">
          <a:xfrm>
            <a:off x="228600" y="6553200"/>
            <a:ext cx="7848600" cy="0"/>
          </a:xfrm>
          <a:prstGeom prst="line">
            <a:avLst/>
          </a:prstGeom>
          <a:noFill/>
          <a:ln w="9525">
            <a:solidFill>
              <a:srgbClr val="3366CC"/>
            </a:solidFill>
            <a:round/>
            <a:headEnd/>
            <a:tailEnd/>
          </a:ln>
          <a:effectLst/>
        </p:spPr>
        <p:txBody>
          <a:bodyPr/>
          <a:lstStyle/>
          <a:p>
            <a:endParaRPr lang="en-US"/>
          </a:p>
        </p:txBody>
      </p:sp>
      <p:sp>
        <p:nvSpPr>
          <p:cNvPr id="9219" name="Line 8"/>
          <p:cNvSpPr>
            <a:spLocks noChangeShapeType="1"/>
          </p:cNvSpPr>
          <p:nvPr/>
        </p:nvSpPr>
        <p:spPr bwMode="auto">
          <a:xfrm>
            <a:off x="8610600" y="228600"/>
            <a:ext cx="0" cy="5486400"/>
          </a:xfrm>
          <a:prstGeom prst="line">
            <a:avLst/>
          </a:prstGeom>
          <a:noFill/>
          <a:ln w="9525">
            <a:solidFill>
              <a:srgbClr val="3366CC"/>
            </a:solidFill>
            <a:round/>
            <a:headEnd/>
            <a:tailEnd/>
          </a:ln>
          <a:effectLst/>
        </p:spPr>
        <p:txBody>
          <a:bodyPr/>
          <a:lstStyle/>
          <a:p>
            <a:endParaRPr lang="en-US"/>
          </a:p>
        </p:txBody>
      </p:sp>
      <p:sp>
        <p:nvSpPr>
          <p:cNvPr id="9220" name="Rectangle 11"/>
          <p:cNvSpPr>
            <a:spLocks noChangeArrowheads="1"/>
          </p:cNvSpPr>
          <p:nvPr/>
        </p:nvSpPr>
        <p:spPr bwMode="auto">
          <a:xfrm>
            <a:off x="152400" y="319088"/>
            <a:ext cx="8534400" cy="519112"/>
          </a:xfrm>
          <a:prstGeom prst="rect">
            <a:avLst/>
          </a:prstGeom>
          <a:noFill/>
          <a:ln w="9525">
            <a:noFill/>
            <a:miter lim="800000"/>
            <a:headEnd/>
            <a:tailEnd/>
          </a:ln>
          <a:effectLst/>
        </p:spPr>
        <p:txBody>
          <a:bodyPr>
            <a:spAutoFit/>
          </a:bodyPr>
          <a:lstStyle/>
          <a:p>
            <a:r>
              <a:rPr lang="en-US" sz="2800">
                <a:solidFill>
                  <a:srgbClr val="000099"/>
                </a:solidFill>
                <a:latin typeface="Georgia" pitchFamily="18" charset="0"/>
              </a:rPr>
              <a:t>CSU’s RiverPark Art and Theatre Complex</a:t>
            </a:r>
          </a:p>
        </p:txBody>
      </p:sp>
      <p:pic>
        <p:nvPicPr>
          <p:cNvPr id="9221" name="Picture 13" descr="Art&amp;TheatreComplex(Sept"/>
          <p:cNvPicPr>
            <a:picLocks noChangeAspect="1" noChangeArrowheads="1"/>
          </p:cNvPicPr>
          <p:nvPr/>
        </p:nvPicPr>
        <p:blipFill>
          <a:blip r:embed="rId2" cstate="print"/>
          <a:srcRect/>
          <a:stretch>
            <a:fillRect/>
          </a:stretch>
        </p:blipFill>
        <p:spPr bwMode="auto">
          <a:xfrm>
            <a:off x="304800" y="1539875"/>
            <a:ext cx="8077200" cy="4181475"/>
          </a:xfrm>
          <a:prstGeom prst="rect">
            <a:avLst/>
          </a:prstGeom>
          <a:noFill/>
          <a:ln w="12700">
            <a:solidFill>
              <a:srgbClr val="000000"/>
            </a:solidFill>
            <a:miter lim="800000"/>
            <a:headEnd/>
            <a:tailEnd/>
          </a:ln>
        </p:spPr>
      </p:pic>
      <p:pic>
        <p:nvPicPr>
          <p:cNvPr id="9222" name="Picture 15" descr="CSU_Logo_2_small_color_for_light"/>
          <p:cNvPicPr>
            <a:picLocks noChangeAspect="1" noChangeArrowheads="1"/>
          </p:cNvPicPr>
          <p:nvPr/>
        </p:nvPicPr>
        <p:blipFill>
          <a:blip r:embed="rId3" cstate="print"/>
          <a:srcRect/>
          <a:stretch>
            <a:fillRect/>
          </a:stretch>
        </p:blipFill>
        <p:spPr bwMode="auto">
          <a:xfrm>
            <a:off x="8086725" y="5334000"/>
            <a:ext cx="981075" cy="140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13"/>
          <p:cNvSpPr>
            <a:spLocks noChangeArrowheads="1"/>
          </p:cNvSpPr>
          <p:nvPr/>
        </p:nvSpPr>
        <p:spPr bwMode="auto">
          <a:xfrm>
            <a:off x="152400" y="319088"/>
            <a:ext cx="8534400" cy="519112"/>
          </a:xfrm>
          <a:prstGeom prst="rect">
            <a:avLst/>
          </a:prstGeom>
          <a:noFill/>
          <a:ln w="9525">
            <a:noFill/>
            <a:miter lim="800000"/>
            <a:headEnd/>
            <a:tailEnd/>
          </a:ln>
          <a:effectLst/>
        </p:spPr>
        <p:txBody>
          <a:bodyPr>
            <a:spAutoFit/>
          </a:bodyPr>
          <a:lstStyle/>
          <a:p>
            <a:r>
              <a:rPr lang="en-US" sz="2800">
                <a:solidFill>
                  <a:srgbClr val="000099"/>
                </a:solidFill>
                <a:latin typeface="Georgia" pitchFamily="18" charset="0"/>
              </a:rPr>
              <a:t>CSU’s RiverPark student apartments</a:t>
            </a:r>
          </a:p>
        </p:txBody>
      </p:sp>
      <p:pic>
        <p:nvPicPr>
          <p:cNvPr id="10246" name="Picture 15" descr="interior-student_housing"/>
          <p:cNvPicPr>
            <a:picLocks noChangeAspect="1" noChangeArrowheads="1"/>
          </p:cNvPicPr>
          <p:nvPr/>
        </p:nvPicPr>
        <p:blipFill>
          <a:blip r:embed="rId3" cstate="print"/>
          <a:srcRect/>
          <a:stretch>
            <a:fillRect/>
          </a:stretch>
        </p:blipFill>
        <p:spPr bwMode="auto">
          <a:xfrm>
            <a:off x="685800" y="1066800"/>
            <a:ext cx="7678738" cy="5100638"/>
          </a:xfrm>
          <a:prstGeom prst="rect">
            <a:avLst/>
          </a:prstGeo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12"/>
          <p:cNvSpPr>
            <a:spLocks noChangeArrowheads="1"/>
          </p:cNvSpPr>
          <p:nvPr/>
        </p:nvSpPr>
        <p:spPr bwMode="auto">
          <a:xfrm>
            <a:off x="152400" y="319088"/>
            <a:ext cx="8534400" cy="519112"/>
          </a:xfrm>
          <a:prstGeom prst="rect">
            <a:avLst/>
          </a:prstGeom>
          <a:noFill/>
          <a:ln w="9525">
            <a:noFill/>
            <a:miter lim="800000"/>
            <a:headEnd/>
            <a:tailEnd/>
          </a:ln>
          <a:effectLst/>
        </p:spPr>
        <p:txBody>
          <a:bodyPr>
            <a:spAutoFit/>
          </a:bodyPr>
          <a:lstStyle/>
          <a:p>
            <a:r>
              <a:rPr lang="en-US" sz="2800">
                <a:solidFill>
                  <a:srgbClr val="000099"/>
                </a:solidFill>
                <a:latin typeface="Georgia" pitchFamily="18" charset="0"/>
              </a:rPr>
              <a:t>CSU’s RiverPark student apartments</a:t>
            </a:r>
          </a:p>
        </p:txBody>
      </p:sp>
      <p:pic>
        <p:nvPicPr>
          <p:cNvPr id="11270" name="Picture 16" descr="rankin"/>
          <p:cNvPicPr>
            <a:picLocks noChangeAspect="1" noChangeArrowheads="1"/>
          </p:cNvPicPr>
          <p:nvPr/>
        </p:nvPicPr>
        <p:blipFill>
          <a:blip r:embed="rId3" cstate="print"/>
          <a:srcRect/>
          <a:stretch>
            <a:fillRect/>
          </a:stretch>
        </p:blipFill>
        <p:spPr bwMode="auto">
          <a:xfrm>
            <a:off x="533400" y="1066800"/>
            <a:ext cx="4151313" cy="5181600"/>
          </a:xfrm>
          <a:prstGeom prst="rect">
            <a:avLst/>
          </a:prstGeom>
          <a:noFill/>
          <a:ln w="12700">
            <a:solidFill>
              <a:srgbClr val="000000"/>
            </a:solidFill>
            <a:miter lim="800000"/>
            <a:headEnd/>
            <a:tailEnd/>
          </a:ln>
        </p:spPr>
      </p:pic>
      <p:pic>
        <p:nvPicPr>
          <p:cNvPr id="11271" name="Picture 17" descr="RankinLoftApt[1]"/>
          <p:cNvPicPr>
            <a:picLocks noChangeAspect="1" noChangeArrowheads="1"/>
          </p:cNvPicPr>
          <p:nvPr/>
        </p:nvPicPr>
        <p:blipFill>
          <a:blip r:embed="rId4" cstate="print"/>
          <a:srcRect/>
          <a:stretch>
            <a:fillRect/>
          </a:stretch>
        </p:blipFill>
        <p:spPr bwMode="auto">
          <a:xfrm>
            <a:off x="4953000" y="1219200"/>
            <a:ext cx="3429000" cy="2282825"/>
          </a:xfrm>
          <a:prstGeom prst="rect">
            <a:avLst/>
          </a:prstGeom>
          <a:noFill/>
          <a:ln w="12700">
            <a:solidFill>
              <a:srgbClr val="000000"/>
            </a:solidFill>
            <a:miter lim="800000"/>
            <a:headEnd/>
            <a:tailEnd/>
          </a:ln>
        </p:spPr>
      </p:pic>
      <p:pic>
        <p:nvPicPr>
          <p:cNvPr id="11272" name="Picture 18" descr="cafe-talk"/>
          <p:cNvPicPr>
            <a:picLocks noChangeAspect="1" noChangeArrowheads="1"/>
          </p:cNvPicPr>
          <p:nvPr/>
        </p:nvPicPr>
        <p:blipFill>
          <a:blip r:embed="rId5" cstate="print"/>
          <a:srcRect/>
          <a:stretch>
            <a:fillRect/>
          </a:stretch>
        </p:blipFill>
        <p:spPr bwMode="auto">
          <a:xfrm>
            <a:off x="5943600" y="3505200"/>
            <a:ext cx="2214562" cy="2616200"/>
          </a:xfrm>
          <a:prstGeom prst="rect">
            <a:avLst/>
          </a:prstGeo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ankinExterior"/>
          <p:cNvPicPr>
            <a:picLocks noChangeAspect="1" noChangeArrowheads="1"/>
          </p:cNvPicPr>
          <p:nvPr/>
        </p:nvPicPr>
        <p:blipFill>
          <a:blip r:embed="rId2" cstate="print"/>
          <a:srcRect/>
          <a:stretch>
            <a:fillRect/>
          </a:stretch>
        </p:blipFill>
        <p:spPr bwMode="auto">
          <a:xfrm>
            <a:off x="1447800" y="457200"/>
            <a:ext cx="7086600" cy="5482374"/>
          </a:xfrm>
          <a:prstGeom prst="rect">
            <a:avLst/>
          </a:prstGeom>
          <a:noFill/>
          <a:ln w="12700">
            <a:solidFill>
              <a:srgbClr val="000000"/>
            </a:solidFill>
            <a:miter lim="800000"/>
            <a:headEnd/>
            <a:tailEnd/>
          </a:ln>
        </p:spPr>
      </p:pic>
      <p:pic>
        <p:nvPicPr>
          <p:cNvPr id="12291" name="Picture 3" descr="links1404_54">
            <a:hlinkClick r:id="rId3"/>
          </p:cNvPr>
          <p:cNvPicPr>
            <a:picLocks noChangeAspect="1" noChangeArrowheads="1"/>
          </p:cNvPicPr>
          <p:nvPr/>
        </p:nvPicPr>
        <p:blipFill>
          <a:blip r:embed="rId4" cstate="print"/>
          <a:srcRect/>
          <a:stretch>
            <a:fillRect/>
          </a:stretch>
        </p:blipFill>
        <p:spPr bwMode="auto">
          <a:xfrm>
            <a:off x="533400" y="381000"/>
            <a:ext cx="1104900" cy="857250"/>
          </a:xfrm>
          <a:prstGeom prst="rect">
            <a:avLst/>
          </a:prstGeom>
          <a:noFill/>
          <a:ln w="9525">
            <a:noFill/>
            <a:miter lim="800000"/>
            <a:headEnd/>
            <a:tailEnd/>
          </a:ln>
        </p:spPr>
      </p:pic>
      <p:pic>
        <p:nvPicPr>
          <p:cNvPr id="12292" name="Picture 4" descr="links1404_60">
            <a:hlinkClick r:id="rId5"/>
          </p:cNvPr>
          <p:cNvPicPr>
            <a:picLocks noChangeAspect="1" noChangeArrowheads="1"/>
          </p:cNvPicPr>
          <p:nvPr/>
        </p:nvPicPr>
        <p:blipFill>
          <a:blip r:embed="rId6" cstate="print"/>
          <a:srcRect/>
          <a:stretch>
            <a:fillRect/>
          </a:stretch>
        </p:blipFill>
        <p:spPr bwMode="auto">
          <a:xfrm>
            <a:off x="6619875" y="381000"/>
            <a:ext cx="1304925" cy="44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ivCenBroadway"/>
          <p:cNvPicPr>
            <a:picLocks noChangeAspect="1" noChangeArrowheads="1"/>
          </p:cNvPicPr>
          <p:nvPr/>
        </p:nvPicPr>
        <p:blipFill>
          <a:blip r:embed="rId2" cstate="print"/>
          <a:srcRect/>
          <a:stretch>
            <a:fillRect/>
          </a:stretch>
        </p:blipFill>
        <p:spPr bwMode="auto">
          <a:xfrm>
            <a:off x="457200" y="762000"/>
            <a:ext cx="7772400" cy="5135563"/>
          </a:xfrm>
          <a:prstGeom prst="rect">
            <a:avLst/>
          </a:prstGeom>
          <a:noFill/>
          <a:ln w="12700">
            <a:solidFill>
              <a:srgbClr val="000000"/>
            </a:solidFill>
            <a:miter lim="800000"/>
            <a:headEnd/>
            <a:tailEnd/>
          </a:ln>
        </p:spPr>
      </p:pic>
      <p:pic>
        <p:nvPicPr>
          <p:cNvPr id="13315" name="Picture 3" descr="RCPAHome1A_r1_c1_r2_c2"/>
          <p:cNvPicPr>
            <a:picLocks noChangeAspect="1" noChangeArrowheads="1"/>
          </p:cNvPicPr>
          <p:nvPr/>
        </p:nvPicPr>
        <p:blipFill>
          <a:blip r:embed="rId3" cstate="print"/>
          <a:srcRect l="46512" t="-20000"/>
          <a:stretch>
            <a:fillRect/>
          </a:stretch>
        </p:blipFill>
        <p:spPr bwMode="auto">
          <a:xfrm>
            <a:off x="5413375" y="5407025"/>
            <a:ext cx="2665413" cy="347663"/>
          </a:xfrm>
          <a:prstGeom prst="rect">
            <a:avLst/>
          </a:prstGeom>
          <a:noFill/>
          <a:ln w="9525">
            <a:noFill/>
            <a:miter lim="800000"/>
            <a:headEnd/>
            <a:tailEnd/>
          </a:ln>
        </p:spPr>
      </p:pic>
      <p:pic>
        <p:nvPicPr>
          <p:cNvPr id="13316" name="Picture 4" descr="RCPAHome1A_r1_c1_r1_c1"/>
          <p:cNvPicPr>
            <a:picLocks noChangeAspect="1" noChangeArrowheads="1"/>
          </p:cNvPicPr>
          <p:nvPr/>
        </p:nvPicPr>
        <p:blipFill>
          <a:blip r:embed="rId4" cstate="print"/>
          <a:srcRect l="53958" b="-2063"/>
          <a:stretch>
            <a:fillRect/>
          </a:stretch>
        </p:blipFill>
        <p:spPr bwMode="auto">
          <a:xfrm>
            <a:off x="5410200" y="4724400"/>
            <a:ext cx="2670175" cy="77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600201"/>
            <a:ext cx="8382000" cy="3886200"/>
          </a:xfrm>
        </p:spPr>
        <p:txBody>
          <a:bodyPr/>
          <a:lstStyle/>
          <a:p>
            <a:pPr marL="514350" indent="-514350">
              <a:buFont typeface="+mj-lt"/>
              <a:buAutoNum type="arabicPeriod"/>
            </a:pPr>
            <a:r>
              <a:rPr lang="en-US" b="1" dirty="0" smtClean="0"/>
              <a:t>Overview of Columbus State University</a:t>
            </a:r>
          </a:p>
          <a:p>
            <a:pPr marL="514350" indent="-514350">
              <a:buFont typeface="+mj-lt"/>
              <a:buAutoNum type="arabicPeriod"/>
            </a:pPr>
            <a:r>
              <a:rPr lang="en-US" dirty="0" smtClean="0"/>
              <a:t>Q&amp;A</a:t>
            </a:r>
          </a:p>
          <a:p>
            <a:pPr marL="514350" indent="-514350">
              <a:buFont typeface="+mj-lt"/>
              <a:buAutoNum type="arabicPeriod"/>
            </a:pPr>
            <a:r>
              <a:rPr lang="en-US" dirty="0" smtClean="0"/>
              <a:t>Overview of School of Computer Science</a:t>
            </a:r>
          </a:p>
          <a:p>
            <a:pPr marL="514350" indent="-514350">
              <a:buFont typeface="+mj-lt"/>
              <a:buAutoNum type="arabicPeriod"/>
            </a:pPr>
            <a:r>
              <a:rPr lang="en-US" dirty="0" smtClean="0"/>
              <a:t>Q&amp;A</a:t>
            </a:r>
          </a:p>
          <a:p>
            <a:pPr marL="514350" indent="-514350">
              <a:buFont typeface="+mj-lt"/>
              <a:buAutoNum type="arabicPeriod"/>
            </a:pPr>
            <a:r>
              <a:rPr lang="en-US" dirty="0" smtClean="0"/>
              <a:t>Guidelines for BIPT Students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6"/>
          <p:cNvSpPr txBox="1">
            <a:spLocks noChangeArrowheads="1"/>
          </p:cNvSpPr>
          <p:nvPr/>
        </p:nvSpPr>
        <p:spPr bwMode="auto">
          <a:xfrm>
            <a:off x="0" y="304800"/>
            <a:ext cx="4114800" cy="946150"/>
          </a:xfrm>
          <a:prstGeom prst="rect">
            <a:avLst/>
          </a:prstGeom>
          <a:noFill/>
          <a:ln w="25400" algn="ctr">
            <a:noFill/>
            <a:miter lim="800000"/>
            <a:headEnd/>
            <a:tailEnd/>
          </a:ln>
          <a:effectLst/>
        </p:spPr>
        <p:txBody>
          <a:bodyPr>
            <a:spAutoFit/>
          </a:bodyPr>
          <a:lstStyle/>
          <a:p>
            <a:pPr algn="l">
              <a:spcBef>
                <a:spcPct val="50000"/>
              </a:spcBef>
            </a:pPr>
            <a:r>
              <a:rPr lang="en-US" sz="2800">
                <a:solidFill>
                  <a:schemeClr val="accent2"/>
                </a:solidFill>
                <a:latin typeface="Georgia" pitchFamily="18" charset="0"/>
              </a:rPr>
              <a:t>CSU Spencer House      In Oxford England</a:t>
            </a:r>
          </a:p>
        </p:txBody>
      </p:sp>
      <p:pic>
        <p:nvPicPr>
          <p:cNvPr id="14341" name="Picture 9" descr="DSC04002"/>
          <p:cNvPicPr>
            <a:picLocks noChangeAspect="1" noChangeArrowheads="1"/>
          </p:cNvPicPr>
          <p:nvPr/>
        </p:nvPicPr>
        <p:blipFill>
          <a:blip r:embed="rId2" cstate="print"/>
          <a:srcRect/>
          <a:stretch>
            <a:fillRect/>
          </a:stretch>
        </p:blipFill>
        <p:spPr bwMode="auto">
          <a:xfrm>
            <a:off x="3886200" y="381000"/>
            <a:ext cx="4343400" cy="5791200"/>
          </a:xfrm>
          <a:prstGeom prst="rect">
            <a:avLst/>
          </a:prstGeom>
          <a:noFill/>
          <a:ln w="12700">
            <a:solidFill>
              <a:srgbClr val="000000"/>
            </a:solidFill>
            <a:miter lim="800000"/>
            <a:headEnd/>
            <a:tailEnd/>
          </a:ln>
        </p:spPr>
      </p:pic>
      <p:pic>
        <p:nvPicPr>
          <p:cNvPr id="14342" name="Picture 10" descr="DSC04017"/>
          <p:cNvPicPr>
            <a:picLocks noChangeAspect="1" noChangeArrowheads="1"/>
          </p:cNvPicPr>
          <p:nvPr/>
        </p:nvPicPr>
        <p:blipFill>
          <a:blip r:embed="rId3" cstate="print"/>
          <a:srcRect/>
          <a:stretch>
            <a:fillRect/>
          </a:stretch>
        </p:blipFill>
        <p:spPr bwMode="auto">
          <a:xfrm>
            <a:off x="1600200" y="4267200"/>
            <a:ext cx="2133600" cy="1600200"/>
          </a:xfrm>
          <a:prstGeom prst="rect">
            <a:avLst/>
          </a:prstGeom>
          <a:noFill/>
          <a:ln w="12700">
            <a:solidFill>
              <a:srgbClr val="000000"/>
            </a:solidFill>
            <a:miter lim="800000"/>
            <a:headEnd/>
            <a:tailEnd/>
          </a:ln>
        </p:spPr>
      </p:pic>
      <p:pic>
        <p:nvPicPr>
          <p:cNvPr id="14343" name="Picture 11" descr="DSC04463"/>
          <p:cNvPicPr>
            <a:picLocks noChangeAspect="1" noChangeArrowheads="1"/>
          </p:cNvPicPr>
          <p:nvPr/>
        </p:nvPicPr>
        <p:blipFill>
          <a:blip r:embed="rId4" cstate="print"/>
          <a:srcRect/>
          <a:stretch>
            <a:fillRect/>
          </a:stretch>
        </p:blipFill>
        <p:spPr bwMode="auto">
          <a:xfrm>
            <a:off x="228600" y="1524000"/>
            <a:ext cx="3505200" cy="2628900"/>
          </a:xfrm>
          <a:prstGeom prst="rect">
            <a:avLst/>
          </a:prstGeo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7"/>
          <p:cNvSpPr txBox="1">
            <a:spLocks noChangeArrowheads="1"/>
          </p:cNvSpPr>
          <p:nvPr/>
        </p:nvSpPr>
        <p:spPr bwMode="auto">
          <a:xfrm>
            <a:off x="228600" y="685800"/>
            <a:ext cx="8382000" cy="946150"/>
          </a:xfrm>
          <a:prstGeom prst="rect">
            <a:avLst/>
          </a:prstGeom>
          <a:noFill/>
          <a:ln w="9525">
            <a:noFill/>
            <a:miter lim="800000"/>
            <a:headEnd/>
            <a:tailEnd/>
          </a:ln>
          <a:effectLst/>
        </p:spPr>
        <p:txBody>
          <a:bodyPr>
            <a:spAutoFit/>
          </a:bodyPr>
          <a:lstStyle/>
          <a:p>
            <a:r>
              <a:rPr lang="en-US" sz="2800">
                <a:solidFill>
                  <a:schemeClr val="accent2"/>
                </a:solidFill>
                <a:latin typeface="Georgia" pitchFamily="18" charset="0"/>
              </a:rPr>
              <a:t>A new president and</a:t>
            </a:r>
          </a:p>
          <a:p>
            <a:r>
              <a:rPr lang="en-US" sz="2800">
                <a:solidFill>
                  <a:schemeClr val="accent2"/>
                </a:solidFill>
                <a:latin typeface="Georgia" pitchFamily="18" charset="0"/>
              </a:rPr>
              <a:t> a new strategic plan for excellence</a:t>
            </a:r>
          </a:p>
        </p:txBody>
      </p:sp>
      <p:sp>
        <p:nvSpPr>
          <p:cNvPr id="16389" name="Rectangle 8"/>
          <p:cNvSpPr>
            <a:spLocks noChangeArrowheads="1"/>
          </p:cNvSpPr>
          <p:nvPr/>
        </p:nvSpPr>
        <p:spPr bwMode="auto">
          <a:xfrm>
            <a:off x="381000" y="4038600"/>
            <a:ext cx="8001000" cy="1661993"/>
          </a:xfrm>
          <a:prstGeom prst="rect">
            <a:avLst/>
          </a:prstGeom>
          <a:noFill/>
          <a:ln w="25400" algn="ctr">
            <a:noFill/>
            <a:miter lim="800000"/>
            <a:headEnd/>
            <a:tailEnd/>
          </a:ln>
          <a:effectLst/>
        </p:spPr>
        <p:txBody>
          <a:bodyPr anchor="ctr">
            <a:spAutoFit/>
          </a:bodyPr>
          <a:lstStyle/>
          <a:p>
            <a:r>
              <a:rPr lang="en-US" sz="2400" b="1" dirty="0">
                <a:solidFill>
                  <a:srgbClr val="FF0000"/>
                </a:solidFill>
              </a:rPr>
              <a:t>Vision:</a:t>
            </a:r>
          </a:p>
          <a:p>
            <a:endParaRPr lang="en-US" sz="2400" b="1" dirty="0">
              <a:solidFill>
                <a:srgbClr val="FF0000"/>
              </a:solidFill>
            </a:endParaRPr>
          </a:p>
          <a:p>
            <a:r>
              <a:rPr lang="en-US" dirty="0" smtClean="0"/>
              <a:t>Columbus </a:t>
            </a:r>
            <a:r>
              <a:rPr lang="en-US" dirty="0"/>
              <a:t>State University provides world-class education and assures student success through creative inquiry and community, regional, and global partnerships.</a:t>
            </a:r>
          </a:p>
        </p:txBody>
      </p:sp>
      <p:pic>
        <p:nvPicPr>
          <p:cNvPr id="16390" name="Picture 9" descr="Mescon-2"/>
          <p:cNvPicPr>
            <a:picLocks noChangeAspect="1" noChangeArrowheads="1"/>
          </p:cNvPicPr>
          <p:nvPr/>
        </p:nvPicPr>
        <p:blipFill>
          <a:blip r:embed="rId2" cstate="print"/>
          <a:srcRect/>
          <a:stretch>
            <a:fillRect/>
          </a:stretch>
        </p:blipFill>
        <p:spPr bwMode="auto">
          <a:xfrm>
            <a:off x="4648200" y="1828800"/>
            <a:ext cx="1371600" cy="1828800"/>
          </a:xfrm>
          <a:prstGeom prst="rect">
            <a:avLst/>
          </a:prstGeom>
          <a:noFill/>
          <a:ln w="12700">
            <a:solidFill>
              <a:srgbClr val="000000"/>
            </a:solidFill>
            <a:miter lim="800000"/>
            <a:headEnd/>
            <a:tailEnd/>
          </a:ln>
        </p:spPr>
      </p:pic>
      <p:sp>
        <p:nvSpPr>
          <p:cNvPr id="16391" name="Line 10"/>
          <p:cNvSpPr>
            <a:spLocks noChangeShapeType="1"/>
          </p:cNvSpPr>
          <p:nvPr/>
        </p:nvSpPr>
        <p:spPr bwMode="auto">
          <a:xfrm>
            <a:off x="1676400" y="3810000"/>
            <a:ext cx="6248400" cy="0"/>
          </a:xfrm>
          <a:prstGeom prst="line">
            <a:avLst/>
          </a:prstGeom>
          <a:noFill/>
          <a:ln w="25400">
            <a:solidFill>
              <a:schemeClr val="tx1"/>
            </a:solidFill>
            <a:round/>
            <a:headEnd/>
            <a:tailEnd/>
          </a:ln>
          <a:effectLst/>
        </p:spPr>
        <p:txBody>
          <a:bodyPr/>
          <a:lstStyle/>
          <a:p>
            <a:endParaRPr lang="en-US"/>
          </a:p>
        </p:txBody>
      </p:sp>
      <p:sp>
        <p:nvSpPr>
          <p:cNvPr id="16392" name="Text Box 11"/>
          <p:cNvSpPr txBox="1">
            <a:spLocks noChangeArrowheads="1"/>
          </p:cNvSpPr>
          <p:nvPr/>
        </p:nvSpPr>
        <p:spPr bwMode="auto">
          <a:xfrm>
            <a:off x="2362200" y="2286000"/>
            <a:ext cx="2286000" cy="779463"/>
          </a:xfrm>
          <a:prstGeom prst="rect">
            <a:avLst/>
          </a:prstGeom>
          <a:noFill/>
          <a:ln w="25400" algn="ctr">
            <a:noFill/>
            <a:miter lim="800000"/>
            <a:headEnd/>
            <a:tailEnd/>
          </a:ln>
          <a:effectLst/>
        </p:spPr>
        <p:txBody>
          <a:bodyPr>
            <a:spAutoFit/>
          </a:bodyPr>
          <a:lstStyle/>
          <a:p>
            <a:pPr algn="r">
              <a:spcBef>
                <a:spcPct val="50000"/>
              </a:spcBef>
            </a:pPr>
            <a:r>
              <a:rPr lang="en-US"/>
              <a:t>Dr. Tim Mescon</a:t>
            </a:r>
          </a:p>
          <a:p>
            <a:pPr algn="r">
              <a:spcBef>
                <a:spcPct val="50000"/>
              </a:spcBef>
            </a:pPr>
            <a:r>
              <a:rPr lang="en-US"/>
              <a:t>CSU’s 4</a:t>
            </a:r>
            <a:r>
              <a:rPr lang="en-US" baseline="30000"/>
              <a:t>th</a:t>
            </a:r>
            <a:r>
              <a:rPr lang="en-US"/>
              <a:t> President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CSU Organization Chart</a:t>
            </a:r>
            <a:endParaRPr lang="en-US" dirty="0"/>
          </a:p>
        </p:txBody>
      </p:sp>
      <p:pic>
        <p:nvPicPr>
          <p:cNvPr id="61442" name="Picture 2"/>
          <p:cNvPicPr>
            <a:picLocks noGrp="1" noChangeAspect="1" noChangeArrowheads="1"/>
          </p:cNvPicPr>
          <p:nvPr>
            <p:ph idx="1"/>
          </p:nvPr>
        </p:nvPicPr>
        <p:blipFill>
          <a:blip r:embed="rId2" cstate="print"/>
          <a:srcRect/>
          <a:stretch>
            <a:fillRect/>
          </a:stretch>
        </p:blipFill>
        <p:spPr bwMode="auto">
          <a:xfrm>
            <a:off x="1066800" y="1066800"/>
            <a:ext cx="7481895" cy="4876800"/>
          </a:xfrm>
          <a:prstGeom prst="rect">
            <a:avLst/>
          </a:prstGeom>
          <a:noFill/>
          <a:ln w="25400" cap="flat" cmpd="sng" algn="ctr">
            <a:noFill/>
            <a:prstDash val="solid"/>
            <a:miter lim="800000"/>
            <a:headEnd type="none" w="med" len="med"/>
            <a:tailEnd type="none" w="med" len="me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457200"/>
          </a:xfrm>
        </p:spPr>
        <p:txBody>
          <a:bodyPr/>
          <a:lstStyle/>
          <a:p>
            <a:r>
              <a:rPr lang="en-US" dirty="0" smtClean="0"/>
              <a:t>Academic Org. Chart</a:t>
            </a:r>
            <a:endParaRPr lang="en-US" dirty="0"/>
          </a:p>
        </p:txBody>
      </p:sp>
      <p:sp>
        <p:nvSpPr>
          <p:cNvPr id="3" name="Content Placeholder 2"/>
          <p:cNvSpPr>
            <a:spLocks noGrp="1"/>
          </p:cNvSpPr>
          <p:nvPr>
            <p:ph idx="1"/>
          </p:nvPr>
        </p:nvSpPr>
        <p:spPr>
          <a:xfrm>
            <a:off x="457200" y="685801"/>
            <a:ext cx="8229600" cy="5334000"/>
          </a:xfrm>
        </p:spPr>
        <p:txBody>
          <a:bodyPr/>
          <a:lstStyle/>
          <a:p>
            <a:pPr>
              <a:buNone/>
            </a:pPr>
            <a:endParaRPr lang="en-US" dirty="0"/>
          </a:p>
        </p:txBody>
      </p:sp>
      <p:pic>
        <p:nvPicPr>
          <p:cNvPr id="62466" name="Picture 2"/>
          <p:cNvPicPr>
            <a:picLocks noChangeAspect="1" noChangeArrowheads="1"/>
          </p:cNvPicPr>
          <p:nvPr/>
        </p:nvPicPr>
        <p:blipFill>
          <a:blip r:embed="rId2" cstate="print"/>
          <a:srcRect/>
          <a:stretch>
            <a:fillRect/>
          </a:stretch>
        </p:blipFill>
        <p:spPr bwMode="auto">
          <a:xfrm>
            <a:off x="838200" y="685800"/>
            <a:ext cx="7696200" cy="5238413"/>
          </a:xfrm>
          <a:prstGeom prst="rect">
            <a:avLst/>
          </a:prstGeom>
          <a:noFill/>
          <a:ln w="25400" cap="flat" cmpd="sng" algn="ctr">
            <a:noFill/>
            <a:prstDash val="solid"/>
            <a:miter lim="800000"/>
            <a:headEnd type="none" w="med" len="med"/>
            <a:tailEnd type="none" w="med" len="me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1600201"/>
            <a:ext cx="8610600" cy="4343400"/>
          </a:xfrm>
        </p:spPr>
        <p:txBody>
          <a:bodyPr/>
          <a:lstStyle/>
          <a:p>
            <a:endParaRPr lang="en-US" dirty="0"/>
          </a:p>
        </p:txBody>
      </p:sp>
      <p:pic>
        <p:nvPicPr>
          <p:cNvPr id="64514" name="Picture 2"/>
          <p:cNvPicPr>
            <a:picLocks noChangeAspect="1" noChangeArrowheads="1"/>
          </p:cNvPicPr>
          <p:nvPr/>
        </p:nvPicPr>
        <p:blipFill>
          <a:blip r:embed="rId2" cstate="print"/>
          <a:srcRect/>
          <a:stretch>
            <a:fillRect/>
          </a:stretch>
        </p:blipFill>
        <p:spPr bwMode="auto">
          <a:xfrm>
            <a:off x="0" y="-381000"/>
            <a:ext cx="9182100" cy="6248400"/>
          </a:xfrm>
          <a:prstGeom prst="rect">
            <a:avLst/>
          </a:prstGeom>
          <a:noFill/>
          <a:ln w="25400" cap="flat" cmpd="sng" algn="ctr">
            <a:noFill/>
            <a:prstDash val="solid"/>
            <a:miter lim="800000"/>
            <a:headEnd type="none" w="med" len="med"/>
            <a:tailEnd type="none" w="med" len="me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3490" name="Picture 2"/>
          <p:cNvPicPr>
            <a:picLocks noChangeAspect="1" noChangeArrowheads="1"/>
          </p:cNvPicPr>
          <p:nvPr/>
        </p:nvPicPr>
        <p:blipFill>
          <a:blip r:embed="rId2" cstate="print"/>
          <a:srcRect/>
          <a:stretch>
            <a:fillRect/>
          </a:stretch>
        </p:blipFill>
        <p:spPr bwMode="auto">
          <a:xfrm>
            <a:off x="381001" y="228600"/>
            <a:ext cx="7848599" cy="5564632"/>
          </a:xfrm>
          <a:prstGeom prst="rect">
            <a:avLst/>
          </a:prstGeom>
          <a:noFill/>
          <a:ln w="25400" cap="flat" cmpd="sng" algn="ctr">
            <a:noFill/>
            <a:prstDash val="solid"/>
            <a:miter lim="800000"/>
            <a:headEnd type="none" w="med" len="med"/>
            <a:tailEnd type="none" w="med" len="me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8"/>
          <p:cNvSpPr txBox="1">
            <a:spLocks noChangeArrowheads="1"/>
          </p:cNvSpPr>
          <p:nvPr/>
        </p:nvSpPr>
        <p:spPr bwMode="auto">
          <a:xfrm>
            <a:off x="685800" y="4495800"/>
            <a:ext cx="7086600" cy="822325"/>
          </a:xfrm>
          <a:prstGeom prst="rect">
            <a:avLst/>
          </a:prstGeom>
          <a:noFill/>
          <a:ln w="9525">
            <a:noFill/>
            <a:miter lim="800000"/>
            <a:headEnd/>
            <a:tailEnd/>
          </a:ln>
          <a:effectLst/>
        </p:spPr>
        <p:txBody>
          <a:bodyPr>
            <a:spAutoFit/>
          </a:bodyPr>
          <a:lstStyle/>
          <a:p>
            <a:pPr>
              <a:spcBef>
                <a:spcPct val="50000"/>
              </a:spcBef>
            </a:pPr>
            <a:r>
              <a:rPr lang="en-US" sz="2400" dirty="0"/>
              <a:t>CSU’s </a:t>
            </a:r>
            <a:r>
              <a:rPr lang="en-US" sz="2400" dirty="0">
                <a:solidFill>
                  <a:schemeClr val="accent2"/>
                </a:solidFill>
                <a:latin typeface="Georgia" pitchFamily="18" charset="0"/>
              </a:rPr>
              <a:t>D. Abbott Turner College of Business</a:t>
            </a:r>
            <a:r>
              <a:rPr lang="en-US" sz="2400" dirty="0"/>
              <a:t>: now rated among top 27% of nation’s business schools</a:t>
            </a:r>
          </a:p>
        </p:txBody>
      </p:sp>
      <p:pic>
        <p:nvPicPr>
          <p:cNvPr id="19461" name="Picture 9" descr="outfront5"/>
          <p:cNvPicPr>
            <a:picLocks noChangeAspect="1" noChangeArrowheads="1"/>
          </p:cNvPicPr>
          <p:nvPr/>
        </p:nvPicPr>
        <p:blipFill>
          <a:blip r:embed="rId2" cstate="print"/>
          <a:srcRect/>
          <a:stretch>
            <a:fillRect/>
          </a:stretch>
        </p:blipFill>
        <p:spPr bwMode="auto">
          <a:xfrm>
            <a:off x="2514600" y="1524000"/>
            <a:ext cx="4343400" cy="2886075"/>
          </a:xfrm>
          <a:prstGeom prst="rect">
            <a:avLst/>
          </a:prstGeom>
          <a:noFill/>
          <a:ln w="12700">
            <a:solidFill>
              <a:srgbClr val="000000"/>
            </a:solidFill>
            <a:miter lim="800000"/>
            <a:headEnd/>
            <a:tailEnd/>
          </a:ln>
        </p:spPr>
      </p:pic>
      <p:sp>
        <p:nvSpPr>
          <p:cNvPr id="19462" name="Text Box 10"/>
          <p:cNvSpPr txBox="1">
            <a:spLocks noChangeArrowheads="1"/>
          </p:cNvSpPr>
          <p:nvPr/>
        </p:nvSpPr>
        <p:spPr bwMode="auto">
          <a:xfrm>
            <a:off x="609600" y="5334000"/>
            <a:ext cx="7620000" cy="646331"/>
          </a:xfrm>
          <a:prstGeom prst="rect">
            <a:avLst/>
          </a:prstGeom>
          <a:noFill/>
          <a:ln w="25400" algn="ctr">
            <a:noFill/>
            <a:miter lim="800000"/>
            <a:headEnd/>
            <a:tailEnd/>
          </a:ln>
          <a:effectLst/>
        </p:spPr>
        <p:txBody>
          <a:bodyPr>
            <a:spAutoFit/>
          </a:bodyPr>
          <a:lstStyle/>
          <a:p>
            <a:pPr>
              <a:spcBef>
                <a:spcPct val="50000"/>
              </a:spcBef>
            </a:pPr>
            <a:r>
              <a:rPr lang="en-US" dirty="0"/>
              <a:t>(Music, </a:t>
            </a:r>
            <a:r>
              <a:rPr lang="en-US" dirty="0" smtClean="0"/>
              <a:t>Nursing, Education</a:t>
            </a:r>
            <a:r>
              <a:rPr lang="en-US" dirty="0"/>
              <a:t>, Art, Theatre and Counseling also similarly recognized)</a:t>
            </a:r>
          </a:p>
        </p:txBody>
      </p:sp>
      <p:sp>
        <p:nvSpPr>
          <p:cNvPr id="19463" name="Text Box 11"/>
          <p:cNvSpPr txBox="1">
            <a:spLocks noChangeArrowheads="1"/>
          </p:cNvSpPr>
          <p:nvPr/>
        </p:nvSpPr>
        <p:spPr bwMode="auto">
          <a:xfrm>
            <a:off x="0" y="304800"/>
            <a:ext cx="8458200" cy="519113"/>
          </a:xfrm>
          <a:prstGeom prst="rect">
            <a:avLst/>
          </a:prstGeom>
          <a:noFill/>
          <a:ln w="9525">
            <a:noFill/>
            <a:miter lim="800000"/>
            <a:headEnd/>
            <a:tailEnd/>
          </a:ln>
          <a:effectLst/>
        </p:spPr>
        <p:txBody>
          <a:bodyPr>
            <a:spAutoFit/>
          </a:bodyPr>
          <a:lstStyle/>
          <a:p>
            <a:pPr algn="ctr"/>
            <a:r>
              <a:rPr lang="en-US" sz="2800" b="1" dirty="0">
                <a:solidFill>
                  <a:schemeClr val="accent2"/>
                </a:solidFill>
                <a:latin typeface="Georgia" pitchFamily="18" charset="0"/>
              </a:rPr>
              <a:t>In pursuit of academic excellence</a:t>
            </a:r>
          </a:p>
        </p:txBody>
      </p:sp>
      <p:sp>
        <p:nvSpPr>
          <p:cNvPr id="19464" name="Text Box 12"/>
          <p:cNvSpPr txBox="1">
            <a:spLocks noChangeArrowheads="1"/>
          </p:cNvSpPr>
          <p:nvPr/>
        </p:nvSpPr>
        <p:spPr bwMode="auto">
          <a:xfrm>
            <a:off x="0" y="838200"/>
            <a:ext cx="8458200" cy="1004888"/>
          </a:xfrm>
          <a:prstGeom prst="rect">
            <a:avLst/>
          </a:prstGeom>
          <a:noFill/>
          <a:ln w="25400" algn="ctr">
            <a:noFill/>
            <a:miter lim="800000"/>
            <a:headEnd/>
            <a:tailEnd/>
          </a:ln>
          <a:effectLst/>
        </p:spPr>
        <p:txBody>
          <a:bodyPr>
            <a:spAutoFit/>
          </a:bodyPr>
          <a:lstStyle/>
          <a:p>
            <a:pPr>
              <a:spcBef>
                <a:spcPct val="50000"/>
              </a:spcBef>
            </a:pPr>
            <a:r>
              <a:rPr lang="en-US" sz="2400" dirty="0">
                <a:solidFill>
                  <a:srgbClr val="FF0000"/>
                </a:solidFill>
              </a:rPr>
              <a:t>Goal of national accreditation for all eligible academic depts.</a:t>
            </a:r>
          </a:p>
          <a:p>
            <a:pPr algn="l">
              <a:spcBef>
                <a:spcPct val="50000"/>
              </a:spcBef>
            </a:pP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358" name="MBAOnline.wmv">
            <a:hlinkClick r:id="" action="ppaction://media"/>
          </p:cNvPr>
          <p:cNvPicPr>
            <a:picLocks noRot="1" noChangeAspect="1" noChangeArrowheads="1"/>
          </p:cNvPicPr>
          <p:nvPr>
            <a:videoFile r:link="rId1"/>
          </p:nvPr>
        </p:nvPicPr>
        <p:blipFill>
          <a:blip r:embed="rId3" cstate="print"/>
          <a:srcRect/>
          <a:stretch>
            <a:fillRect/>
          </a:stretch>
        </p:blipFill>
        <p:spPr bwMode="auto">
          <a:xfrm>
            <a:off x="1524000" y="1524000"/>
            <a:ext cx="5410200" cy="4267200"/>
          </a:xfrm>
          <a:prstGeom prst="rect">
            <a:avLst/>
          </a:prstGeom>
          <a:noFill/>
          <a:ln w="9525">
            <a:noFill/>
            <a:miter lim="800000"/>
            <a:headEnd/>
            <a:tailEnd/>
          </a:ln>
        </p:spPr>
      </p:pic>
      <p:sp>
        <p:nvSpPr>
          <p:cNvPr id="20485" name="Text Box 7"/>
          <p:cNvSpPr txBox="1">
            <a:spLocks noChangeArrowheads="1"/>
          </p:cNvSpPr>
          <p:nvPr/>
        </p:nvSpPr>
        <p:spPr bwMode="auto">
          <a:xfrm>
            <a:off x="1676400" y="1371600"/>
            <a:ext cx="5334000" cy="4401205"/>
          </a:xfrm>
          <a:prstGeom prst="rect">
            <a:avLst/>
          </a:prstGeom>
          <a:noFill/>
          <a:ln w="25400" algn="ctr">
            <a:noFill/>
            <a:miter lim="800000"/>
            <a:headEnd/>
            <a:tailEnd/>
          </a:ln>
          <a:effectLst/>
        </p:spPr>
        <p:txBody>
          <a:bodyPr wrap="square">
            <a:spAutoFit/>
          </a:bodyPr>
          <a:lstStyle/>
          <a:p>
            <a:endParaRPr lang="en-US" sz="2000" b="1" u="sng" dirty="0">
              <a:solidFill>
                <a:srgbClr val="FF0000"/>
              </a:solidFill>
            </a:endParaRPr>
          </a:p>
          <a:p>
            <a:r>
              <a:rPr lang="en-US" dirty="0">
                <a:solidFill>
                  <a:srgbClr val="FF0000"/>
                </a:solidFill>
              </a:rPr>
              <a:t>Undergraduate online degree now available:</a:t>
            </a:r>
          </a:p>
          <a:p>
            <a:r>
              <a:rPr lang="en-US" sz="1600" dirty="0">
                <a:solidFill>
                  <a:schemeClr val="bg1"/>
                </a:solidFill>
              </a:rPr>
              <a:t>Bachelor of Science in Information Technology</a:t>
            </a:r>
            <a:r>
              <a:rPr lang="en-US" sz="1600" dirty="0">
                <a:solidFill>
                  <a:schemeClr val="bg1"/>
                </a:solidFill>
                <a:hlinkClick r:id="rId4"/>
              </a:rPr>
              <a:t/>
            </a:r>
            <a:br>
              <a:rPr lang="en-US" sz="1600" dirty="0">
                <a:solidFill>
                  <a:schemeClr val="bg1"/>
                </a:solidFill>
                <a:hlinkClick r:id="rId4"/>
              </a:rPr>
            </a:br>
            <a:endParaRPr lang="en-US" sz="1600" dirty="0">
              <a:solidFill>
                <a:schemeClr val="bg1"/>
              </a:solidFill>
            </a:endParaRPr>
          </a:p>
          <a:p>
            <a:endParaRPr lang="en-US" sz="1600" dirty="0">
              <a:solidFill>
                <a:schemeClr val="bg1"/>
              </a:solidFill>
            </a:endParaRPr>
          </a:p>
          <a:p>
            <a:r>
              <a:rPr lang="en-US" dirty="0">
                <a:solidFill>
                  <a:srgbClr val="FF0000"/>
                </a:solidFill>
              </a:rPr>
              <a:t>Graduate online degrees now available:</a:t>
            </a:r>
          </a:p>
          <a:p>
            <a:r>
              <a:rPr lang="en-US" sz="1600" dirty="0">
                <a:solidFill>
                  <a:schemeClr val="bg1"/>
                </a:solidFill>
              </a:rPr>
              <a:t>Master of Arts in Teaching Secondary Math and Science</a:t>
            </a:r>
            <a:br>
              <a:rPr lang="en-US" sz="1600" dirty="0">
                <a:solidFill>
                  <a:schemeClr val="bg1"/>
                </a:solidFill>
              </a:rPr>
            </a:br>
            <a:endParaRPr lang="en-US" sz="1600" dirty="0">
              <a:solidFill>
                <a:schemeClr val="bg1"/>
              </a:solidFill>
              <a:hlinkClick r:id="rId5"/>
            </a:endParaRPr>
          </a:p>
          <a:p>
            <a:r>
              <a:rPr lang="en-US" sz="1600" dirty="0">
                <a:solidFill>
                  <a:schemeClr val="bg1"/>
                </a:solidFill>
              </a:rPr>
              <a:t>Master of Business Administration</a:t>
            </a:r>
            <a:br>
              <a:rPr lang="en-US" sz="1600" dirty="0">
                <a:solidFill>
                  <a:schemeClr val="bg1"/>
                </a:solidFill>
              </a:rPr>
            </a:br>
            <a:endParaRPr lang="en-US" sz="1600" dirty="0">
              <a:solidFill>
                <a:schemeClr val="bg1"/>
              </a:solidFill>
              <a:hlinkClick r:id="rId6"/>
            </a:endParaRPr>
          </a:p>
          <a:p>
            <a:r>
              <a:rPr lang="en-US" sz="1600" dirty="0">
                <a:solidFill>
                  <a:schemeClr val="bg1"/>
                </a:solidFill>
              </a:rPr>
              <a:t>Master of Education in Accomplished Teaching</a:t>
            </a:r>
            <a:br>
              <a:rPr lang="en-US" sz="1600" dirty="0">
                <a:solidFill>
                  <a:schemeClr val="bg1"/>
                </a:solidFill>
              </a:rPr>
            </a:br>
            <a:endParaRPr lang="en-US" sz="1600" dirty="0">
              <a:solidFill>
                <a:schemeClr val="bg1"/>
              </a:solidFill>
              <a:hlinkClick r:id="rId7"/>
            </a:endParaRPr>
          </a:p>
          <a:p>
            <a:r>
              <a:rPr lang="en-US" sz="1600" dirty="0">
                <a:solidFill>
                  <a:schemeClr val="bg1"/>
                </a:solidFill>
              </a:rPr>
              <a:t>Master of Education in Education Leadership</a:t>
            </a:r>
            <a:br>
              <a:rPr lang="en-US" sz="1600" dirty="0">
                <a:solidFill>
                  <a:schemeClr val="bg1"/>
                </a:solidFill>
              </a:rPr>
            </a:br>
            <a:endParaRPr lang="en-US" sz="1600" dirty="0">
              <a:solidFill>
                <a:schemeClr val="bg1"/>
              </a:solidFill>
            </a:endParaRPr>
          </a:p>
          <a:p>
            <a:r>
              <a:rPr lang="en-US" sz="1600" dirty="0">
                <a:solidFill>
                  <a:schemeClr val="bg1"/>
                </a:solidFill>
              </a:rPr>
              <a:t>Master of Public Administration </a:t>
            </a:r>
            <a:br>
              <a:rPr lang="en-US" sz="1600" dirty="0">
                <a:solidFill>
                  <a:schemeClr val="bg1"/>
                </a:solidFill>
              </a:rPr>
            </a:br>
            <a:endParaRPr lang="en-US" sz="1600" dirty="0">
              <a:solidFill>
                <a:schemeClr val="bg1"/>
              </a:solidFill>
            </a:endParaRPr>
          </a:p>
          <a:p>
            <a:r>
              <a:rPr lang="en-US" sz="1600" dirty="0">
                <a:solidFill>
                  <a:schemeClr val="bg1"/>
                </a:solidFill>
              </a:rPr>
              <a:t>Master of Science in Applied Computer Science </a:t>
            </a:r>
          </a:p>
        </p:txBody>
      </p:sp>
      <p:sp>
        <p:nvSpPr>
          <p:cNvPr id="20486" name="Text Box 8"/>
          <p:cNvSpPr txBox="1">
            <a:spLocks noChangeArrowheads="1"/>
          </p:cNvSpPr>
          <p:nvPr/>
        </p:nvSpPr>
        <p:spPr bwMode="auto">
          <a:xfrm>
            <a:off x="0" y="228600"/>
            <a:ext cx="8458200" cy="519113"/>
          </a:xfrm>
          <a:prstGeom prst="rect">
            <a:avLst/>
          </a:prstGeom>
          <a:noFill/>
          <a:ln w="9525">
            <a:noFill/>
            <a:miter lim="800000"/>
            <a:headEnd/>
            <a:tailEnd/>
          </a:ln>
          <a:effectLst/>
        </p:spPr>
        <p:txBody>
          <a:bodyPr>
            <a:spAutoFit/>
          </a:bodyPr>
          <a:lstStyle/>
          <a:p>
            <a:pPr algn="ctr"/>
            <a:r>
              <a:rPr lang="en-US" sz="2800" b="1" dirty="0">
                <a:solidFill>
                  <a:schemeClr val="accent2"/>
                </a:solidFill>
                <a:latin typeface="Georgia" pitchFamily="18" charset="0"/>
              </a:rPr>
              <a:t>In pursuit of academic excellence</a:t>
            </a:r>
          </a:p>
        </p:txBody>
      </p:sp>
      <p:sp>
        <p:nvSpPr>
          <p:cNvPr id="20487" name="Text Box 9"/>
          <p:cNvSpPr txBox="1">
            <a:spLocks noChangeArrowheads="1"/>
          </p:cNvSpPr>
          <p:nvPr/>
        </p:nvSpPr>
        <p:spPr bwMode="auto">
          <a:xfrm>
            <a:off x="0" y="914401"/>
            <a:ext cx="8305800" cy="1015663"/>
          </a:xfrm>
          <a:prstGeom prst="rect">
            <a:avLst/>
          </a:prstGeom>
          <a:noFill/>
          <a:ln w="25400" algn="ctr">
            <a:noFill/>
            <a:miter lim="800000"/>
            <a:headEnd/>
            <a:tailEnd/>
          </a:ln>
          <a:effectLst/>
        </p:spPr>
        <p:txBody>
          <a:bodyPr wrap="square">
            <a:spAutoFit/>
          </a:bodyPr>
          <a:lstStyle/>
          <a:p>
            <a:pPr>
              <a:spcBef>
                <a:spcPct val="50000"/>
              </a:spcBef>
            </a:pPr>
            <a:r>
              <a:rPr lang="en-US" sz="2400" dirty="0">
                <a:solidFill>
                  <a:srgbClr val="FF0000"/>
                </a:solidFill>
              </a:rPr>
              <a:t>Substantially increase online degree options.</a:t>
            </a:r>
          </a:p>
          <a:p>
            <a:pPr algn="l">
              <a:spcBef>
                <a:spcPct val="50000"/>
              </a:spcBef>
            </a:pPr>
            <a:endParaRPr lang="en-US" sz="24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5635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56358"/>
                                        </p:tgtEl>
                                      </p:cBhvr>
                                    </p:cmd>
                                  </p:childTnLst>
                                </p:cTn>
                              </p:par>
                            </p:childTnLst>
                          </p:cTn>
                        </p:par>
                      </p:childTnLst>
                    </p:cTn>
                  </p:par>
                </p:childTnLst>
              </p:cTn>
              <p:nextCondLst>
                <p:cond evt="onClick" delay="0">
                  <p:tgtEl>
                    <p:spTgt spid="356358"/>
                  </p:tgtEl>
                </p:cond>
              </p:nextCondLst>
            </p:seq>
            <p:video>
              <p:cMediaNode>
                <p:cTn id="7" fill="hold" display="0">
                  <p:stCondLst>
                    <p:cond delay="indefinite"/>
                  </p:stCondLst>
                  <p:endCondLst>
                    <p:cond evt="onNext" delay="0">
                      <p:tgtEl>
                        <p:sldTgt/>
                      </p:tgtEl>
                    </p:cond>
                    <p:cond evt="onPrev" delay="0">
                      <p:tgtEl>
                        <p:sldTgt/>
                      </p:tgtEl>
                    </p:cond>
                  </p:endCondLst>
                </p:cTn>
                <p:tgtEl>
                  <p:spTgt spid="356358"/>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8" name="Text Box 8"/>
          <p:cNvSpPr txBox="1">
            <a:spLocks noChangeArrowheads="1"/>
          </p:cNvSpPr>
          <p:nvPr/>
        </p:nvSpPr>
        <p:spPr bwMode="auto">
          <a:xfrm>
            <a:off x="0" y="304800"/>
            <a:ext cx="8458200" cy="519113"/>
          </a:xfrm>
          <a:prstGeom prst="rect">
            <a:avLst/>
          </a:prstGeom>
          <a:noFill/>
          <a:ln w="9525">
            <a:noFill/>
            <a:miter lim="800000"/>
            <a:headEnd/>
            <a:tailEnd/>
          </a:ln>
          <a:effectLst/>
        </p:spPr>
        <p:txBody>
          <a:bodyPr>
            <a:spAutoFit/>
          </a:bodyPr>
          <a:lstStyle/>
          <a:p>
            <a:pPr algn="ctr"/>
            <a:r>
              <a:rPr lang="en-US" sz="2800" b="1" dirty="0">
                <a:solidFill>
                  <a:schemeClr val="accent2"/>
                </a:solidFill>
                <a:latin typeface="Georgia" pitchFamily="18" charset="0"/>
              </a:rPr>
              <a:t>In pursuit of academic excellence</a:t>
            </a:r>
          </a:p>
        </p:txBody>
      </p:sp>
      <p:sp>
        <p:nvSpPr>
          <p:cNvPr id="21509" name="Text Box 9"/>
          <p:cNvSpPr txBox="1">
            <a:spLocks noChangeArrowheads="1"/>
          </p:cNvSpPr>
          <p:nvPr/>
        </p:nvSpPr>
        <p:spPr bwMode="auto">
          <a:xfrm>
            <a:off x="152400" y="1447800"/>
            <a:ext cx="8305800" cy="3739485"/>
          </a:xfrm>
          <a:prstGeom prst="rect">
            <a:avLst/>
          </a:prstGeom>
          <a:noFill/>
          <a:ln w="25400" algn="ctr">
            <a:noFill/>
            <a:miter lim="800000"/>
            <a:headEnd/>
            <a:tailEnd/>
          </a:ln>
          <a:effectLst/>
        </p:spPr>
        <p:txBody>
          <a:bodyPr>
            <a:spAutoFit/>
          </a:bodyPr>
          <a:lstStyle/>
          <a:p>
            <a:pPr>
              <a:spcBef>
                <a:spcPct val="50000"/>
              </a:spcBef>
            </a:pPr>
            <a:r>
              <a:rPr lang="en-US" sz="2400" dirty="0">
                <a:solidFill>
                  <a:srgbClr val="FF0000"/>
                </a:solidFill>
              </a:rPr>
              <a:t>New academic units:</a:t>
            </a:r>
          </a:p>
          <a:p>
            <a:pPr lvl="1">
              <a:spcBef>
                <a:spcPct val="50000"/>
              </a:spcBef>
              <a:buFont typeface="Arial" pitchFamily="34" charset="0"/>
              <a:buChar char="•"/>
            </a:pPr>
            <a:r>
              <a:rPr lang="en-US" sz="2000" i="1" dirty="0" smtClean="0"/>
              <a:t>College </a:t>
            </a:r>
            <a:r>
              <a:rPr lang="en-US" sz="2000" i="1" dirty="0"/>
              <a:t>of </a:t>
            </a:r>
            <a:r>
              <a:rPr lang="en-US" sz="2000" i="1" dirty="0" smtClean="0"/>
              <a:t>the Arts</a:t>
            </a:r>
            <a:endParaRPr lang="en-US" sz="2000" i="1" dirty="0"/>
          </a:p>
          <a:p>
            <a:pPr lvl="1">
              <a:spcBef>
                <a:spcPct val="50000"/>
              </a:spcBef>
              <a:buFont typeface="Arial" pitchFamily="34" charset="0"/>
              <a:buChar char="•"/>
            </a:pPr>
            <a:r>
              <a:rPr lang="en-US" sz="2000" i="1" dirty="0"/>
              <a:t>School of Nursing</a:t>
            </a:r>
          </a:p>
          <a:p>
            <a:pPr lvl="1">
              <a:spcBef>
                <a:spcPct val="50000"/>
              </a:spcBef>
              <a:buFont typeface="Arial" pitchFamily="34" charset="0"/>
              <a:buChar char="•"/>
            </a:pPr>
            <a:r>
              <a:rPr lang="en-US" sz="2000" i="1" dirty="0"/>
              <a:t>Department of Earth and Space </a:t>
            </a:r>
            <a:r>
              <a:rPr lang="en-US" sz="2000" i="1" dirty="0" smtClean="0"/>
              <a:t>Science</a:t>
            </a:r>
          </a:p>
          <a:p>
            <a:pPr lvl="1">
              <a:spcBef>
                <a:spcPct val="50000"/>
              </a:spcBef>
              <a:buFont typeface="Arial" pitchFamily="34" charset="0"/>
              <a:buChar char="•"/>
            </a:pPr>
            <a:r>
              <a:rPr lang="en-US" sz="2000" i="1" dirty="0" smtClean="0"/>
              <a:t>TSYS School of Computer Science</a:t>
            </a:r>
            <a:endParaRPr lang="en-US" sz="2000" i="1" dirty="0"/>
          </a:p>
          <a:p>
            <a:pPr lvl="1">
              <a:spcBef>
                <a:spcPct val="50000"/>
              </a:spcBef>
              <a:buFont typeface="Arial" pitchFamily="34" charset="0"/>
              <a:buChar char="•"/>
            </a:pPr>
            <a:r>
              <a:rPr lang="en-US" sz="2000" i="1" dirty="0"/>
              <a:t>Office of the provost</a:t>
            </a:r>
          </a:p>
          <a:p>
            <a:pPr>
              <a:spcBef>
                <a:spcPct val="50000"/>
              </a:spcBef>
            </a:pPr>
            <a:endParaRPr lang="en-US" sz="2400" dirty="0">
              <a:solidFill>
                <a:srgbClr val="FF0000"/>
              </a:solidFill>
            </a:endParaRPr>
          </a:p>
          <a:p>
            <a:pPr algn="l">
              <a:spcBef>
                <a:spcPct val="50000"/>
              </a:spcBef>
            </a:pPr>
            <a:endParaRPr lang="en-US" dirty="0"/>
          </a:p>
        </p:txBody>
      </p:sp>
      <p:pic>
        <p:nvPicPr>
          <p:cNvPr id="21510" name="Picture 12" descr="DSCF5808"/>
          <p:cNvPicPr>
            <a:picLocks noChangeAspect="1" noChangeArrowheads="1"/>
          </p:cNvPicPr>
          <p:nvPr/>
        </p:nvPicPr>
        <p:blipFill>
          <a:blip r:embed="rId2" cstate="print"/>
          <a:srcRect/>
          <a:stretch>
            <a:fillRect/>
          </a:stretch>
        </p:blipFill>
        <p:spPr bwMode="auto">
          <a:xfrm>
            <a:off x="6629400" y="1371600"/>
            <a:ext cx="2000250" cy="2667000"/>
          </a:xfrm>
          <a:prstGeom prst="rect">
            <a:avLst/>
          </a:prstGeom>
          <a:noFill/>
          <a:ln w="12700">
            <a:solidFill>
              <a:srgbClr val="000000"/>
            </a:solidFill>
            <a:miter lim="800000"/>
            <a:headEnd/>
            <a:tailEnd/>
          </a:ln>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5"/>
          <p:cNvSpPr txBox="1">
            <a:spLocks noChangeArrowheads="1"/>
          </p:cNvSpPr>
          <p:nvPr/>
        </p:nvSpPr>
        <p:spPr bwMode="auto">
          <a:xfrm>
            <a:off x="0" y="457200"/>
            <a:ext cx="8458200" cy="519113"/>
          </a:xfrm>
          <a:prstGeom prst="rect">
            <a:avLst/>
          </a:prstGeom>
          <a:noFill/>
          <a:ln w="9525">
            <a:noFill/>
            <a:miter lim="800000"/>
            <a:headEnd/>
            <a:tailEnd/>
          </a:ln>
          <a:effectLst/>
        </p:spPr>
        <p:txBody>
          <a:bodyPr>
            <a:spAutoFit/>
          </a:bodyPr>
          <a:lstStyle/>
          <a:p>
            <a:pPr algn="ctr"/>
            <a:r>
              <a:rPr lang="en-US" sz="2800" b="1" dirty="0">
                <a:solidFill>
                  <a:schemeClr val="accent2"/>
                </a:solidFill>
                <a:latin typeface="Georgia" pitchFamily="18" charset="0"/>
              </a:rPr>
              <a:t>In pursuit of academic excellence</a:t>
            </a:r>
          </a:p>
        </p:txBody>
      </p:sp>
      <p:sp>
        <p:nvSpPr>
          <p:cNvPr id="22533" name="Text Box 6"/>
          <p:cNvSpPr txBox="1">
            <a:spLocks noChangeArrowheads="1"/>
          </p:cNvSpPr>
          <p:nvPr/>
        </p:nvSpPr>
        <p:spPr bwMode="auto">
          <a:xfrm>
            <a:off x="152400" y="1066801"/>
            <a:ext cx="7391400" cy="1015663"/>
          </a:xfrm>
          <a:prstGeom prst="rect">
            <a:avLst/>
          </a:prstGeom>
          <a:noFill/>
          <a:ln w="25400" algn="ctr">
            <a:noFill/>
            <a:miter lim="800000"/>
            <a:headEnd/>
            <a:tailEnd/>
          </a:ln>
          <a:effectLst/>
        </p:spPr>
        <p:txBody>
          <a:bodyPr wrap="square">
            <a:spAutoFit/>
          </a:bodyPr>
          <a:lstStyle/>
          <a:p>
            <a:pPr>
              <a:spcBef>
                <a:spcPct val="50000"/>
              </a:spcBef>
            </a:pPr>
            <a:r>
              <a:rPr lang="en-US" sz="2400" dirty="0">
                <a:solidFill>
                  <a:srgbClr val="FF0000"/>
                </a:solidFill>
              </a:rPr>
              <a:t>Emphasis on Science, Technology &amp; Math Education</a:t>
            </a:r>
          </a:p>
          <a:p>
            <a:pPr algn="l">
              <a:spcBef>
                <a:spcPct val="50000"/>
              </a:spcBef>
            </a:pPr>
            <a:endParaRPr lang="en-US" sz="2400" dirty="0">
              <a:solidFill>
                <a:srgbClr val="FF0000"/>
              </a:solidFill>
            </a:endParaRPr>
          </a:p>
        </p:txBody>
      </p:sp>
      <p:pic>
        <p:nvPicPr>
          <p:cNvPr id="22534" name="Picture 7" descr="ColStateEducation1"/>
          <p:cNvPicPr>
            <a:picLocks noChangeAspect="1" noChangeArrowheads="1"/>
          </p:cNvPicPr>
          <p:nvPr/>
        </p:nvPicPr>
        <p:blipFill>
          <a:blip r:embed="rId2" cstate="print"/>
          <a:srcRect/>
          <a:stretch>
            <a:fillRect/>
          </a:stretch>
        </p:blipFill>
        <p:spPr bwMode="auto">
          <a:xfrm>
            <a:off x="1371600" y="1676400"/>
            <a:ext cx="6172200" cy="4103688"/>
          </a:xfrm>
          <a:prstGeom prst="rect">
            <a:avLst/>
          </a:prstGeo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smtClean="0"/>
              <a:t>USA</a:t>
            </a:r>
            <a:endParaRPr lang="en-US" dirty="0"/>
          </a:p>
        </p:txBody>
      </p:sp>
      <p:pic>
        <p:nvPicPr>
          <p:cNvPr id="58370" name="Picture 2"/>
          <p:cNvPicPr>
            <a:picLocks noGrp="1" noChangeAspect="1" noChangeArrowheads="1"/>
          </p:cNvPicPr>
          <p:nvPr>
            <p:ph idx="1"/>
          </p:nvPr>
        </p:nvPicPr>
        <p:blipFill>
          <a:blip r:embed="rId2" cstate="print"/>
          <a:srcRect/>
          <a:stretch>
            <a:fillRect/>
          </a:stretch>
        </p:blipFill>
        <p:spPr bwMode="auto">
          <a:xfrm>
            <a:off x="1447800" y="990600"/>
            <a:ext cx="6594566" cy="4953000"/>
          </a:xfrm>
          <a:prstGeom prst="rect">
            <a:avLst/>
          </a:prstGeom>
          <a:noFill/>
          <a:ln w="25400" cap="flat" cmpd="sng" algn="ctr">
            <a:noFill/>
            <a:prstDash val="solid"/>
            <a:miter lim="800000"/>
            <a:headEnd type="none" w="med" len="med"/>
            <a:tailEnd type="none" w="med" len="me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5"/>
          <p:cNvSpPr txBox="1">
            <a:spLocks noChangeArrowheads="1"/>
          </p:cNvSpPr>
          <p:nvPr/>
        </p:nvSpPr>
        <p:spPr bwMode="auto">
          <a:xfrm>
            <a:off x="0" y="228600"/>
            <a:ext cx="8458200" cy="519113"/>
          </a:xfrm>
          <a:prstGeom prst="rect">
            <a:avLst/>
          </a:prstGeom>
          <a:noFill/>
          <a:ln w="9525">
            <a:noFill/>
            <a:miter lim="800000"/>
            <a:headEnd/>
            <a:tailEnd/>
          </a:ln>
          <a:effectLst/>
        </p:spPr>
        <p:txBody>
          <a:bodyPr>
            <a:spAutoFit/>
          </a:bodyPr>
          <a:lstStyle/>
          <a:p>
            <a:pPr algn="ctr"/>
            <a:r>
              <a:rPr lang="en-US" sz="2800" b="1" dirty="0">
                <a:solidFill>
                  <a:schemeClr val="accent2"/>
                </a:solidFill>
                <a:latin typeface="Georgia" pitchFamily="18" charset="0"/>
              </a:rPr>
              <a:t>In pursuit of academic excellence</a:t>
            </a:r>
          </a:p>
        </p:txBody>
      </p:sp>
      <p:sp>
        <p:nvSpPr>
          <p:cNvPr id="23557" name="Text Box 6"/>
          <p:cNvSpPr txBox="1">
            <a:spLocks noChangeArrowheads="1"/>
          </p:cNvSpPr>
          <p:nvPr/>
        </p:nvSpPr>
        <p:spPr bwMode="auto">
          <a:xfrm>
            <a:off x="152400" y="1447800"/>
            <a:ext cx="8305800" cy="1735138"/>
          </a:xfrm>
          <a:prstGeom prst="rect">
            <a:avLst/>
          </a:prstGeom>
          <a:noFill/>
          <a:ln w="25400" algn="ctr">
            <a:noFill/>
            <a:miter lim="800000"/>
            <a:headEnd/>
            <a:tailEnd/>
          </a:ln>
          <a:effectLst/>
        </p:spPr>
        <p:txBody>
          <a:bodyPr>
            <a:spAutoFit/>
          </a:bodyPr>
          <a:lstStyle/>
          <a:p>
            <a:pPr>
              <a:spcBef>
                <a:spcPct val="50000"/>
              </a:spcBef>
            </a:pPr>
            <a:r>
              <a:rPr lang="en-US" sz="2400" dirty="0">
                <a:solidFill>
                  <a:srgbClr val="FF0000"/>
                </a:solidFill>
              </a:rPr>
              <a:t>Human resource management program that is Georgia’s first to meet the standards of                                         Society for Human Resource Management</a:t>
            </a:r>
          </a:p>
          <a:p>
            <a:pPr algn="l">
              <a:spcBef>
                <a:spcPct val="50000"/>
              </a:spcBef>
            </a:pPr>
            <a:endParaRPr lang="en-US" sz="2400" dirty="0"/>
          </a:p>
        </p:txBody>
      </p:sp>
      <p:pic>
        <p:nvPicPr>
          <p:cNvPr id="23558" name="Picture 7"/>
          <p:cNvPicPr>
            <a:picLocks noChangeAspect="1" noChangeArrowheads="1"/>
          </p:cNvPicPr>
          <p:nvPr/>
        </p:nvPicPr>
        <p:blipFill>
          <a:blip r:embed="rId2" cstate="print"/>
          <a:srcRect t="22000"/>
          <a:stretch>
            <a:fillRect/>
          </a:stretch>
        </p:blipFill>
        <p:spPr bwMode="auto">
          <a:xfrm>
            <a:off x="381000" y="3124200"/>
            <a:ext cx="3352800" cy="2092325"/>
          </a:xfrm>
          <a:prstGeom prst="rect">
            <a:avLst/>
          </a:prstGeom>
          <a:noFill/>
          <a:ln w="25400" algn="ctr">
            <a:noFill/>
            <a:miter lim="800000"/>
            <a:headEnd/>
            <a:tailEnd/>
          </a:ln>
          <a:effectLst/>
        </p:spPr>
      </p:pic>
      <p:pic>
        <p:nvPicPr>
          <p:cNvPr id="23559" name="Picture 8"/>
          <p:cNvPicPr>
            <a:picLocks noChangeAspect="1" noChangeArrowheads="1"/>
          </p:cNvPicPr>
          <p:nvPr/>
        </p:nvPicPr>
        <p:blipFill>
          <a:blip r:embed="rId3" cstate="print"/>
          <a:srcRect/>
          <a:stretch>
            <a:fillRect/>
          </a:stretch>
        </p:blipFill>
        <p:spPr bwMode="auto">
          <a:xfrm>
            <a:off x="4419600" y="2895600"/>
            <a:ext cx="3295650" cy="2833688"/>
          </a:xfrm>
          <a:prstGeom prst="rect">
            <a:avLst/>
          </a:prstGeom>
          <a:noFill/>
          <a:ln w="12700" algn="ctr">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5"/>
          <p:cNvSpPr txBox="1">
            <a:spLocks noChangeArrowheads="1"/>
          </p:cNvSpPr>
          <p:nvPr/>
        </p:nvSpPr>
        <p:spPr bwMode="auto">
          <a:xfrm>
            <a:off x="0" y="228600"/>
            <a:ext cx="8458200" cy="519113"/>
          </a:xfrm>
          <a:prstGeom prst="rect">
            <a:avLst/>
          </a:prstGeom>
          <a:noFill/>
          <a:ln w="9525">
            <a:noFill/>
            <a:miter lim="800000"/>
            <a:headEnd/>
            <a:tailEnd/>
          </a:ln>
          <a:effectLst/>
        </p:spPr>
        <p:txBody>
          <a:bodyPr>
            <a:spAutoFit/>
          </a:bodyPr>
          <a:lstStyle/>
          <a:p>
            <a:pPr algn="ctr"/>
            <a:r>
              <a:rPr lang="en-US" sz="2800" b="1" dirty="0">
                <a:solidFill>
                  <a:schemeClr val="accent2"/>
                </a:solidFill>
                <a:latin typeface="Georgia" pitchFamily="18" charset="0"/>
              </a:rPr>
              <a:t>In pursuit of academic excellence</a:t>
            </a:r>
          </a:p>
        </p:txBody>
      </p:sp>
      <p:sp>
        <p:nvSpPr>
          <p:cNvPr id="24581" name="Text Box 6"/>
          <p:cNvSpPr txBox="1">
            <a:spLocks noChangeArrowheads="1"/>
          </p:cNvSpPr>
          <p:nvPr/>
        </p:nvSpPr>
        <p:spPr bwMode="auto">
          <a:xfrm>
            <a:off x="228600" y="838200"/>
            <a:ext cx="8305800" cy="869950"/>
          </a:xfrm>
          <a:prstGeom prst="rect">
            <a:avLst/>
          </a:prstGeom>
          <a:noFill/>
          <a:ln w="25400" algn="ctr">
            <a:noFill/>
            <a:miter lim="800000"/>
            <a:headEnd/>
            <a:tailEnd/>
          </a:ln>
          <a:effectLst/>
        </p:spPr>
        <p:txBody>
          <a:bodyPr>
            <a:spAutoFit/>
          </a:bodyPr>
          <a:lstStyle/>
          <a:p>
            <a:pPr>
              <a:spcBef>
                <a:spcPct val="50000"/>
              </a:spcBef>
            </a:pPr>
            <a:r>
              <a:rPr lang="en-US" sz="2400" dirty="0">
                <a:solidFill>
                  <a:srgbClr val="FF0000"/>
                </a:solidFill>
              </a:rPr>
              <a:t>Increase graduate programs</a:t>
            </a:r>
          </a:p>
          <a:p>
            <a:pPr algn="l">
              <a:spcBef>
                <a:spcPct val="50000"/>
              </a:spcBef>
            </a:pPr>
            <a:endParaRPr lang="en-US" dirty="0"/>
          </a:p>
        </p:txBody>
      </p:sp>
      <p:pic>
        <p:nvPicPr>
          <p:cNvPr id="24582" name="Picture 7" descr="Teacher"/>
          <p:cNvPicPr>
            <a:picLocks noChangeAspect="1" noChangeArrowheads="1"/>
          </p:cNvPicPr>
          <p:nvPr/>
        </p:nvPicPr>
        <p:blipFill>
          <a:blip r:embed="rId2" cstate="print"/>
          <a:srcRect/>
          <a:stretch>
            <a:fillRect/>
          </a:stretch>
        </p:blipFill>
        <p:spPr bwMode="auto">
          <a:xfrm>
            <a:off x="1447800" y="1295400"/>
            <a:ext cx="5638800" cy="3746500"/>
          </a:xfrm>
          <a:prstGeom prst="rect">
            <a:avLst/>
          </a:prstGeom>
          <a:noFill/>
          <a:ln w="12700">
            <a:solidFill>
              <a:srgbClr val="000000"/>
            </a:solidFill>
            <a:miter lim="800000"/>
            <a:headEnd/>
            <a:tailEnd/>
          </a:ln>
        </p:spPr>
      </p:pic>
      <p:sp>
        <p:nvSpPr>
          <p:cNvPr id="24583" name="Text Box 8"/>
          <p:cNvSpPr txBox="1">
            <a:spLocks noChangeArrowheads="1"/>
          </p:cNvSpPr>
          <p:nvPr/>
        </p:nvSpPr>
        <p:spPr bwMode="auto">
          <a:xfrm>
            <a:off x="1371600" y="5181600"/>
            <a:ext cx="5638800" cy="641350"/>
          </a:xfrm>
          <a:prstGeom prst="rect">
            <a:avLst/>
          </a:prstGeom>
          <a:noFill/>
          <a:ln w="25400" algn="ctr">
            <a:noFill/>
            <a:miter lim="800000"/>
            <a:headEnd/>
            <a:tailEnd/>
          </a:ln>
          <a:effectLst/>
        </p:spPr>
        <p:txBody>
          <a:bodyPr>
            <a:spAutoFit/>
          </a:bodyPr>
          <a:lstStyle/>
          <a:p>
            <a:pPr>
              <a:spcBef>
                <a:spcPct val="50000"/>
              </a:spcBef>
            </a:pPr>
            <a:r>
              <a:rPr lang="en-US" i="1" dirty="0"/>
              <a:t>More than 50 percent of local teachers are CSU graduates. Similar numbers for nursing &amp; IT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5"/>
          <p:cNvSpPr txBox="1">
            <a:spLocks noChangeArrowheads="1"/>
          </p:cNvSpPr>
          <p:nvPr/>
        </p:nvSpPr>
        <p:spPr bwMode="auto">
          <a:xfrm>
            <a:off x="0" y="304800"/>
            <a:ext cx="8458200" cy="519113"/>
          </a:xfrm>
          <a:prstGeom prst="rect">
            <a:avLst/>
          </a:prstGeom>
          <a:noFill/>
          <a:ln w="9525">
            <a:noFill/>
            <a:miter lim="800000"/>
            <a:headEnd/>
            <a:tailEnd/>
          </a:ln>
          <a:effectLst/>
        </p:spPr>
        <p:txBody>
          <a:bodyPr>
            <a:spAutoFit/>
          </a:bodyPr>
          <a:lstStyle/>
          <a:p>
            <a:pPr algn="ctr"/>
            <a:r>
              <a:rPr lang="en-US" sz="2800" b="1" dirty="0">
                <a:solidFill>
                  <a:schemeClr val="accent2"/>
                </a:solidFill>
                <a:latin typeface="Georgia" pitchFamily="18" charset="0"/>
              </a:rPr>
              <a:t>Columbus State University</a:t>
            </a:r>
          </a:p>
        </p:txBody>
      </p:sp>
      <p:pic>
        <p:nvPicPr>
          <p:cNvPr id="25605" name="Picture 7" descr="cougarpicnic"/>
          <p:cNvPicPr>
            <a:picLocks noChangeAspect="1" noChangeArrowheads="1"/>
          </p:cNvPicPr>
          <p:nvPr/>
        </p:nvPicPr>
        <p:blipFill>
          <a:blip r:embed="rId2" cstate="print"/>
          <a:srcRect/>
          <a:stretch>
            <a:fillRect/>
          </a:stretch>
        </p:blipFill>
        <p:spPr bwMode="auto">
          <a:xfrm>
            <a:off x="1066800" y="914400"/>
            <a:ext cx="6400800" cy="4800600"/>
          </a:xfrm>
          <a:prstGeom prst="rect">
            <a:avLst/>
          </a:prstGeo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7270" name="Object 6"/>
          <p:cNvGraphicFramePr>
            <a:graphicFrameLocks/>
          </p:cNvGraphicFramePr>
          <p:nvPr/>
        </p:nvGraphicFramePr>
        <p:xfrm>
          <a:off x="0" y="1295400"/>
          <a:ext cx="8382000" cy="4953000"/>
        </p:xfrm>
        <a:graphic>
          <a:graphicData uri="http://schemas.openxmlformats.org/presentationml/2006/ole">
            <p:oleObj spid="_x0000_s26626" name="Chart" r:id="rId3" imgW="7105616" imgH="4105343" progId="MSGraph.Chart.8">
              <p:embed followColorScheme="full"/>
            </p:oleObj>
          </a:graphicData>
        </a:graphic>
      </p:graphicFrame>
      <p:sp>
        <p:nvSpPr>
          <p:cNvPr id="26629" name="Text Box 7"/>
          <p:cNvSpPr txBox="1">
            <a:spLocks noChangeArrowheads="1"/>
          </p:cNvSpPr>
          <p:nvPr/>
        </p:nvSpPr>
        <p:spPr bwMode="auto">
          <a:xfrm>
            <a:off x="0" y="685800"/>
            <a:ext cx="8458200" cy="519113"/>
          </a:xfrm>
          <a:prstGeom prst="rect">
            <a:avLst/>
          </a:prstGeom>
          <a:noFill/>
          <a:ln w="9525">
            <a:noFill/>
            <a:miter lim="800000"/>
            <a:headEnd/>
            <a:tailEnd/>
          </a:ln>
          <a:effectLst/>
        </p:spPr>
        <p:txBody>
          <a:bodyPr>
            <a:spAutoFit/>
          </a:bodyPr>
          <a:lstStyle/>
          <a:p>
            <a:endParaRPr lang="en-US" sz="2800">
              <a:solidFill>
                <a:schemeClr val="accent2"/>
              </a:solidFill>
              <a:latin typeface="Georgia" pitchFamily="18" charset="0"/>
            </a:endParaRPr>
          </a:p>
        </p:txBody>
      </p:sp>
      <p:sp>
        <p:nvSpPr>
          <p:cNvPr id="26631" name="Text Box 11"/>
          <p:cNvSpPr txBox="1">
            <a:spLocks noChangeArrowheads="1"/>
          </p:cNvSpPr>
          <p:nvPr/>
        </p:nvSpPr>
        <p:spPr bwMode="auto">
          <a:xfrm>
            <a:off x="152400" y="838200"/>
            <a:ext cx="8458200" cy="519113"/>
          </a:xfrm>
          <a:prstGeom prst="rect">
            <a:avLst/>
          </a:prstGeom>
          <a:noFill/>
          <a:ln w="9525">
            <a:noFill/>
            <a:miter lim="800000"/>
            <a:headEnd/>
            <a:tailEnd/>
          </a:ln>
          <a:effectLst/>
        </p:spPr>
        <p:txBody>
          <a:bodyPr>
            <a:spAutoFit/>
          </a:bodyPr>
          <a:lstStyle/>
          <a:p>
            <a:r>
              <a:rPr lang="en-US" sz="2800">
                <a:solidFill>
                  <a:schemeClr val="accent2"/>
                </a:solidFill>
                <a:latin typeface="Georgia" pitchFamily="18" charset="0"/>
              </a:rPr>
              <a:t>Columbus State University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7270"/>
                                        </p:tgtEl>
                                        <p:attrNameLst>
                                          <p:attrName>style.visibility</p:attrName>
                                        </p:attrNameLst>
                                      </p:cBhvr>
                                      <p:to>
                                        <p:strVal val="visible"/>
                                      </p:to>
                                    </p:set>
                                    <p:animEffect transition="in" filter="wipe(left)">
                                      <p:cBhvr>
                                        <p:cTn id="7" dur="2000"/>
                                        <p:tgtEl>
                                          <p:spTgt spid="267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6727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5"/>
          <p:cNvSpPr txBox="1">
            <a:spLocks noChangeArrowheads="1"/>
          </p:cNvSpPr>
          <p:nvPr/>
        </p:nvSpPr>
        <p:spPr bwMode="auto">
          <a:xfrm>
            <a:off x="228600" y="1143000"/>
            <a:ext cx="8382000" cy="641350"/>
          </a:xfrm>
          <a:prstGeom prst="rect">
            <a:avLst/>
          </a:prstGeom>
          <a:noFill/>
          <a:ln w="9525">
            <a:noFill/>
            <a:miter lim="800000"/>
            <a:headEnd/>
            <a:tailEnd/>
          </a:ln>
          <a:effectLst/>
        </p:spPr>
        <p:txBody>
          <a:bodyPr>
            <a:spAutoFit/>
          </a:bodyPr>
          <a:lstStyle/>
          <a:p>
            <a:r>
              <a:rPr lang="en-US" i="1">
                <a:latin typeface="Georgia" pitchFamily="18" charset="0"/>
              </a:rPr>
              <a:t>Growth of on-campus  housing at CSU</a:t>
            </a:r>
          </a:p>
          <a:p>
            <a:pPr algn="l"/>
            <a:endParaRPr lang="en-US" i="1">
              <a:latin typeface="Georgia" pitchFamily="18" charset="0"/>
            </a:endParaRPr>
          </a:p>
        </p:txBody>
      </p:sp>
      <p:graphicFrame>
        <p:nvGraphicFramePr>
          <p:cNvPr id="281607" name="Object 7"/>
          <p:cNvGraphicFramePr>
            <a:graphicFrameLocks/>
          </p:cNvGraphicFramePr>
          <p:nvPr/>
        </p:nvGraphicFramePr>
        <p:xfrm>
          <a:off x="685800" y="1295400"/>
          <a:ext cx="7239000" cy="4876800"/>
        </p:xfrm>
        <a:graphic>
          <a:graphicData uri="http://schemas.openxmlformats.org/presentationml/2006/ole">
            <p:oleObj spid="_x0000_s27650" name="Chart" r:id="rId3" imgW="7077024" imgH="4114800" progId="MSGraph.Chart.8">
              <p:embed followColorScheme="full"/>
            </p:oleObj>
          </a:graphicData>
        </a:graphic>
      </p:graphicFrame>
      <p:sp>
        <p:nvSpPr>
          <p:cNvPr id="27654" name="Text Box 8"/>
          <p:cNvSpPr txBox="1">
            <a:spLocks noChangeArrowheads="1"/>
          </p:cNvSpPr>
          <p:nvPr/>
        </p:nvSpPr>
        <p:spPr bwMode="auto">
          <a:xfrm>
            <a:off x="0" y="685800"/>
            <a:ext cx="8458200" cy="519113"/>
          </a:xfrm>
          <a:prstGeom prst="rect">
            <a:avLst/>
          </a:prstGeom>
          <a:noFill/>
          <a:ln w="9525">
            <a:noFill/>
            <a:miter lim="800000"/>
            <a:headEnd/>
            <a:tailEnd/>
          </a:ln>
          <a:effectLst/>
        </p:spPr>
        <p:txBody>
          <a:bodyPr>
            <a:spAutoFit/>
          </a:bodyPr>
          <a:lstStyle/>
          <a:p>
            <a:endParaRPr lang="en-US" sz="2800">
              <a:solidFill>
                <a:schemeClr val="accent2"/>
              </a:solidFill>
              <a:latin typeface="Georgia" pitchFamily="18" charset="0"/>
            </a:endParaRPr>
          </a:p>
        </p:txBody>
      </p:sp>
      <p:sp>
        <p:nvSpPr>
          <p:cNvPr id="27656" name="Text Box 11"/>
          <p:cNvSpPr txBox="1">
            <a:spLocks noChangeArrowheads="1"/>
          </p:cNvSpPr>
          <p:nvPr/>
        </p:nvSpPr>
        <p:spPr bwMode="auto">
          <a:xfrm>
            <a:off x="0" y="304800"/>
            <a:ext cx="8458200" cy="519113"/>
          </a:xfrm>
          <a:prstGeom prst="rect">
            <a:avLst/>
          </a:prstGeom>
          <a:noFill/>
          <a:ln w="9525">
            <a:noFill/>
            <a:miter lim="800000"/>
            <a:headEnd/>
            <a:tailEnd/>
          </a:ln>
          <a:effectLst/>
        </p:spPr>
        <p:txBody>
          <a:bodyPr>
            <a:spAutoFit/>
          </a:bodyPr>
          <a:lstStyle/>
          <a:p>
            <a:pPr algn="ctr"/>
            <a:r>
              <a:rPr lang="en-US" sz="2800" b="1" dirty="0">
                <a:solidFill>
                  <a:schemeClr val="accent2"/>
                </a:solidFill>
                <a:latin typeface="Georgia" pitchFamily="18" charset="0"/>
              </a:rPr>
              <a:t>Columbus State University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1607"/>
                                        </p:tgtEl>
                                        <p:attrNameLst>
                                          <p:attrName>style.visibility</p:attrName>
                                        </p:attrNameLst>
                                      </p:cBhvr>
                                      <p:to>
                                        <p:strVal val="visible"/>
                                      </p:to>
                                    </p:set>
                                    <p:animEffect transition="in" filter="wipe(left)">
                                      <p:cBhvr>
                                        <p:cTn id="7" dur="2000"/>
                                        <p:tgtEl>
                                          <p:spTgt spid="281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8160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6"/>
          <p:cNvSpPr txBox="1">
            <a:spLocks noChangeArrowheads="1"/>
          </p:cNvSpPr>
          <p:nvPr/>
        </p:nvSpPr>
        <p:spPr bwMode="auto">
          <a:xfrm>
            <a:off x="228600" y="838200"/>
            <a:ext cx="8305800" cy="822325"/>
          </a:xfrm>
          <a:prstGeom prst="rect">
            <a:avLst/>
          </a:prstGeom>
          <a:noFill/>
          <a:ln w="25400" algn="ctr">
            <a:noFill/>
            <a:miter lim="800000"/>
            <a:headEnd/>
            <a:tailEnd/>
          </a:ln>
          <a:effectLst/>
        </p:spPr>
        <p:txBody>
          <a:bodyPr>
            <a:spAutoFit/>
          </a:bodyPr>
          <a:lstStyle/>
          <a:p>
            <a:pPr>
              <a:spcBef>
                <a:spcPct val="50000"/>
              </a:spcBef>
            </a:pPr>
            <a:r>
              <a:rPr lang="en-US" sz="2400" dirty="0">
                <a:solidFill>
                  <a:srgbClr val="FF0000"/>
                </a:solidFill>
              </a:rPr>
              <a:t> New emphasis on retention by enhancing                        the “college experience.”</a:t>
            </a:r>
          </a:p>
        </p:txBody>
      </p:sp>
      <p:sp>
        <p:nvSpPr>
          <p:cNvPr id="28677" name="Text Box 7"/>
          <p:cNvSpPr txBox="1">
            <a:spLocks noChangeArrowheads="1"/>
          </p:cNvSpPr>
          <p:nvPr/>
        </p:nvSpPr>
        <p:spPr bwMode="auto">
          <a:xfrm>
            <a:off x="1371600" y="1600201"/>
            <a:ext cx="6019800" cy="2446824"/>
          </a:xfrm>
          <a:prstGeom prst="rect">
            <a:avLst/>
          </a:prstGeom>
          <a:noFill/>
          <a:ln w="25400" algn="ctr">
            <a:noFill/>
            <a:miter lim="800000"/>
            <a:headEnd/>
            <a:tailEnd/>
          </a:ln>
          <a:effectLst/>
        </p:spPr>
        <p:txBody>
          <a:bodyPr wrap="square">
            <a:spAutoFit/>
          </a:bodyPr>
          <a:lstStyle/>
          <a:p>
            <a:pPr algn="l">
              <a:spcBef>
                <a:spcPct val="50000"/>
              </a:spcBef>
              <a:buFontTx/>
              <a:buChar char="•"/>
            </a:pPr>
            <a:r>
              <a:rPr lang="en-US" dirty="0"/>
              <a:t> Mandatory freshman year experience program</a:t>
            </a:r>
          </a:p>
          <a:p>
            <a:pPr algn="l">
              <a:spcBef>
                <a:spcPct val="50000"/>
              </a:spcBef>
              <a:buFontTx/>
              <a:buChar char="•"/>
            </a:pPr>
            <a:r>
              <a:rPr lang="en-US" dirty="0"/>
              <a:t> Upgrade of campus dining facilities</a:t>
            </a:r>
          </a:p>
          <a:p>
            <a:pPr algn="l">
              <a:spcBef>
                <a:spcPct val="50000"/>
              </a:spcBef>
              <a:buFontTx/>
              <a:buChar char="•"/>
            </a:pPr>
            <a:r>
              <a:rPr lang="en-US" dirty="0"/>
              <a:t> Adding new collegiate and clubs sports</a:t>
            </a:r>
          </a:p>
          <a:p>
            <a:pPr algn="l">
              <a:spcBef>
                <a:spcPct val="50000"/>
              </a:spcBef>
              <a:buFontTx/>
              <a:buChar char="•"/>
            </a:pPr>
            <a:r>
              <a:rPr lang="en-US" dirty="0"/>
              <a:t> New bookstore (with Apple store inside) downtown</a:t>
            </a:r>
          </a:p>
          <a:p>
            <a:pPr algn="l">
              <a:spcBef>
                <a:spcPct val="50000"/>
              </a:spcBef>
            </a:pPr>
            <a:endParaRPr lang="en-US" dirty="0"/>
          </a:p>
          <a:p>
            <a:pPr algn="l">
              <a:spcBef>
                <a:spcPct val="50000"/>
              </a:spcBef>
              <a:buFontTx/>
              <a:buChar char="•"/>
            </a:pPr>
            <a:endParaRPr lang="en-US" dirty="0"/>
          </a:p>
        </p:txBody>
      </p:sp>
      <p:pic>
        <p:nvPicPr>
          <p:cNvPr id="28678" name="Picture 8" descr="cheerleader-spirit"/>
          <p:cNvPicPr>
            <a:picLocks noChangeAspect="1" noChangeArrowheads="1"/>
          </p:cNvPicPr>
          <p:nvPr/>
        </p:nvPicPr>
        <p:blipFill>
          <a:blip r:embed="rId2" cstate="print"/>
          <a:srcRect/>
          <a:stretch>
            <a:fillRect/>
          </a:stretch>
        </p:blipFill>
        <p:spPr bwMode="auto">
          <a:xfrm>
            <a:off x="2667000" y="3581400"/>
            <a:ext cx="3200400" cy="2127250"/>
          </a:xfrm>
          <a:prstGeom prst="rect">
            <a:avLst/>
          </a:prstGeom>
          <a:noFill/>
          <a:ln w="12700">
            <a:solidFill>
              <a:srgbClr val="000000"/>
            </a:solidFill>
            <a:miter lim="800000"/>
            <a:headEnd/>
            <a:tailEnd/>
          </a:ln>
        </p:spPr>
      </p:pic>
      <p:sp>
        <p:nvSpPr>
          <p:cNvPr id="28679" name="Text Box 9"/>
          <p:cNvSpPr txBox="1">
            <a:spLocks noChangeArrowheads="1"/>
          </p:cNvSpPr>
          <p:nvPr/>
        </p:nvSpPr>
        <p:spPr bwMode="auto">
          <a:xfrm>
            <a:off x="0" y="685800"/>
            <a:ext cx="8458200" cy="519113"/>
          </a:xfrm>
          <a:prstGeom prst="rect">
            <a:avLst/>
          </a:prstGeom>
          <a:noFill/>
          <a:ln w="9525">
            <a:noFill/>
            <a:miter lim="800000"/>
            <a:headEnd/>
            <a:tailEnd/>
          </a:ln>
          <a:effectLst/>
        </p:spPr>
        <p:txBody>
          <a:bodyPr>
            <a:spAutoFit/>
          </a:bodyPr>
          <a:lstStyle/>
          <a:p>
            <a:endParaRPr lang="en-US" sz="2800">
              <a:solidFill>
                <a:schemeClr val="accent2"/>
              </a:solidFill>
              <a:latin typeface="Georgia" pitchFamily="18" charset="0"/>
            </a:endParaRPr>
          </a:p>
        </p:txBody>
      </p:sp>
      <p:sp>
        <p:nvSpPr>
          <p:cNvPr id="28681" name="Text Box 12"/>
          <p:cNvSpPr txBox="1">
            <a:spLocks noChangeArrowheads="1"/>
          </p:cNvSpPr>
          <p:nvPr/>
        </p:nvSpPr>
        <p:spPr bwMode="auto">
          <a:xfrm>
            <a:off x="228600" y="228600"/>
            <a:ext cx="8458200" cy="519113"/>
          </a:xfrm>
          <a:prstGeom prst="rect">
            <a:avLst/>
          </a:prstGeom>
          <a:noFill/>
          <a:ln w="9525">
            <a:noFill/>
            <a:miter lim="800000"/>
            <a:headEnd/>
            <a:tailEnd/>
          </a:ln>
          <a:effectLst/>
        </p:spPr>
        <p:txBody>
          <a:bodyPr>
            <a:spAutoFit/>
          </a:bodyPr>
          <a:lstStyle/>
          <a:p>
            <a:pPr algn="ctr"/>
            <a:r>
              <a:rPr lang="en-US" sz="2800" b="1" dirty="0">
                <a:solidFill>
                  <a:schemeClr val="accent2"/>
                </a:solidFill>
                <a:latin typeface="Georgia" pitchFamily="18" charset="0"/>
              </a:rPr>
              <a:t>Columbus State University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6"/>
          <p:cNvSpPr txBox="1">
            <a:spLocks noChangeArrowheads="1"/>
          </p:cNvSpPr>
          <p:nvPr/>
        </p:nvSpPr>
        <p:spPr bwMode="auto">
          <a:xfrm>
            <a:off x="0" y="685800"/>
            <a:ext cx="8458200" cy="519113"/>
          </a:xfrm>
          <a:prstGeom prst="rect">
            <a:avLst/>
          </a:prstGeom>
          <a:noFill/>
          <a:ln w="9525">
            <a:noFill/>
            <a:miter lim="800000"/>
            <a:headEnd/>
            <a:tailEnd/>
          </a:ln>
          <a:effectLst/>
        </p:spPr>
        <p:txBody>
          <a:bodyPr>
            <a:spAutoFit/>
          </a:bodyPr>
          <a:lstStyle/>
          <a:p>
            <a:endParaRPr lang="en-US" sz="2800">
              <a:solidFill>
                <a:schemeClr val="accent2"/>
              </a:solidFill>
              <a:latin typeface="Georgia" pitchFamily="18" charset="0"/>
            </a:endParaRPr>
          </a:p>
        </p:txBody>
      </p:sp>
      <p:sp>
        <p:nvSpPr>
          <p:cNvPr id="29701" name="Text Box 7"/>
          <p:cNvSpPr txBox="1">
            <a:spLocks noChangeArrowheads="1"/>
          </p:cNvSpPr>
          <p:nvPr/>
        </p:nvSpPr>
        <p:spPr bwMode="auto">
          <a:xfrm>
            <a:off x="228600" y="838200"/>
            <a:ext cx="8305800" cy="1004888"/>
          </a:xfrm>
          <a:prstGeom prst="rect">
            <a:avLst/>
          </a:prstGeom>
          <a:noFill/>
          <a:ln w="25400" algn="ctr">
            <a:noFill/>
            <a:miter lim="800000"/>
            <a:headEnd/>
            <a:tailEnd/>
          </a:ln>
          <a:effectLst/>
        </p:spPr>
        <p:txBody>
          <a:bodyPr>
            <a:spAutoFit/>
          </a:bodyPr>
          <a:lstStyle/>
          <a:p>
            <a:pPr>
              <a:spcBef>
                <a:spcPct val="50000"/>
              </a:spcBef>
            </a:pPr>
            <a:r>
              <a:rPr lang="en-US" sz="2400" dirty="0">
                <a:solidFill>
                  <a:srgbClr val="FF0000"/>
                </a:solidFill>
              </a:rPr>
              <a:t>Expand Honors, Servant Leadership </a:t>
            </a:r>
          </a:p>
          <a:p>
            <a:pPr algn="l">
              <a:spcBef>
                <a:spcPct val="50000"/>
              </a:spcBef>
            </a:pPr>
            <a:endParaRPr lang="en-US" sz="2400" dirty="0">
              <a:solidFill>
                <a:srgbClr val="FF0000"/>
              </a:solidFill>
            </a:endParaRPr>
          </a:p>
        </p:txBody>
      </p:sp>
      <p:pic>
        <p:nvPicPr>
          <p:cNvPr id="29702" name="Picture 8" descr="servantleadership"/>
          <p:cNvPicPr>
            <a:picLocks noChangeAspect="1" noChangeArrowheads="1"/>
          </p:cNvPicPr>
          <p:nvPr/>
        </p:nvPicPr>
        <p:blipFill>
          <a:blip r:embed="rId2" cstate="print"/>
          <a:srcRect/>
          <a:stretch>
            <a:fillRect/>
          </a:stretch>
        </p:blipFill>
        <p:spPr bwMode="auto">
          <a:xfrm>
            <a:off x="1905000" y="1295400"/>
            <a:ext cx="4953000" cy="3429000"/>
          </a:xfrm>
          <a:prstGeom prst="rect">
            <a:avLst/>
          </a:prstGeom>
          <a:noFill/>
          <a:ln w="12700">
            <a:solidFill>
              <a:srgbClr val="000000"/>
            </a:solidFill>
            <a:miter lim="800000"/>
            <a:headEnd/>
            <a:tailEnd/>
          </a:ln>
        </p:spPr>
      </p:pic>
      <p:sp>
        <p:nvSpPr>
          <p:cNvPr id="29703" name="Text Box 9"/>
          <p:cNvSpPr txBox="1">
            <a:spLocks noChangeArrowheads="1"/>
          </p:cNvSpPr>
          <p:nvPr/>
        </p:nvSpPr>
        <p:spPr bwMode="auto">
          <a:xfrm>
            <a:off x="228600" y="4876800"/>
            <a:ext cx="8077200" cy="671513"/>
          </a:xfrm>
          <a:prstGeom prst="rect">
            <a:avLst/>
          </a:prstGeom>
          <a:noFill/>
          <a:ln w="9525">
            <a:noFill/>
            <a:miter lim="800000"/>
            <a:headEnd/>
            <a:tailEnd/>
          </a:ln>
          <a:effectLst/>
        </p:spPr>
        <p:txBody>
          <a:bodyPr>
            <a:spAutoFit/>
          </a:bodyPr>
          <a:lstStyle/>
          <a:p>
            <a:pPr algn="l">
              <a:spcBef>
                <a:spcPct val="50000"/>
              </a:spcBef>
            </a:pPr>
            <a:r>
              <a:rPr lang="en-US" i="1" dirty="0"/>
              <a:t>Students in the </a:t>
            </a:r>
            <a:r>
              <a:rPr lang="en-US" b="1" i="1" dirty="0">
                <a:solidFill>
                  <a:schemeClr val="accent2"/>
                </a:solidFill>
                <a:latin typeface="Georgia" pitchFamily="18" charset="0"/>
              </a:rPr>
              <a:t>Servant Leadership program</a:t>
            </a:r>
            <a:r>
              <a:rPr lang="en-US" i="1" dirty="0"/>
              <a:t> have contributed more than 76,000 hours of volunteer work to  the community.</a:t>
            </a:r>
            <a:r>
              <a:rPr lang="en-US" sz="2000" i="1" dirty="0">
                <a:solidFill>
                  <a:srgbClr val="3333CC"/>
                </a:solidFill>
              </a:rPr>
              <a:t> </a:t>
            </a:r>
          </a:p>
        </p:txBody>
      </p:sp>
      <p:sp>
        <p:nvSpPr>
          <p:cNvPr id="29705" name="Text Box 12"/>
          <p:cNvSpPr txBox="1">
            <a:spLocks noChangeArrowheads="1"/>
          </p:cNvSpPr>
          <p:nvPr/>
        </p:nvSpPr>
        <p:spPr bwMode="auto">
          <a:xfrm>
            <a:off x="152400" y="304800"/>
            <a:ext cx="8458200" cy="519113"/>
          </a:xfrm>
          <a:prstGeom prst="rect">
            <a:avLst/>
          </a:prstGeom>
          <a:noFill/>
          <a:ln w="9525">
            <a:noFill/>
            <a:miter lim="800000"/>
            <a:headEnd/>
            <a:tailEnd/>
          </a:ln>
          <a:effectLst/>
        </p:spPr>
        <p:txBody>
          <a:bodyPr>
            <a:spAutoFit/>
          </a:bodyPr>
          <a:lstStyle/>
          <a:p>
            <a:pPr algn="ctr"/>
            <a:r>
              <a:rPr lang="en-US" sz="2800" b="1" dirty="0">
                <a:solidFill>
                  <a:schemeClr val="accent2"/>
                </a:solidFill>
                <a:latin typeface="Georgia" pitchFamily="18" charset="0"/>
              </a:rPr>
              <a:t>Columbus State University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6"/>
          <p:cNvSpPr txBox="1">
            <a:spLocks noChangeArrowheads="1"/>
          </p:cNvSpPr>
          <p:nvPr/>
        </p:nvSpPr>
        <p:spPr bwMode="auto">
          <a:xfrm>
            <a:off x="381000" y="838200"/>
            <a:ext cx="8153400" cy="457200"/>
          </a:xfrm>
          <a:prstGeom prst="rect">
            <a:avLst/>
          </a:prstGeom>
          <a:noFill/>
          <a:ln w="25400" algn="ctr">
            <a:noFill/>
            <a:miter lim="800000"/>
            <a:headEnd/>
            <a:tailEnd/>
          </a:ln>
          <a:effectLst/>
        </p:spPr>
        <p:txBody>
          <a:bodyPr wrap="square">
            <a:spAutoFit/>
          </a:bodyPr>
          <a:lstStyle/>
          <a:p>
            <a:pPr>
              <a:spcBef>
                <a:spcPct val="50000"/>
              </a:spcBef>
            </a:pPr>
            <a:r>
              <a:rPr lang="en-US" sz="2400" dirty="0">
                <a:solidFill>
                  <a:srgbClr val="FF0000"/>
                </a:solidFill>
              </a:rPr>
              <a:t>Schuster Student Success Center</a:t>
            </a:r>
          </a:p>
        </p:txBody>
      </p:sp>
      <p:sp>
        <p:nvSpPr>
          <p:cNvPr id="30725" name="Text Box 13"/>
          <p:cNvSpPr txBox="1">
            <a:spLocks noChangeArrowheads="1"/>
          </p:cNvSpPr>
          <p:nvPr/>
        </p:nvSpPr>
        <p:spPr bwMode="auto">
          <a:xfrm>
            <a:off x="0" y="228600"/>
            <a:ext cx="8458200" cy="519113"/>
          </a:xfrm>
          <a:prstGeom prst="rect">
            <a:avLst/>
          </a:prstGeom>
          <a:noFill/>
          <a:ln w="9525">
            <a:noFill/>
            <a:miter lim="800000"/>
            <a:headEnd/>
            <a:tailEnd/>
          </a:ln>
          <a:effectLst/>
        </p:spPr>
        <p:txBody>
          <a:bodyPr>
            <a:spAutoFit/>
          </a:bodyPr>
          <a:lstStyle/>
          <a:p>
            <a:pPr algn="ctr"/>
            <a:r>
              <a:rPr lang="en-US" sz="2800" b="1" dirty="0">
                <a:solidFill>
                  <a:schemeClr val="accent2"/>
                </a:solidFill>
                <a:latin typeface="Georgia" pitchFamily="18" charset="0"/>
              </a:rPr>
              <a:t>Columbus State University</a:t>
            </a:r>
          </a:p>
        </p:txBody>
      </p:sp>
      <p:pic>
        <p:nvPicPr>
          <p:cNvPr id="30726" name="Picture 15" descr="schuster-formal-no-people"/>
          <p:cNvPicPr>
            <a:picLocks noChangeAspect="1" noChangeArrowheads="1"/>
          </p:cNvPicPr>
          <p:nvPr/>
        </p:nvPicPr>
        <p:blipFill>
          <a:blip r:embed="rId2" cstate="print"/>
          <a:srcRect/>
          <a:stretch>
            <a:fillRect/>
          </a:stretch>
        </p:blipFill>
        <p:spPr bwMode="auto">
          <a:xfrm>
            <a:off x="609600" y="1295400"/>
            <a:ext cx="7620000" cy="462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15"/>
          <p:cNvSpPr txBox="1">
            <a:spLocks noChangeArrowheads="1"/>
          </p:cNvSpPr>
          <p:nvPr/>
        </p:nvSpPr>
        <p:spPr bwMode="auto">
          <a:xfrm>
            <a:off x="2286000" y="5715000"/>
            <a:ext cx="3886200" cy="396875"/>
          </a:xfrm>
          <a:prstGeom prst="rect">
            <a:avLst/>
          </a:prstGeom>
          <a:noFill/>
          <a:ln w="25400" algn="ctr">
            <a:noFill/>
            <a:miter lim="800000"/>
            <a:headEnd/>
            <a:tailEnd/>
          </a:ln>
          <a:effectLst/>
        </p:spPr>
        <p:txBody>
          <a:bodyPr>
            <a:spAutoFit/>
          </a:bodyPr>
          <a:lstStyle/>
          <a:p>
            <a:pPr>
              <a:spcBef>
                <a:spcPct val="50000"/>
              </a:spcBef>
            </a:pPr>
            <a:endParaRPr lang="en-US" sz="2000" i="1"/>
          </a:p>
        </p:txBody>
      </p:sp>
      <p:sp>
        <p:nvSpPr>
          <p:cNvPr id="31749" name="Text Box 16"/>
          <p:cNvSpPr txBox="1">
            <a:spLocks noChangeArrowheads="1"/>
          </p:cNvSpPr>
          <p:nvPr/>
        </p:nvSpPr>
        <p:spPr bwMode="auto">
          <a:xfrm>
            <a:off x="381000" y="838200"/>
            <a:ext cx="8077200" cy="457200"/>
          </a:xfrm>
          <a:prstGeom prst="rect">
            <a:avLst/>
          </a:prstGeom>
          <a:noFill/>
          <a:ln w="25400" algn="ctr">
            <a:noFill/>
            <a:miter lim="800000"/>
            <a:headEnd/>
            <a:tailEnd/>
          </a:ln>
          <a:effectLst/>
        </p:spPr>
        <p:txBody>
          <a:bodyPr wrap="square">
            <a:spAutoFit/>
          </a:bodyPr>
          <a:lstStyle/>
          <a:p>
            <a:pPr>
              <a:spcBef>
                <a:spcPct val="50000"/>
              </a:spcBef>
            </a:pPr>
            <a:r>
              <a:rPr lang="en-US" sz="2400" dirty="0">
                <a:solidFill>
                  <a:srgbClr val="FF0000"/>
                </a:solidFill>
              </a:rPr>
              <a:t>Student Recreation Center</a:t>
            </a:r>
          </a:p>
        </p:txBody>
      </p:sp>
      <p:sp>
        <p:nvSpPr>
          <p:cNvPr id="31750" name="Text Box 17"/>
          <p:cNvSpPr txBox="1">
            <a:spLocks noChangeArrowheads="1"/>
          </p:cNvSpPr>
          <p:nvPr/>
        </p:nvSpPr>
        <p:spPr bwMode="auto">
          <a:xfrm>
            <a:off x="304800" y="304800"/>
            <a:ext cx="8458200" cy="519113"/>
          </a:xfrm>
          <a:prstGeom prst="rect">
            <a:avLst/>
          </a:prstGeom>
          <a:noFill/>
          <a:ln w="9525">
            <a:noFill/>
            <a:miter lim="800000"/>
            <a:headEnd/>
            <a:tailEnd/>
          </a:ln>
          <a:effectLst/>
        </p:spPr>
        <p:txBody>
          <a:bodyPr>
            <a:spAutoFit/>
          </a:bodyPr>
          <a:lstStyle/>
          <a:p>
            <a:pPr algn="ctr"/>
            <a:r>
              <a:rPr lang="en-US" sz="2800" b="1" dirty="0">
                <a:solidFill>
                  <a:schemeClr val="accent2"/>
                </a:solidFill>
                <a:latin typeface="Georgia" pitchFamily="18" charset="0"/>
              </a:rPr>
              <a:t>Columbus State University</a:t>
            </a:r>
          </a:p>
        </p:txBody>
      </p:sp>
      <p:pic>
        <p:nvPicPr>
          <p:cNvPr id="31751" name="Picture 20" descr="_MG_7040"/>
          <p:cNvPicPr>
            <a:picLocks noChangeAspect="1" noChangeArrowheads="1"/>
          </p:cNvPicPr>
          <p:nvPr/>
        </p:nvPicPr>
        <p:blipFill>
          <a:blip r:embed="rId2" cstate="print"/>
          <a:srcRect/>
          <a:stretch>
            <a:fillRect/>
          </a:stretch>
        </p:blipFill>
        <p:spPr bwMode="auto">
          <a:xfrm>
            <a:off x="1219200" y="1371600"/>
            <a:ext cx="6858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5"/>
          <p:cNvSpPr txBox="1">
            <a:spLocks noChangeArrowheads="1"/>
          </p:cNvSpPr>
          <p:nvPr/>
        </p:nvSpPr>
        <p:spPr bwMode="auto">
          <a:xfrm>
            <a:off x="0" y="228600"/>
            <a:ext cx="8458200" cy="519113"/>
          </a:xfrm>
          <a:prstGeom prst="rect">
            <a:avLst/>
          </a:prstGeom>
          <a:noFill/>
          <a:ln w="9525">
            <a:noFill/>
            <a:miter lim="800000"/>
            <a:headEnd/>
            <a:tailEnd/>
          </a:ln>
          <a:effectLst/>
        </p:spPr>
        <p:txBody>
          <a:bodyPr>
            <a:spAutoFit/>
          </a:bodyPr>
          <a:lstStyle/>
          <a:p>
            <a:pPr algn="ctr"/>
            <a:r>
              <a:rPr lang="en-US" sz="2800" b="1" dirty="0">
                <a:solidFill>
                  <a:schemeClr val="accent2"/>
                </a:solidFill>
                <a:latin typeface="Georgia" pitchFamily="18" charset="0"/>
              </a:rPr>
              <a:t>Student Recreation Center</a:t>
            </a:r>
          </a:p>
        </p:txBody>
      </p:sp>
      <p:pic>
        <p:nvPicPr>
          <p:cNvPr id="32774" name="Picture 9" descr="_MG_2244"/>
          <p:cNvPicPr>
            <a:picLocks noChangeAspect="1" noChangeArrowheads="1"/>
          </p:cNvPicPr>
          <p:nvPr/>
        </p:nvPicPr>
        <p:blipFill>
          <a:blip r:embed="rId2" cstate="print"/>
          <a:srcRect/>
          <a:stretch>
            <a:fillRect/>
          </a:stretch>
        </p:blipFill>
        <p:spPr bwMode="auto">
          <a:xfrm>
            <a:off x="228600" y="914400"/>
            <a:ext cx="2438400" cy="1874838"/>
          </a:xfrm>
          <a:prstGeom prst="rect">
            <a:avLst/>
          </a:prstGeom>
          <a:noFill/>
          <a:ln w="9525">
            <a:noFill/>
            <a:miter lim="800000"/>
            <a:headEnd/>
            <a:tailEnd/>
          </a:ln>
        </p:spPr>
      </p:pic>
      <p:pic>
        <p:nvPicPr>
          <p:cNvPr id="32775" name="Picture 11" descr="_MG_2276"/>
          <p:cNvPicPr>
            <a:picLocks noChangeAspect="1" noChangeArrowheads="1"/>
          </p:cNvPicPr>
          <p:nvPr/>
        </p:nvPicPr>
        <p:blipFill>
          <a:blip r:embed="rId3" cstate="print"/>
          <a:srcRect/>
          <a:stretch>
            <a:fillRect/>
          </a:stretch>
        </p:blipFill>
        <p:spPr bwMode="auto">
          <a:xfrm>
            <a:off x="5638800" y="914400"/>
            <a:ext cx="2819400" cy="1879600"/>
          </a:xfrm>
          <a:prstGeom prst="rect">
            <a:avLst/>
          </a:prstGeom>
          <a:noFill/>
          <a:ln w="9525">
            <a:noFill/>
            <a:miter lim="800000"/>
            <a:headEnd/>
            <a:tailEnd/>
          </a:ln>
        </p:spPr>
      </p:pic>
      <p:pic>
        <p:nvPicPr>
          <p:cNvPr id="32776" name="Picture 13" descr="_MG_2418"/>
          <p:cNvPicPr>
            <a:picLocks noChangeAspect="1" noChangeArrowheads="1"/>
          </p:cNvPicPr>
          <p:nvPr/>
        </p:nvPicPr>
        <p:blipFill>
          <a:blip r:embed="rId4" cstate="print"/>
          <a:srcRect/>
          <a:stretch>
            <a:fillRect/>
          </a:stretch>
        </p:blipFill>
        <p:spPr bwMode="auto">
          <a:xfrm>
            <a:off x="228600" y="3429000"/>
            <a:ext cx="2971800" cy="1981200"/>
          </a:xfrm>
          <a:prstGeom prst="rect">
            <a:avLst/>
          </a:prstGeom>
          <a:noFill/>
          <a:ln w="9525">
            <a:noFill/>
            <a:miter lim="800000"/>
            <a:headEnd/>
            <a:tailEnd/>
          </a:ln>
        </p:spPr>
      </p:pic>
      <p:pic>
        <p:nvPicPr>
          <p:cNvPr id="32777" name="Picture 15" descr="_MG_2116"/>
          <p:cNvPicPr>
            <a:picLocks noChangeAspect="1" noChangeArrowheads="1"/>
          </p:cNvPicPr>
          <p:nvPr/>
        </p:nvPicPr>
        <p:blipFill>
          <a:blip r:embed="rId5" cstate="print"/>
          <a:srcRect/>
          <a:stretch>
            <a:fillRect/>
          </a:stretch>
        </p:blipFill>
        <p:spPr bwMode="auto">
          <a:xfrm>
            <a:off x="5257800" y="3429000"/>
            <a:ext cx="2971800" cy="1981200"/>
          </a:xfrm>
          <a:prstGeom prst="rect">
            <a:avLst/>
          </a:prstGeom>
          <a:noFill/>
          <a:ln w="9525">
            <a:noFill/>
            <a:miter lim="800000"/>
            <a:headEnd/>
            <a:tailEnd/>
          </a:ln>
        </p:spPr>
      </p:pic>
      <p:pic>
        <p:nvPicPr>
          <p:cNvPr id="32778" name="Picture 17" descr="_MG_6670"/>
          <p:cNvPicPr>
            <a:picLocks noChangeAspect="1" noChangeArrowheads="1"/>
          </p:cNvPicPr>
          <p:nvPr/>
        </p:nvPicPr>
        <p:blipFill>
          <a:blip r:embed="rId6" cstate="print"/>
          <a:srcRect/>
          <a:stretch>
            <a:fillRect/>
          </a:stretch>
        </p:blipFill>
        <p:spPr bwMode="auto">
          <a:xfrm>
            <a:off x="3276600" y="3352800"/>
            <a:ext cx="1725612" cy="2590800"/>
          </a:xfrm>
          <a:prstGeom prst="rect">
            <a:avLst/>
          </a:prstGeom>
          <a:noFill/>
          <a:ln w="9525">
            <a:noFill/>
            <a:miter lim="800000"/>
            <a:headEnd/>
            <a:tailEnd/>
          </a:ln>
        </p:spPr>
      </p:pic>
      <p:pic>
        <p:nvPicPr>
          <p:cNvPr id="32779" name="Picture 19" descr="_MG_0084"/>
          <p:cNvPicPr>
            <a:picLocks noChangeAspect="1" noChangeArrowheads="1"/>
          </p:cNvPicPr>
          <p:nvPr/>
        </p:nvPicPr>
        <p:blipFill>
          <a:blip r:embed="rId7" cstate="print"/>
          <a:srcRect/>
          <a:stretch>
            <a:fillRect/>
          </a:stretch>
        </p:blipFill>
        <p:spPr bwMode="auto">
          <a:xfrm>
            <a:off x="3352800" y="838200"/>
            <a:ext cx="1624013"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895600" cy="1143000"/>
          </a:xfrm>
        </p:spPr>
        <p:txBody>
          <a:bodyPr/>
          <a:lstStyle/>
          <a:p>
            <a:r>
              <a:rPr lang="en-US" dirty="0" smtClean="0"/>
              <a:t>Georgia</a:t>
            </a:r>
            <a:endParaRPr lang="en-US" dirty="0"/>
          </a:p>
        </p:txBody>
      </p:sp>
      <p:pic>
        <p:nvPicPr>
          <p:cNvPr id="59394" name="Picture 2"/>
          <p:cNvPicPr>
            <a:picLocks noGrp="1" noChangeAspect="1" noChangeArrowheads="1"/>
          </p:cNvPicPr>
          <p:nvPr>
            <p:ph idx="1"/>
          </p:nvPr>
        </p:nvPicPr>
        <p:blipFill>
          <a:blip r:embed="rId2" cstate="print"/>
          <a:srcRect/>
          <a:stretch>
            <a:fillRect/>
          </a:stretch>
        </p:blipFill>
        <p:spPr bwMode="auto">
          <a:xfrm>
            <a:off x="3200400" y="-38872"/>
            <a:ext cx="5105400" cy="5973557"/>
          </a:xfrm>
          <a:prstGeom prst="rect">
            <a:avLst/>
          </a:prstGeom>
          <a:noFill/>
          <a:ln w="25400" cap="flat" cmpd="sng" algn="ctr">
            <a:noFill/>
            <a:prstDash val="solid"/>
            <a:miter lim="800000"/>
            <a:headEnd type="none" w="med" len="med"/>
            <a:tailEnd type="none" w="med" len="med"/>
          </a:ln>
        </p:spPr>
      </p:pic>
      <p:pic>
        <p:nvPicPr>
          <p:cNvPr id="4" name="Picture 2"/>
          <p:cNvPicPr>
            <a:picLocks noChangeAspect="1" noChangeArrowheads="1"/>
          </p:cNvPicPr>
          <p:nvPr/>
        </p:nvPicPr>
        <p:blipFill>
          <a:blip r:embed="rId2" cstate="print"/>
          <a:srcRect/>
          <a:stretch>
            <a:fillRect/>
          </a:stretch>
        </p:blipFill>
        <p:spPr bwMode="auto">
          <a:xfrm>
            <a:off x="3200400" y="0"/>
            <a:ext cx="5257800" cy="5867400"/>
          </a:xfrm>
          <a:prstGeom prst="rect">
            <a:avLst/>
          </a:prstGeom>
          <a:noFill/>
          <a:ln w="25400" cap="flat" cmpd="sng" algn="ctr">
            <a:noFill/>
            <a:prstDash val="solid"/>
            <a:miter lim="800000"/>
            <a:headEnd type="none" w="med" len="med"/>
            <a:tailEnd type="none" w="med" len="me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ext Box 8"/>
          <p:cNvSpPr txBox="1">
            <a:spLocks noChangeArrowheads="1"/>
          </p:cNvSpPr>
          <p:nvPr/>
        </p:nvSpPr>
        <p:spPr bwMode="auto">
          <a:xfrm>
            <a:off x="76200" y="685800"/>
            <a:ext cx="8458200" cy="1373188"/>
          </a:xfrm>
          <a:prstGeom prst="rect">
            <a:avLst/>
          </a:prstGeom>
          <a:noFill/>
          <a:ln w="9525">
            <a:noFill/>
            <a:miter lim="800000"/>
            <a:headEnd/>
            <a:tailEnd/>
          </a:ln>
          <a:effectLst/>
        </p:spPr>
        <p:txBody>
          <a:bodyPr>
            <a:spAutoFit/>
          </a:bodyPr>
          <a:lstStyle/>
          <a:p>
            <a:r>
              <a:rPr lang="en-US" sz="2800">
                <a:solidFill>
                  <a:srgbClr val="3366CC"/>
                </a:solidFill>
                <a:latin typeface="Georgia" pitchFamily="18" charset="0"/>
              </a:rPr>
              <a:t>Create more partnerships with academic institutions, government agencies, and businesses consistent with the university’s mission </a:t>
            </a:r>
          </a:p>
        </p:txBody>
      </p:sp>
      <p:pic>
        <p:nvPicPr>
          <p:cNvPr id="35846" name="Picture 9" descr="DSCF1591"/>
          <p:cNvPicPr>
            <a:picLocks noChangeAspect="1" noChangeArrowheads="1"/>
          </p:cNvPicPr>
          <p:nvPr/>
        </p:nvPicPr>
        <p:blipFill>
          <a:blip r:embed="rId2" cstate="print"/>
          <a:srcRect/>
          <a:stretch>
            <a:fillRect/>
          </a:stretch>
        </p:blipFill>
        <p:spPr bwMode="auto">
          <a:xfrm>
            <a:off x="152401" y="2362200"/>
            <a:ext cx="4557680" cy="3417888"/>
          </a:xfrm>
          <a:prstGeom prst="rect">
            <a:avLst/>
          </a:prstGeom>
          <a:noFill/>
          <a:ln w="12700">
            <a:solidFill>
              <a:srgbClr val="000000"/>
            </a:solidFill>
            <a:miter lim="800000"/>
            <a:headEnd/>
            <a:tailEnd/>
          </a:ln>
        </p:spPr>
      </p:pic>
      <p:pic>
        <p:nvPicPr>
          <p:cNvPr id="4" name="Picture 7"/>
          <p:cNvPicPr>
            <a:picLocks noChangeAspect="1" noChangeArrowheads="1"/>
          </p:cNvPicPr>
          <p:nvPr/>
        </p:nvPicPr>
        <p:blipFill>
          <a:blip r:embed="rId3" cstate="print"/>
          <a:srcRect/>
          <a:stretch>
            <a:fillRect/>
          </a:stretch>
        </p:blipFill>
        <p:spPr bwMode="auto">
          <a:xfrm>
            <a:off x="4777524" y="2667000"/>
            <a:ext cx="4137876" cy="3089275"/>
          </a:xfrm>
          <a:prstGeom prst="rect">
            <a:avLst/>
          </a:prstGeom>
          <a:noFill/>
          <a:ln w="25400" algn="ctr">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5"/>
          <p:cNvSpPr txBox="1">
            <a:spLocks noChangeArrowheads="1"/>
          </p:cNvSpPr>
          <p:nvPr/>
        </p:nvSpPr>
        <p:spPr bwMode="auto">
          <a:xfrm>
            <a:off x="76200" y="685800"/>
            <a:ext cx="8458200" cy="946150"/>
          </a:xfrm>
          <a:prstGeom prst="rect">
            <a:avLst/>
          </a:prstGeom>
          <a:noFill/>
          <a:ln w="9525">
            <a:noFill/>
            <a:miter lim="800000"/>
            <a:headEnd/>
            <a:tailEnd/>
          </a:ln>
          <a:effectLst/>
        </p:spPr>
        <p:txBody>
          <a:bodyPr>
            <a:spAutoFit/>
          </a:bodyPr>
          <a:lstStyle/>
          <a:p>
            <a:r>
              <a:rPr lang="en-US" sz="2800">
                <a:solidFill>
                  <a:srgbClr val="3366CC"/>
                </a:solidFill>
                <a:latin typeface="Georgia" pitchFamily="18" charset="0"/>
              </a:rPr>
              <a:t>Provide a best-in-class technology platform and information-based services</a:t>
            </a:r>
            <a:endParaRPr lang="en-US"/>
          </a:p>
        </p:txBody>
      </p:sp>
      <p:sp>
        <p:nvSpPr>
          <p:cNvPr id="38917" name="Rectangle 6"/>
          <p:cNvSpPr>
            <a:spLocks noChangeArrowheads="1"/>
          </p:cNvSpPr>
          <p:nvPr/>
        </p:nvSpPr>
        <p:spPr bwMode="auto">
          <a:xfrm>
            <a:off x="457200" y="4876800"/>
            <a:ext cx="4267200" cy="641350"/>
          </a:xfrm>
          <a:prstGeom prst="rect">
            <a:avLst/>
          </a:prstGeom>
          <a:noFill/>
          <a:ln w="25400" algn="ctr">
            <a:noFill/>
            <a:miter lim="800000"/>
            <a:headEnd/>
            <a:tailEnd/>
          </a:ln>
          <a:effectLst/>
        </p:spPr>
        <p:txBody>
          <a:bodyPr anchor="ctr">
            <a:spAutoFit/>
          </a:bodyPr>
          <a:lstStyle/>
          <a:p>
            <a:r>
              <a:rPr lang="en-US">
                <a:solidFill>
                  <a:srgbClr val="FF0000"/>
                </a:solidFill>
              </a:rPr>
              <a:t>Wireless service on all buses; throughout campus in 2 years</a:t>
            </a:r>
          </a:p>
        </p:txBody>
      </p:sp>
      <p:pic>
        <p:nvPicPr>
          <p:cNvPr id="38918" name="Picture 7"/>
          <p:cNvPicPr>
            <a:picLocks noChangeAspect="1" noChangeArrowheads="1"/>
          </p:cNvPicPr>
          <p:nvPr/>
        </p:nvPicPr>
        <p:blipFill>
          <a:blip r:embed="rId2" cstate="print"/>
          <a:srcRect/>
          <a:stretch>
            <a:fillRect/>
          </a:stretch>
        </p:blipFill>
        <p:spPr bwMode="auto">
          <a:xfrm>
            <a:off x="4819650" y="2057400"/>
            <a:ext cx="2854325" cy="3805238"/>
          </a:xfrm>
          <a:prstGeom prst="rect">
            <a:avLst/>
          </a:prstGeom>
          <a:noFill/>
          <a:ln w="12700" algn="ctr">
            <a:solidFill>
              <a:schemeClr val="tx1"/>
            </a:solidFill>
            <a:miter lim="800000"/>
            <a:headEnd/>
            <a:tailEnd/>
          </a:ln>
          <a:effectLst/>
        </p:spPr>
      </p:pic>
      <p:pic>
        <p:nvPicPr>
          <p:cNvPr id="38919" name="Picture 8"/>
          <p:cNvPicPr>
            <a:picLocks noChangeAspect="1" noChangeArrowheads="1"/>
          </p:cNvPicPr>
          <p:nvPr/>
        </p:nvPicPr>
        <p:blipFill>
          <a:blip r:embed="rId3" cstate="print"/>
          <a:srcRect/>
          <a:stretch>
            <a:fillRect/>
          </a:stretch>
        </p:blipFill>
        <p:spPr bwMode="auto">
          <a:xfrm>
            <a:off x="838200" y="2057400"/>
            <a:ext cx="3810000" cy="2530475"/>
          </a:xfrm>
          <a:prstGeom prst="rect">
            <a:avLst/>
          </a:prstGeom>
          <a:noFill/>
          <a:ln w="12700" algn="ctr">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5"/>
          <p:cNvSpPr txBox="1">
            <a:spLocks noChangeArrowheads="1"/>
          </p:cNvSpPr>
          <p:nvPr/>
        </p:nvSpPr>
        <p:spPr bwMode="auto">
          <a:xfrm>
            <a:off x="533400" y="228600"/>
            <a:ext cx="8153400" cy="946150"/>
          </a:xfrm>
          <a:prstGeom prst="rect">
            <a:avLst/>
          </a:prstGeom>
          <a:noFill/>
          <a:ln w="9525">
            <a:noFill/>
            <a:miter lim="800000"/>
            <a:headEnd/>
            <a:tailEnd/>
          </a:ln>
          <a:effectLst/>
        </p:spPr>
        <p:txBody>
          <a:bodyPr wrap="square">
            <a:spAutoFit/>
          </a:bodyPr>
          <a:lstStyle/>
          <a:p>
            <a:r>
              <a:rPr lang="en-US" sz="2800" dirty="0">
                <a:solidFill>
                  <a:srgbClr val="3366CC"/>
                </a:solidFill>
                <a:latin typeface="Georgia" pitchFamily="18" charset="0"/>
              </a:rPr>
              <a:t>Provide a best-in-class technology platform and information-based services</a:t>
            </a:r>
            <a:endParaRPr lang="en-US" dirty="0"/>
          </a:p>
        </p:txBody>
      </p:sp>
      <p:sp>
        <p:nvSpPr>
          <p:cNvPr id="39941" name="Rectangle 6"/>
          <p:cNvSpPr>
            <a:spLocks noChangeArrowheads="1"/>
          </p:cNvSpPr>
          <p:nvPr/>
        </p:nvSpPr>
        <p:spPr bwMode="auto">
          <a:xfrm>
            <a:off x="381000" y="5210325"/>
            <a:ext cx="8001000" cy="461665"/>
          </a:xfrm>
          <a:prstGeom prst="rect">
            <a:avLst/>
          </a:prstGeom>
          <a:noFill/>
          <a:ln w="25400" algn="ctr">
            <a:noFill/>
            <a:miter lim="800000"/>
            <a:headEnd/>
            <a:tailEnd/>
          </a:ln>
          <a:effectLst/>
        </p:spPr>
        <p:txBody>
          <a:bodyPr anchor="ctr">
            <a:spAutoFit/>
          </a:bodyPr>
          <a:lstStyle/>
          <a:p>
            <a:r>
              <a:rPr lang="en-US" sz="2400" dirty="0">
                <a:solidFill>
                  <a:srgbClr val="FF0000"/>
                </a:solidFill>
              </a:rPr>
              <a:t>Upgrade libraries; expand digital information availability</a:t>
            </a:r>
          </a:p>
        </p:txBody>
      </p:sp>
      <p:pic>
        <p:nvPicPr>
          <p:cNvPr id="39942" name="Picture 8" descr="library3"/>
          <p:cNvPicPr>
            <a:picLocks noChangeAspect="1" noChangeArrowheads="1"/>
          </p:cNvPicPr>
          <p:nvPr/>
        </p:nvPicPr>
        <p:blipFill>
          <a:blip r:embed="rId2" cstate="print"/>
          <a:srcRect/>
          <a:stretch>
            <a:fillRect/>
          </a:stretch>
        </p:blipFill>
        <p:spPr bwMode="auto">
          <a:xfrm>
            <a:off x="6324600" y="1143000"/>
            <a:ext cx="2114550" cy="2819400"/>
          </a:xfrm>
          <a:prstGeom prst="rect">
            <a:avLst/>
          </a:prstGeom>
          <a:noFill/>
          <a:ln w="12700">
            <a:solidFill>
              <a:srgbClr val="000000"/>
            </a:solidFill>
            <a:miter lim="800000"/>
            <a:headEnd/>
            <a:tailEnd/>
          </a:ln>
        </p:spPr>
      </p:pic>
      <p:pic>
        <p:nvPicPr>
          <p:cNvPr id="39943" name="Picture 9" descr="AshleyCrossCD3 (8)"/>
          <p:cNvPicPr>
            <a:picLocks noChangeAspect="1" noChangeArrowheads="1"/>
          </p:cNvPicPr>
          <p:nvPr/>
        </p:nvPicPr>
        <p:blipFill>
          <a:blip r:embed="rId3" cstate="print"/>
          <a:srcRect/>
          <a:stretch>
            <a:fillRect/>
          </a:stretch>
        </p:blipFill>
        <p:spPr bwMode="auto">
          <a:xfrm>
            <a:off x="381000" y="1143000"/>
            <a:ext cx="5791200" cy="3860800"/>
          </a:xfrm>
          <a:prstGeom prst="rect">
            <a:avLst/>
          </a:prstGeo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5" descr="COL-S109-TomEngland-006"/>
          <p:cNvPicPr>
            <a:picLocks noChangeAspect="1" noChangeArrowheads="1"/>
          </p:cNvPicPr>
          <p:nvPr/>
        </p:nvPicPr>
        <p:blipFill>
          <a:blip r:embed="rId2" cstate="print"/>
          <a:srcRect/>
          <a:stretch>
            <a:fillRect/>
          </a:stretch>
        </p:blipFill>
        <p:spPr bwMode="auto">
          <a:xfrm>
            <a:off x="4343400" y="533400"/>
            <a:ext cx="3846513" cy="5562600"/>
          </a:xfrm>
          <a:prstGeom prst="rect">
            <a:avLst/>
          </a:prstGeom>
          <a:noFill/>
          <a:ln w="12700">
            <a:solidFill>
              <a:srgbClr val="000000"/>
            </a:solidFill>
            <a:miter lim="800000"/>
            <a:headEnd/>
            <a:tailEnd/>
          </a:ln>
        </p:spPr>
      </p:pic>
      <p:sp>
        <p:nvSpPr>
          <p:cNvPr id="18439" name="Text Box 7"/>
          <p:cNvSpPr txBox="1">
            <a:spLocks noChangeArrowheads="1"/>
          </p:cNvSpPr>
          <p:nvPr/>
        </p:nvSpPr>
        <p:spPr bwMode="auto">
          <a:xfrm>
            <a:off x="304800" y="2209800"/>
            <a:ext cx="3962400" cy="1200329"/>
          </a:xfrm>
          <a:prstGeom prst="rect">
            <a:avLst/>
          </a:prstGeom>
          <a:noFill/>
          <a:ln w="25400" algn="ctr">
            <a:noFill/>
            <a:miter lim="800000"/>
            <a:headEnd/>
            <a:tailEnd/>
          </a:ln>
          <a:effectLst/>
        </p:spPr>
        <p:txBody>
          <a:bodyPr wrap="square">
            <a:spAutoFit/>
          </a:bodyPr>
          <a:lstStyle/>
          <a:p>
            <a:pPr>
              <a:spcBef>
                <a:spcPct val="50000"/>
              </a:spcBef>
            </a:pPr>
            <a:r>
              <a:rPr lang="en-US" sz="3600" dirty="0" smtClean="0">
                <a:solidFill>
                  <a:schemeClr val="accent2"/>
                </a:solidFill>
                <a:latin typeface="Engravers MT" pitchFamily="18" charset="0"/>
              </a:rPr>
              <a:t>Questions about CSU?</a:t>
            </a:r>
            <a:endParaRPr lang="en-US" sz="3600" dirty="0">
              <a:solidFill>
                <a:schemeClr val="accent2"/>
              </a:solidFill>
              <a:latin typeface="Engravers M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dissolve">
                                      <p:cBhvr>
                                        <p:cTn id="7"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sz="4000" b="1" dirty="0" smtClean="0"/>
              <a:t>The </a:t>
            </a:r>
            <a:r>
              <a:rPr lang="en-US" b="1" dirty="0" smtClean="0"/>
              <a:t>best</a:t>
            </a:r>
            <a:r>
              <a:rPr lang="en-US" sz="4000" b="1" dirty="0" smtClean="0"/>
              <a:t> places to raise a family</a:t>
            </a:r>
            <a:r>
              <a:rPr lang="en-US" b="1" dirty="0" smtClean="0"/>
              <a:t/>
            </a:r>
            <a:br>
              <a:rPr lang="en-US" b="1" dirty="0" smtClean="0"/>
            </a:br>
            <a:endParaRPr lang="en-US" dirty="0"/>
          </a:p>
        </p:txBody>
      </p:sp>
      <p:sp>
        <p:nvSpPr>
          <p:cNvPr id="3" name="Content Placeholder 2"/>
          <p:cNvSpPr>
            <a:spLocks noGrp="1"/>
          </p:cNvSpPr>
          <p:nvPr>
            <p:ph idx="1"/>
          </p:nvPr>
        </p:nvSpPr>
        <p:spPr>
          <a:xfrm>
            <a:off x="457200" y="1219200"/>
            <a:ext cx="8229600" cy="4800600"/>
          </a:xfrm>
        </p:spPr>
        <p:txBody>
          <a:bodyPr/>
          <a:lstStyle/>
          <a:p>
            <a:pPr>
              <a:buNone/>
            </a:pPr>
            <a:r>
              <a:rPr lang="en-US" dirty="0" smtClean="0"/>
              <a:t>   1      Honolulu, Hawaii</a:t>
            </a:r>
            <a:r>
              <a:rPr lang="en-US" b="1" dirty="0" smtClean="0"/>
              <a:t> </a:t>
            </a:r>
            <a:r>
              <a:rPr lang="en-US" dirty="0" smtClean="0"/>
              <a:t/>
            </a:r>
            <a:br>
              <a:rPr lang="en-US" dirty="0" smtClean="0"/>
            </a:br>
            <a:r>
              <a:rPr lang="en-US" dirty="0" smtClean="0"/>
              <a:t>2      Virginia Beach, Virginia </a:t>
            </a:r>
            <a:br>
              <a:rPr lang="en-US" dirty="0" smtClean="0"/>
            </a:br>
            <a:r>
              <a:rPr lang="en-US" dirty="0" smtClean="0"/>
              <a:t>3      Billings, Montana </a:t>
            </a:r>
            <a:br>
              <a:rPr lang="en-US" dirty="0" smtClean="0"/>
            </a:br>
            <a:r>
              <a:rPr lang="en-US" sz="4000" b="1" dirty="0" smtClean="0"/>
              <a:t>4      Columbus, Georgia </a:t>
            </a:r>
            <a:r>
              <a:rPr lang="en-US" dirty="0" smtClean="0"/>
              <a:t/>
            </a:r>
            <a:br>
              <a:rPr lang="en-US" dirty="0" smtClean="0"/>
            </a:br>
            <a:r>
              <a:rPr lang="en-US" dirty="0" smtClean="0"/>
              <a:t>5      San Diego, California</a:t>
            </a:r>
          </a:p>
          <a:p>
            <a:pPr>
              <a:buNone/>
            </a:pPr>
            <a:r>
              <a:rPr lang="en-US" dirty="0" smtClean="0"/>
              <a:t> </a:t>
            </a:r>
            <a:r>
              <a:rPr lang="en-US" sz="2000" dirty="0" smtClean="0"/>
              <a:t>Best Life editors used safety, good schools with favorable student-teacher ratios, above-average test scores and respectable budgets. Plenty of museums, parks and pediatricians and data from the U.S. Census Bureau, the National Center for Education Statistics, the FBI, the American Association of Museums, the National Center for Health Statistics and the American Bar Association</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563562"/>
          </a:xfrm>
        </p:spPr>
        <p:txBody>
          <a:bodyPr/>
          <a:lstStyle/>
          <a:p>
            <a:r>
              <a:rPr lang="en-US" dirty="0" smtClean="0"/>
              <a:t>Columbus State University</a:t>
            </a:r>
            <a:endParaRPr lang="en-US" dirty="0"/>
          </a:p>
        </p:txBody>
      </p:sp>
      <p:pic>
        <p:nvPicPr>
          <p:cNvPr id="60418" name="Picture 2"/>
          <p:cNvPicPr>
            <a:picLocks noGrp="1" noChangeAspect="1" noChangeArrowheads="1"/>
          </p:cNvPicPr>
          <p:nvPr>
            <p:ph idx="1"/>
          </p:nvPr>
        </p:nvPicPr>
        <p:blipFill>
          <a:blip r:embed="rId2" cstate="print"/>
          <a:srcRect/>
          <a:stretch>
            <a:fillRect/>
          </a:stretch>
        </p:blipFill>
        <p:spPr bwMode="auto">
          <a:xfrm>
            <a:off x="838200" y="914400"/>
            <a:ext cx="7949217" cy="5166082"/>
          </a:xfrm>
          <a:prstGeom prst="rect">
            <a:avLst/>
          </a:prstGeom>
          <a:noFill/>
          <a:ln w="25400" cap="flat" cmpd="sng" algn="ctr">
            <a:noFill/>
            <a:prstDash val="solid"/>
            <a:miter lim="800000"/>
            <a:headEnd type="none" w="med" len="med"/>
            <a:tailEnd type="none" w="med" len="me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5"/>
          <p:cNvSpPr txBox="1">
            <a:spLocks noChangeArrowheads="1"/>
          </p:cNvSpPr>
          <p:nvPr/>
        </p:nvSpPr>
        <p:spPr bwMode="auto">
          <a:xfrm>
            <a:off x="228600" y="381000"/>
            <a:ext cx="8382000" cy="1446550"/>
          </a:xfrm>
          <a:prstGeom prst="rect">
            <a:avLst/>
          </a:prstGeom>
          <a:noFill/>
          <a:ln w="9525">
            <a:noFill/>
            <a:miter lim="800000"/>
            <a:headEnd/>
            <a:tailEnd/>
          </a:ln>
          <a:effectLst/>
        </p:spPr>
        <p:txBody>
          <a:bodyPr wrap="square">
            <a:spAutoFit/>
          </a:bodyPr>
          <a:lstStyle/>
          <a:p>
            <a:pPr algn="ctr"/>
            <a:r>
              <a:rPr lang="en-US" sz="3600" dirty="0">
                <a:solidFill>
                  <a:srgbClr val="3366CC"/>
                </a:solidFill>
                <a:latin typeface="Georgia" pitchFamily="18" charset="0"/>
              </a:rPr>
              <a:t>C</a:t>
            </a:r>
            <a:r>
              <a:rPr lang="en-US" sz="2800" dirty="0">
                <a:solidFill>
                  <a:srgbClr val="3366CC"/>
                </a:solidFill>
                <a:latin typeface="Georgia" pitchFamily="18" charset="0"/>
              </a:rPr>
              <a:t>OLUMBUS </a:t>
            </a:r>
            <a:r>
              <a:rPr lang="en-US" sz="3600" dirty="0">
                <a:solidFill>
                  <a:srgbClr val="3366CC"/>
                </a:solidFill>
                <a:latin typeface="Georgia" pitchFamily="18" charset="0"/>
              </a:rPr>
              <a:t>S</a:t>
            </a:r>
            <a:r>
              <a:rPr lang="en-US" sz="2800" dirty="0">
                <a:solidFill>
                  <a:srgbClr val="3366CC"/>
                </a:solidFill>
                <a:latin typeface="Georgia" pitchFamily="18" charset="0"/>
              </a:rPr>
              <a:t>TATE </a:t>
            </a:r>
            <a:r>
              <a:rPr lang="en-US" sz="3600" dirty="0">
                <a:solidFill>
                  <a:srgbClr val="3366CC"/>
                </a:solidFill>
                <a:latin typeface="Georgia" pitchFamily="18" charset="0"/>
              </a:rPr>
              <a:t>U</a:t>
            </a:r>
            <a:r>
              <a:rPr lang="en-US" sz="2800" dirty="0">
                <a:solidFill>
                  <a:srgbClr val="3366CC"/>
                </a:solidFill>
                <a:latin typeface="Georgia" pitchFamily="18" charset="0"/>
              </a:rPr>
              <a:t>NIVERSITY</a:t>
            </a:r>
          </a:p>
          <a:p>
            <a:endParaRPr lang="en-US" sz="2800" dirty="0">
              <a:solidFill>
                <a:srgbClr val="3366CC"/>
              </a:solidFill>
              <a:latin typeface="Georgia" pitchFamily="18" charset="0"/>
            </a:endParaRPr>
          </a:p>
          <a:p>
            <a:endParaRPr lang="en-US" sz="2400" b="1" dirty="0">
              <a:solidFill>
                <a:schemeClr val="tx2"/>
              </a:solidFill>
              <a:latin typeface="Bradley Hand ITC" pitchFamily="66" charset="0"/>
            </a:endParaRPr>
          </a:p>
        </p:txBody>
      </p:sp>
      <p:pic>
        <p:nvPicPr>
          <p:cNvPr id="2053" name="Picture 7" descr="campus1"/>
          <p:cNvPicPr>
            <a:picLocks noChangeAspect="1" noChangeArrowheads="1"/>
          </p:cNvPicPr>
          <p:nvPr/>
        </p:nvPicPr>
        <p:blipFill>
          <a:blip r:embed="rId2" cstate="print"/>
          <a:srcRect/>
          <a:stretch>
            <a:fillRect/>
          </a:stretch>
        </p:blipFill>
        <p:spPr bwMode="auto">
          <a:xfrm>
            <a:off x="2286000" y="1388768"/>
            <a:ext cx="6858000" cy="4554832"/>
          </a:xfrm>
          <a:prstGeom prst="rect">
            <a:avLst/>
          </a:prstGeo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5"/>
          <p:cNvSpPr txBox="1">
            <a:spLocks noChangeArrowheads="1"/>
          </p:cNvSpPr>
          <p:nvPr/>
        </p:nvSpPr>
        <p:spPr bwMode="auto">
          <a:xfrm>
            <a:off x="1447800" y="152400"/>
            <a:ext cx="5867400" cy="1446550"/>
          </a:xfrm>
          <a:prstGeom prst="rect">
            <a:avLst/>
          </a:prstGeom>
          <a:noFill/>
          <a:ln w="9525">
            <a:noFill/>
            <a:miter lim="800000"/>
            <a:headEnd/>
            <a:tailEnd/>
          </a:ln>
          <a:effectLst/>
        </p:spPr>
        <p:txBody>
          <a:bodyPr wrap="square">
            <a:spAutoFit/>
          </a:bodyPr>
          <a:lstStyle/>
          <a:p>
            <a:pPr algn="ctr"/>
            <a:r>
              <a:rPr lang="en-US" sz="3600" dirty="0">
                <a:solidFill>
                  <a:srgbClr val="3366CC"/>
                </a:solidFill>
                <a:latin typeface="Georgia" pitchFamily="18" charset="0"/>
              </a:rPr>
              <a:t>C</a:t>
            </a:r>
            <a:r>
              <a:rPr lang="en-US" sz="2800" dirty="0">
                <a:solidFill>
                  <a:srgbClr val="3366CC"/>
                </a:solidFill>
                <a:latin typeface="Georgia" pitchFamily="18" charset="0"/>
              </a:rPr>
              <a:t>OLUMBUS </a:t>
            </a:r>
            <a:r>
              <a:rPr lang="en-US" sz="3600" dirty="0">
                <a:solidFill>
                  <a:srgbClr val="3366CC"/>
                </a:solidFill>
                <a:latin typeface="Georgia" pitchFamily="18" charset="0"/>
              </a:rPr>
              <a:t>S</a:t>
            </a:r>
            <a:r>
              <a:rPr lang="en-US" sz="2800" dirty="0">
                <a:solidFill>
                  <a:srgbClr val="3366CC"/>
                </a:solidFill>
                <a:latin typeface="Georgia" pitchFamily="18" charset="0"/>
              </a:rPr>
              <a:t>TATE </a:t>
            </a:r>
            <a:r>
              <a:rPr lang="en-US" sz="3600" dirty="0">
                <a:solidFill>
                  <a:srgbClr val="3366CC"/>
                </a:solidFill>
                <a:latin typeface="Georgia" pitchFamily="18" charset="0"/>
              </a:rPr>
              <a:t>U</a:t>
            </a:r>
            <a:r>
              <a:rPr lang="en-US" sz="2800" dirty="0">
                <a:solidFill>
                  <a:srgbClr val="3366CC"/>
                </a:solidFill>
                <a:latin typeface="Georgia" pitchFamily="18" charset="0"/>
              </a:rPr>
              <a:t>NIVERSITY</a:t>
            </a:r>
          </a:p>
          <a:p>
            <a:endParaRPr lang="en-US" sz="2800" dirty="0">
              <a:solidFill>
                <a:srgbClr val="3366CC"/>
              </a:solidFill>
              <a:latin typeface="Georgia" pitchFamily="18" charset="0"/>
            </a:endParaRPr>
          </a:p>
          <a:p>
            <a:endParaRPr lang="en-US" sz="2400" b="1" dirty="0">
              <a:solidFill>
                <a:schemeClr val="tx2"/>
              </a:solidFill>
              <a:latin typeface="Bradley Hand ITC" pitchFamily="66" charset="0"/>
            </a:endParaRPr>
          </a:p>
        </p:txBody>
      </p:sp>
      <p:pic>
        <p:nvPicPr>
          <p:cNvPr id="3077" name="Picture 6" descr="campus1"/>
          <p:cNvPicPr>
            <a:picLocks noChangeAspect="1" noChangeArrowheads="1"/>
          </p:cNvPicPr>
          <p:nvPr/>
        </p:nvPicPr>
        <p:blipFill>
          <a:blip r:embed="rId2" cstate="print">
            <a:lum bright="64000"/>
          </a:blip>
          <a:srcRect/>
          <a:stretch>
            <a:fillRect/>
          </a:stretch>
        </p:blipFill>
        <p:spPr bwMode="auto">
          <a:xfrm>
            <a:off x="1066800" y="1066800"/>
            <a:ext cx="6916738" cy="4953000"/>
          </a:xfrm>
          <a:prstGeom prst="rect">
            <a:avLst/>
          </a:prstGeom>
          <a:noFill/>
          <a:ln w="12700">
            <a:solidFill>
              <a:srgbClr val="000000"/>
            </a:solidFill>
            <a:miter lim="800000"/>
            <a:headEnd/>
            <a:tailEnd/>
          </a:ln>
        </p:spPr>
      </p:pic>
      <p:sp>
        <p:nvSpPr>
          <p:cNvPr id="3078" name="Text Box 7"/>
          <p:cNvSpPr txBox="1">
            <a:spLocks noChangeArrowheads="1"/>
          </p:cNvSpPr>
          <p:nvPr/>
        </p:nvSpPr>
        <p:spPr bwMode="auto">
          <a:xfrm>
            <a:off x="1676400" y="685800"/>
            <a:ext cx="6477000" cy="6985040"/>
          </a:xfrm>
          <a:prstGeom prst="rect">
            <a:avLst/>
          </a:prstGeom>
          <a:noFill/>
          <a:ln w="25400" algn="ctr">
            <a:noFill/>
            <a:miter lim="800000"/>
            <a:headEnd/>
            <a:tailEnd/>
          </a:ln>
          <a:effectLst/>
        </p:spPr>
        <p:txBody>
          <a:bodyPr wrap="square">
            <a:spAutoFit/>
          </a:bodyPr>
          <a:lstStyle/>
          <a:p>
            <a:pPr>
              <a:spcBef>
                <a:spcPct val="50000"/>
              </a:spcBef>
            </a:pPr>
            <a:r>
              <a:rPr lang="en-US" sz="2400" u="sng" dirty="0" smtClean="0"/>
              <a:t>Some </a:t>
            </a:r>
            <a:r>
              <a:rPr lang="en-US" sz="2400" u="sng" dirty="0"/>
              <a:t>Quick Facts about CSU</a:t>
            </a:r>
          </a:p>
          <a:p>
            <a:pPr algn="l">
              <a:spcBef>
                <a:spcPct val="50000"/>
              </a:spcBef>
              <a:buFontTx/>
              <a:buChar char="•"/>
            </a:pPr>
            <a:r>
              <a:rPr lang="en-US" i="1" dirty="0"/>
              <a:t> Established in </a:t>
            </a:r>
            <a:r>
              <a:rPr lang="en-US" i="1" dirty="0" smtClean="0"/>
              <a:t>1958</a:t>
            </a:r>
          </a:p>
          <a:p>
            <a:pPr algn="l">
              <a:spcBef>
                <a:spcPct val="50000"/>
              </a:spcBef>
              <a:buFontTx/>
              <a:buChar char="•"/>
            </a:pPr>
            <a:r>
              <a:rPr lang="en-US" i="1" dirty="0" smtClean="0"/>
              <a:t>Public (part of University System of Georgia)</a:t>
            </a:r>
            <a:endParaRPr lang="en-US" i="1" dirty="0"/>
          </a:p>
          <a:p>
            <a:pPr algn="l">
              <a:spcBef>
                <a:spcPct val="50000"/>
              </a:spcBef>
              <a:buFontTx/>
              <a:buChar char="•"/>
            </a:pPr>
            <a:r>
              <a:rPr lang="en-US" i="1" dirty="0"/>
              <a:t> More than 150 </a:t>
            </a:r>
            <a:r>
              <a:rPr lang="en-US" i="1" dirty="0" smtClean="0"/>
              <a:t>acres (910 Mu)</a:t>
            </a:r>
            <a:endParaRPr lang="en-US" i="1" dirty="0"/>
          </a:p>
          <a:p>
            <a:pPr algn="l">
              <a:spcBef>
                <a:spcPct val="50000"/>
              </a:spcBef>
              <a:buFontTx/>
              <a:buChar char="•"/>
            </a:pPr>
            <a:r>
              <a:rPr lang="en-US" i="1" dirty="0" smtClean="0"/>
              <a:t>Now </a:t>
            </a:r>
            <a:r>
              <a:rPr lang="en-US" i="1" dirty="0"/>
              <a:t>serving </a:t>
            </a:r>
            <a:r>
              <a:rPr lang="en-US" i="1" dirty="0" smtClean="0"/>
              <a:t>over 8,300 students (&gt; 7000 UG; 60% female)</a:t>
            </a:r>
          </a:p>
          <a:p>
            <a:pPr algn="l">
              <a:spcBef>
                <a:spcPct val="50000"/>
              </a:spcBef>
              <a:buFontTx/>
              <a:buChar char="•"/>
            </a:pPr>
            <a:r>
              <a:rPr lang="en-US" i="1" dirty="0" smtClean="0"/>
              <a:t>Over 300 fulltime instructional faculty (over 2/3 with PhD)</a:t>
            </a:r>
            <a:endParaRPr lang="en-US" i="1" dirty="0"/>
          </a:p>
          <a:p>
            <a:pPr algn="l">
              <a:spcBef>
                <a:spcPct val="50000"/>
              </a:spcBef>
              <a:buFontTx/>
              <a:buChar char="•"/>
            </a:pPr>
            <a:r>
              <a:rPr lang="en-US" i="1" dirty="0"/>
              <a:t> </a:t>
            </a:r>
            <a:r>
              <a:rPr lang="en-US" i="1" dirty="0">
                <a:hlinkClick r:id="rId3"/>
              </a:rPr>
              <a:t>More than </a:t>
            </a:r>
            <a:r>
              <a:rPr lang="en-US" i="1" dirty="0" smtClean="0">
                <a:hlinkClick r:id="rId3"/>
              </a:rPr>
              <a:t>100 different degree and certificate programs</a:t>
            </a:r>
            <a:endParaRPr lang="en-US" i="1" dirty="0"/>
          </a:p>
          <a:p>
            <a:pPr algn="l">
              <a:spcBef>
                <a:spcPct val="50000"/>
              </a:spcBef>
              <a:buFontTx/>
              <a:buChar char="•"/>
            </a:pPr>
            <a:r>
              <a:rPr lang="en-US" i="1" dirty="0" smtClean="0">
                <a:hlinkClick r:id="rId4"/>
              </a:rPr>
              <a:t>Over one hundred student organizations </a:t>
            </a:r>
            <a:endParaRPr lang="en-US" i="1" dirty="0" smtClean="0"/>
          </a:p>
          <a:p>
            <a:pPr>
              <a:spcBef>
                <a:spcPct val="50000"/>
              </a:spcBef>
              <a:buFontTx/>
              <a:buChar char="•"/>
            </a:pPr>
            <a:r>
              <a:rPr lang="en-US" i="1" dirty="0" smtClean="0"/>
              <a:t> Over a dozen competitive sports teams</a:t>
            </a:r>
          </a:p>
          <a:p>
            <a:pPr algn="l">
              <a:spcBef>
                <a:spcPct val="50000"/>
              </a:spcBef>
              <a:buFontTx/>
              <a:buChar char="•"/>
            </a:pPr>
            <a:r>
              <a:rPr lang="en-US" i="1" dirty="0" smtClean="0"/>
              <a:t>Downtown</a:t>
            </a:r>
            <a:r>
              <a:rPr lang="en-US" i="1" dirty="0"/>
              <a:t>, England, Troup County, Fort </a:t>
            </a:r>
            <a:r>
              <a:rPr lang="en-US" i="1" dirty="0" err="1" smtClean="0"/>
              <a:t>Benning</a:t>
            </a:r>
            <a:endParaRPr lang="en-US" i="1" dirty="0" smtClean="0"/>
          </a:p>
          <a:p>
            <a:pPr algn="l">
              <a:spcBef>
                <a:spcPct val="50000"/>
              </a:spcBef>
              <a:buFontTx/>
              <a:buChar char="•"/>
            </a:pPr>
            <a:r>
              <a:rPr lang="en-US" i="1" dirty="0" smtClean="0"/>
              <a:t>174 study-abroad students; &gt;100 international students</a:t>
            </a:r>
            <a:endParaRPr lang="en-US" i="1" dirty="0"/>
          </a:p>
          <a:p>
            <a:r>
              <a:rPr lang="en-US" i="1" dirty="0"/>
              <a:t> Partnership, </a:t>
            </a:r>
            <a:r>
              <a:rPr lang="en-US" i="1" dirty="0" smtClean="0"/>
              <a:t>outreach, </a:t>
            </a:r>
            <a:r>
              <a:rPr lang="en-US" i="1" dirty="0"/>
              <a:t>Servant Leadership, </a:t>
            </a:r>
            <a:r>
              <a:rPr lang="en-US" i="1" dirty="0" smtClean="0"/>
              <a:t>Honors, </a:t>
            </a:r>
            <a:endParaRPr lang="en-US" dirty="0" smtClean="0"/>
          </a:p>
          <a:p>
            <a:r>
              <a:rPr lang="en-US" dirty="0" smtClean="0"/>
              <a:t>Internships/Co-ops Undergraduate research/Creative projects, Study abroad </a:t>
            </a:r>
            <a:endParaRPr lang="en-US" dirty="0"/>
          </a:p>
          <a:p>
            <a:pPr algn="l">
              <a:spcBef>
                <a:spcPct val="50000"/>
              </a:spcBef>
              <a:buFontTx/>
              <a:buChar char="•"/>
            </a:pPr>
            <a:endParaRPr lang="en-US" sz="2400" dirty="0"/>
          </a:p>
          <a:p>
            <a:pPr>
              <a:spcBef>
                <a:spcPct val="50000"/>
              </a:spcBef>
            </a:pPr>
            <a:endParaRPr lang="en-US" dirty="0"/>
          </a:p>
          <a:p>
            <a:pPr>
              <a:spcBef>
                <a:spcPct val="50000"/>
              </a:spcBef>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5" descr="worldmap1"/>
          <p:cNvPicPr>
            <a:picLocks noChangeAspect="1" noChangeArrowheads="1"/>
          </p:cNvPicPr>
          <p:nvPr/>
        </p:nvPicPr>
        <p:blipFill>
          <a:blip r:embed="rId2" cstate="print"/>
          <a:srcRect/>
          <a:stretch>
            <a:fillRect/>
          </a:stretch>
        </p:blipFill>
        <p:spPr bwMode="auto">
          <a:xfrm>
            <a:off x="304799" y="0"/>
            <a:ext cx="8829589" cy="4495800"/>
          </a:xfrm>
          <a:prstGeom prst="rect">
            <a:avLst/>
          </a:prstGeom>
          <a:noFill/>
          <a:ln w="9525">
            <a:noFill/>
            <a:miter lim="800000"/>
            <a:headEnd/>
            <a:tailEnd/>
          </a:ln>
        </p:spPr>
      </p:pic>
      <p:sp>
        <p:nvSpPr>
          <p:cNvPr id="47124" name="Freeform 20"/>
          <p:cNvSpPr>
            <a:spLocks/>
          </p:cNvSpPr>
          <p:nvPr/>
        </p:nvSpPr>
        <p:spPr bwMode="auto">
          <a:xfrm>
            <a:off x="2176463" y="1276350"/>
            <a:ext cx="194257" cy="182262"/>
          </a:xfrm>
          <a:custGeom>
            <a:avLst/>
            <a:gdLst>
              <a:gd name="T0" fmla="*/ 0 w 117"/>
              <a:gd name="T1" fmla="*/ 0 h 108"/>
              <a:gd name="T2" fmla="*/ 75604484 w 117"/>
              <a:gd name="T3" fmla="*/ 151209375 h 108"/>
              <a:gd name="T4" fmla="*/ 294856694 w 117"/>
              <a:gd name="T5" fmla="*/ 272176875 h 108"/>
              <a:gd name="T6" fmla="*/ 0 60000 65536"/>
              <a:gd name="T7" fmla="*/ 0 60000 65536"/>
              <a:gd name="T8" fmla="*/ 0 60000 65536"/>
            </a:gdLst>
            <a:ahLst/>
            <a:cxnLst>
              <a:cxn ang="T6">
                <a:pos x="T0" y="T1"/>
              </a:cxn>
              <a:cxn ang="T7">
                <a:pos x="T2" y="T3"/>
              </a:cxn>
              <a:cxn ang="T8">
                <a:pos x="T4" y="T5"/>
              </a:cxn>
            </a:cxnLst>
            <a:rect l="0" t="0" r="r" b="b"/>
            <a:pathLst>
              <a:path w="117" h="108">
                <a:moveTo>
                  <a:pt x="0" y="0"/>
                </a:moveTo>
                <a:cubicBezTo>
                  <a:pt x="5" y="10"/>
                  <a:pt x="11" y="42"/>
                  <a:pt x="30" y="60"/>
                </a:cubicBezTo>
                <a:cubicBezTo>
                  <a:pt x="49" y="78"/>
                  <a:pt x="99" y="98"/>
                  <a:pt x="117" y="108"/>
                </a:cubicBezTo>
              </a:path>
            </a:pathLst>
          </a:custGeom>
          <a:noFill/>
          <a:ln w="25400" cap="flat" cmpd="sng">
            <a:solidFill>
              <a:srgbClr val="FF0000"/>
            </a:solidFill>
            <a:prstDash val="solid"/>
            <a:round/>
            <a:headEnd type="none" w="med" len="med"/>
            <a:tailEnd type="triangle" w="med" len="med"/>
          </a:ln>
          <a:effectLst/>
        </p:spPr>
        <p:txBody>
          <a:bodyPr/>
          <a:lstStyle/>
          <a:p>
            <a:endParaRPr lang="en-US"/>
          </a:p>
        </p:txBody>
      </p:sp>
      <p:sp>
        <p:nvSpPr>
          <p:cNvPr id="47125" name="Freeform 21"/>
          <p:cNvSpPr>
            <a:spLocks/>
          </p:cNvSpPr>
          <p:nvPr/>
        </p:nvSpPr>
        <p:spPr bwMode="auto">
          <a:xfrm>
            <a:off x="1828800" y="1257299"/>
            <a:ext cx="348667" cy="283519"/>
          </a:xfrm>
          <a:custGeom>
            <a:avLst/>
            <a:gdLst>
              <a:gd name="T0" fmla="*/ 529232813 w 210"/>
              <a:gd name="T1" fmla="*/ 0 h 168"/>
              <a:gd name="T2" fmla="*/ 302418750 w 210"/>
              <a:gd name="T3" fmla="*/ 90725625 h 168"/>
              <a:gd name="T4" fmla="*/ 0 w 210"/>
              <a:gd name="T5" fmla="*/ 423386250 h 168"/>
              <a:gd name="T6" fmla="*/ 0 60000 65536"/>
              <a:gd name="T7" fmla="*/ 0 60000 65536"/>
              <a:gd name="T8" fmla="*/ 0 60000 65536"/>
            </a:gdLst>
            <a:ahLst/>
            <a:cxnLst>
              <a:cxn ang="T6">
                <a:pos x="T0" y="T1"/>
              </a:cxn>
              <a:cxn ang="T7">
                <a:pos x="T2" y="T3"/>
              </a:cxn>
              <a:cxn ang="T8">
                <a:pos x="T4" y="T5"/>
              </a:cxn>
            </a:cxnLst>
            <a:rect l="0" t="0" r="r" b="b"/>
            <a:pathLst>
              <a:path w="210" h="168">
                <a:moveTo>
                  <a:pt x="210" y="0"/>
                </a:moveTo>
                <a:cubicBezTo>
                  <a:pt x="195" y="6"/>
                  <a:pt x="155" y="8"/>
                  <a:pt x="120" y="36"/>
                </a:cubicBezTo>
                <a:cubicBezTo>
                  <a:pt x="85" y="64"/>
                  <a:pt x="25" y="141"/>
                  <a:pt x="0" y="168"/>
                </a:cubicBezTo>
              </a:path>
            </a:pathLst>
          </a:custGeom>
          <a:noFill/>
          <a:ln w="25400" cap="flat" cmpd="sng">
            <a:solidFill>
              <a:srgbClr val="FF0000"/>
            </a:solidFill>
            <a:prstDash val="solid"/>
            <a:round/>
            <a:headEnd type="none" w="med" len="med"/>
            <a:tailEnd type="triangle" w="med" len="med"/>
          </a:ln>
          <a:effectLst/>
        </p:spPr>
        <p:txBody>
          <a:bodyPr/>
          <a:lstStyle/>
          <a:p>
            <a:endParaRPr lang="en-US"/>
          </a:p>
        </p:txBody>
      </p:sp>
      <p:sp>
        <p:nvSpPr>
          <p:cNvPr id="47126" name="Freeform 22"/>
          <p:cNvSpPr>
            <a:spLocks/>
          </p:cNvSpPr>
          <p:nvPr/>
        </p:nvSpPr>
        <p:spPr bwMode="auto">
          <a:xfrm>
            <a:off x="2117725" y="1257300"/>
            <a:ext cx="51470" cy="445530"/>
          </a:xfrm>
          <a:custGeom>
            <a:avLst/>
            <a:gdLst>
              <a:gd name="T0" fmla="*/ 78126431 w 31"/>
              <a:gd name="T1" fmla="*/ 0 h 264"/>
              <a:gd name="T2" fmla="*/ 10080727 w 31"/>
              <a:gd name="T3" fmla="*/ 302418750 h 264"/>
              <a:gd name="T4" fmla="*/ 25201819 w 31"/>
              <a:gd name="T5" fmla="*/ 665321250 h 264"/>
              <a:gd name="T6" fmla="*/ 0 60000 65536"/>
              <a:gd name="T7" fmla="*/ 0 60000 65536"/>
              <a:gd name="T8" fmla="*/ 0 60000 65536"/>
            </a:gdLst>
            <a:ahLst/>
            <a:cxnLst>
              <a:cxn ang="T6">
                <a:pos x="T0" y="T1"/>
              </a:cxn>
              <a:cxn ang="T7">
                <a:pos x="T2" y="T3"/>
              </a:cxn>
              <a:cxn ang="T8">
                <a:pos x="T4" y="T5"/>
              </a:cxn>
            </a:cxnLst>
            <a:rect l="0" t="0" r="r" b="b"/>
            <a:pathLst>
              <a:path w="31" h="264">
                <a:moveTo>
                  <a:pt x="31" y="0"/>
                </a:moveTo>
                <a:cubicBezTo>
                  <a:pt x="27" y="19"/>
                  <a:pt x="8" y="76"/>
                  <a:pt x="4" y="120"/>
                </a:cubicBezTo>
                <a:cubicBezTo>
                  <a:pt x="0" y="164"/>
                  <a:pt x="9" y="234"/>
                  <a:pt x="10" y="264"/>
                </a:cubicBezTo>
              </a:path>
            </a:pathLst>
          </a:custGeom>
          <a:noFill/>
          <a:ln w="25400" cap="flat" cmpd="sng">
            <a:solidFill>
              <a:srgbClr val="FF0000"/>
            </a:solidFill>
            <a:prstDash val="solid"/>
            <a:round/>
            <a:headEnd type="none" w="med" len="med"/>
            <a:tailEnd type="triangle" w="med" len="med"/>
          </a:ln>
          <a:effectLst/>
        </p:spPr>
        <p:txBody>
          <a:bodyPr/>
          <a:lstStyle/>
          <a:p>
            <a:endParaRPr lang="en-US"/>
          </a:p>
        </p:txBody>
      </p:sp>
      <p:sp>
        <p:nvSpPr>
          <p:cNvPr id="47128" name="Freeform 24"/>
          <p:cNvSpPr>
            <a:spLocks/>
          </p:cNvSpPr>
          <p:nvPr/>
        </p:nvSpPr>
        <p:spPr bwMode="auto">
          <a:xfrm>
            <a:off x="2144713" y="1238250"/>
            <a:ext cx="914836" cy="1194830"/>
          </a:xfrm>
          <a:custGeom>
            <a:avLst/>
            <a:gdLst>
              <a:gd name="T0" fmla="*/ 35282167 w 551"/>
              <a:gd name="T1" fmla="*/ 0 h 708"/>
              <a:gd name="T2" fmla="*/ 224292984 w 551"/>
              <a:gd name="T3" fmla="*/ 877014375 h 708"/>
              <a:gd name="T4" fmla="*/ 1388604506 w 551"/>
              <a:gd name="T5" fmla="*/ 1784270625 h 708"/>
              <a:gd name="T6" fmla="*/ 0 60000 65536"/>
              <a:gd name="T7" fmla="*/ 0 60000 65536"/>
              <a:gd name="T8" fmla="*/ 0 60000 65536"/>
            </a:gdLst>
            <a:ahLst/>
            <a:cxnLst>
              <a:cxn ang="T6">
                <a:pos x="T0" y="T1"/>
              </a:cxn>
              <a:cxn ang="T7">
                <a:pos x="T2" y="T3"/>
              </a:cxn>
              <a:cxn ang="T8">
                <a:pos x="T4" y="T5"/>
              </a:cxn>
            </a:cxnLst>
            <a:rect l="0" t="0" r="r" b="b"/>
            <a:pathLst>
              <a:path w="551" h="708">
                <a:moveTo>
                  <a:pt x="14" y="0"/>
                </a:moveTo>
                <a:cubicBezTo>
                  <a:pt x="27" y="58"/>
                  <a:pt x="0" y="230"/>
                  <a:pt x="89" y="348"/>
                </a:cubicBezTo>
                <a:cubicBezTo>
                  <a:pt x="178" y="466"/>
                  <a:pt x="455" y="633"/>
                  <a:pt x="551" y="708"/>
                </a:cubicBezTo>
              </a:path>
            </a:pathLst>
          </a:custGeom>
          <a:noFill/>
          <a:ln w="25400" cap="flat" cmpd="sng">
            <a:solidFill>
              <a:srgbClr val="FF0000"/>
            </a:solidFill>
            <a:prstDash val="solid"/>
            <a:round/>
            <a:headEnd type="none" w="med" len="med"/>
            <a:tailEnd type="triangle" w="med" len="med"/>
          </a:ln>
          <a:effectLst/>
        </p:spPr>
        <p:txBody>
          <a:bodyPr/>
          <a:lstStyle/>
          <a:p>
            <a:endParaRPr lang="en-US"/>
          </a:p>
        </p:txBody>
      </p:sp>
      <p:sp>
        <p:nvSpPr>
          <p:cNvPr id="47129" name="Freeform 25"/>
          <p:cNvSpPr>
            <a:spLocks/>
          </p:cNvSpPr>
          <p:nvPr/>
        </p:nvSpPr>
        <p:spPr bwMode="auto">
          <a:xfrm>
            <a:off x="2162175" y="985838"/>
            <a:ext cx="2360977" cy="278456"/>
          </a:xfrm>
          <a:custGeom>
            <a:avLst/>
            <a:gdLst>
              <a:gd name="T0" fmla="*/ 0 w 1422"/>
              <a:gd name="T1" fmla="*/ 415824194 h 165"/>
              <a:gd name="T2" fmla="*/ 1648182188 w 1422"/>
              <a:gd name="T3" fmla="*/ 68043295 h 165"/>
              <a:gd name="T4" fmla="*/ 2147483647 w 1422"/>
              <a:gd name="T5" fmla="*/ 7559661 h 165"/>
              <a:gd name="T6" fmla="*/ 0 60000 65536"/>
              <a:gd name="T7" fmla="*/ 0 60000 65536"/>
              <a:gd name="T8" fmla="*/ 0 60000 65536"/>
            </a:gdLst>
            <a:ahLst/>
            <a:cxnLst>
              <a:cxn ang="T6">
                <a:pos x="T0" y="T1"/>
              </a:cxn>
              <a:cxn ang="T7">
                <a:pos x="T2" y="T3"/>
              </a:cxn>
              <a:cxn ang="T8">
                <a:pos x="T4" y="T5"/>
              </a:cxn>
            </a:cxnLst>
            <a:rect l="0" t="0" r="r" b="b"/>
            <a:pathLst>
              <a:path w="1422" h="165">
                <a:moveTo>
                  <a:pt x="0" y="165"/>
                </a:moveTo>
                <a:cubicBezTo>
                  <a:pt x="109" y="142"/>
                  <a:pt x="417" y="54"/>
                  <a:pt x="654" y="27"/>
                </a:cubicBezTo>
                <a:cubicBezTo>
                  <a:pt x="891" y="0"/>
                  <a:pt x="1262" y="8"/>
                  <a:pt x="1422" y="3"/>
                </a:cubicBezTo>
              </a:path>
            </a:pathLst>
          </a:custGeom>
          <a:noFill/>
          <a:ln w="25400" cap="flat" cmpd="sng">
            <a:solidFill>
              <a:srgbClr val="FF0000"/>
            </a:solidFill>
            <a:prstDash val="solid"/>
            <a:round/>
            <a:headEnd type="none" w="med" len="med"/>
            <a:tailEnd type="triangle" w="med" len="med"/>
          </a:ln>
          <a:effectLst/>
        </p:spPr>
        <p:txBody>
          <a:bodyPr/>
          <a:lstStyle/>
          <a:p>
            <a:endParaRPr lang="en-US"/>
          </a:p>
        </p:txBody>
      </p:sp>
      <p:sp>
        <p:nvSpPr>
          <p:cNvPr id="47131" name="Freeform 27"/>
          <p:cNvSpPr>
            <a:spLocks/>
          </p:cNvSpPr>
          <p:nvPr/>
        </p:nvSpPr>
        <p:spPr bwMode="auto">
          <a:xfrm>
            <a:off x="2166938" y="1252538"/>
            <a:ext cx="4985944" cy="774614"/>
          </a:xfrm>
          <a:custGeom>
            <a:avLst/>
            <a:gdLst>
              <a:gd name="T0" fmla="*/ 0 w 3003"/>
              <a:gd name="T1" fmla="*/ 0 h 459"/>
              <a:gd name="T2" fmla="*/ 2147483647 w 3003"/>
              <a:gd name="T3" fmla="*/ 1126508277 h 459"/>
              <a:gd name="T4" fmla="*/ 2147483647 w 3003"/>
              <a:gd name="T5" fmla="*/ 189010795 h 459"/>
              <a:gd name="T6" fmla="*/ 0 60000 65536"/>
              <a:gd name="T7" fmla="*/ 0 60000 65536"/>
              <a:gd name="T8" fmla="*/ 0 60000 65536"/>
            </a:gdLst>
            <a:ahLst/>
            <a:cxnLst>
              <a:cxn ang="T6">
                <a:pos x="T0" y="T1"/>
              </a:cxn>
              <a:cxn ang="T7">
                <a:pos x="T2" y="T3"/>
              </a:cxn>
              <a:cxn ang="T8">
                <a:pos x="T4" y="T5"/>
              </a:cxn>
            </a:cxnLst>
            <a:rect l="0" t="0" r="r" b="b"/>
            <a:pathLst>
              <a:path w="3003" h="459">
                <a:moveTo>
                  <a:pt x="0" y="0"/>
                </a:moveTo>
                <a:cubicBezTo>
                  <a:pt x="259" y="75"/>
                  <a:pt x="1051" y="435"/>
                  <a:pt x="1551" y="447"/>
                </a:cubicBezTo>
                <a:cubicBezTo>
                  <a:pt x="2051" y="459"/>
                  <a:pt x="2701" y="152"/>
                  <a:pt x="3003" y="75"/>
                </a:cubicBezTo>
              </a:path>
            </a:pathLst>
          </a:custGeom>
          <a:noFill/>
          <a:ln w="25400" cap="flat" cmpd="sng">
            <a:solidFill>
              <a:srgbClr val="FF0000"/>
            </a:solidFill>
            <a:prstDash val="solid"/>
            <a:round/>
            <a:headEnd type="none" w="med" len="med"/>
            <a:tailEnd type="triangle" w="med" len="med"/>
          </a:ln>
          <a:effectLst/>
        </p:spPr>
        <p:txBody>
          <a:bodyPr/>
          <a:lstStyle/>
          <a:p>
            <a:endParaRPr lang="en-US"/>
          </a:p>
        </p:txBody>
      </p:sp>
      <p:sp>
        <p:nvSpPr>
          <p:cNvPr id="47132" name="Freeform 28"/>
          <p:cNvSpPr>
            <a:spLocks/>
          </p:cNvSpPr>
          <p:nvPr/>
        </p:nvSpPr>
        <p:spPr bwMode="auto">
          <a:xfrm>
            <a:off x="2209799" y="1295400"/>
            <a:ext cx="5060659" cy="1498600"/>
          </a:xfrm>
          <a:custGeom>
            <a:avLst/>
            <a:gdLst>
              <a:gd name="T0" fmla="*/ 0 w 3048"/>
              <a:gd name="T1" fmla="*/ 0 h 888"/>
              <a:gd name="T2" fmla="*/ 2147483647 w 3048"/>
              <a:gd name="T3" fmla="*/ 1723786875 h 888"/>
              <a:gd name="T4" fmla="*/ 2147483647 w 3048"/>
              <a:gd name="T5" fmla="*/ 2147483647 h 888"/>
              <a:gd name="T6" fmla="*/ 0 60000 65536"/>
              <a:gd name="T7" fmla="*/ 0 60000 65536"/>
              <a:gd name="T8" fmla="*/ 0 60000 65536"/>
            </a:gdLst>
            <a:ahLst/>
            <a:cxnLst>
              <a:cxn ang="T6">
                <a:pos x="T0" y="T1"/>
              </a:cxn>
              <a:cxn ang="T7">
                <a:pos x="T2" y="T3"/>
              </a:cxn>
              <a:cxn ang="T8">
                <a:pos x="T4" y="T5"/>
              </a:cxn>
            </a:cxnLst>
            <a:rect l="0" t="0" r="r" b="b"/>
            <a:pathLst>
              <a:path w="3048" h="888">
                <a:moveTo>
                  <a:pt x="0" y="0"/>
                </a:moveTo>
                <a:cubicBezTo>
                  <a:pt x="208" y="114"/>
                  <a:pt x="740" y="536"/>
                  <a:pt x="1248" y="684"/>
                </a:cubicBezTo>
                <a:cubicBezTo>
                  <a:pt x="1756" y="832"/>
                  <a:pt x="2673" y="845"/>
                  <a:pt x="3048" y="888"/>
                </a:cubicBezTo>
              </a:path>
            </a:pathLst>
          </a:custGeom>
          <a:noFill/>
          <a:ln w="25400" cap="flat" cmpd="sng">
            <a:solidFill>
              <a:srgbClr val="FF0000"/>
            </a:solidFill>
            <a:prstDash val="solid"/>
            <a:round/>
            <a:headEnd type="none" w="med" len="med"/>
            <a:tailEnd type="triangle" w="med" len="med"/>
          </a:ln>
          <a:effectLst/>
        </p:spPr>
        <p:txBody>
          <a:bodyPr/>
          <a:lstStyle/>
          <a:p>
            <a:endParaRPr lang="en-US"/>
          </a:p>
        </p:txBody>
      </p:sp>
      <p:sp>
        <p:nvSpPr>
          <p:cNvPr id="47133" name="Freeform 29"/>
          <p:cNvSpPr>
            <a:spLocks/>
          </p:cNvSpPr>
          <p:nvPr/>
        </p:nvSpPr>
        <p:spPr bwMode="auto">
          <a:xfrm>
            <a:off x="2166938" y="1252537"/>
            <a:ext cx="4188990" cy="315583"/>
          </a:xfrm>
          <a:custGeom>
            <a:avLst/>
            <a:gdLst>
              <a:gd name="T0" fmla="*/ 0 w 2523"/>
              <a:gd name="T1" fmla="*/ 0 h 187"/>
              <a:gd name="T2" fmla="*/ 2147483647 w 2523"/>
              <a:gd name="T3" fmla="*/ 461187023 h 187"/>
              <a:gd name="T4" fmla="*/ 2147483647 w 2523"/>
              <a:gd name="T5" fmla="*/ 68043310 h 187"/>
              <a:gd name="T6" fmla="*/ 0 60000 65536"/>
              <a:gd name="T7" fmla="*/ 0 60000 65536"/>
              <a:gd name="T8" fmla="*/ 0 60000 65536"/>
            </a:gdLst>
            <a:ahLst/>
            <a:cxnLst>
              <a:cxn ang="T6">
                <a:pos x="T0" y="T1"/>
              </a:cxn>
              <a:cxn ang="T7">
                <a:pos x="T2" y="T3"/>
              </a:cxn>
              <a:cxn ang="T8">
                <a:pos x="T4" y="T5"/>
              </a:cxn>
            </a:cxnLst>
            <a:rect l="0" t="0" r="r" b="b"/>
            <a:pathLst>
              <a:path w="2523" h="187">
                <a:moveTo>
                  <a:pt x="0" y="0"/>
                </a:moveTo>
                <a:cubicBezTo>
                  <a:pt x="233" y="30"/>
                  <a:pt x="981" y="179"/>
                  <a:pt x="1401" y="183"/>
                </a:cubicBezTo>
                <a:cubicBezTo>
                  <a:pt x="1821" y="187"/>
                  <a:pt x="2289" y="59"/>
                  <a:pt x="2523" y="27"/>
                </a:cubicBezTo>
              </a:path>
            </a:pathLst>
          </a:custGeom>
          <a:noFill/>
          <a:ln w="25400" cap="flat" cmpd="sng">
            <a:solidFill>
              <a:srgbClr val="FF0000"/>
            </a:solidFill>
            <a:prstDash val="solid"/>
            <a:round/>
            <a:headEnd type="none" w="med" len="med"/>
            <a:tailEnd type="triangle" w="med" len="med"/>
          </a:ln>
          <a:effectLst/>
        </p:spPr>
        <p:txBody>
          <a:bodyPr/>
          <a:lstStyle/>
          <a:p>
            <a:endParaRPr lang="en-US"/>
          </a:p>
        </p:txBody>
      </p:sp>
      <p:sp>
        <p:nvSpPr>
          <p:cNvPr id="47134" name="Freeform 30"/>
          <p:cNvSpPr>
            <a:spLocks/>
          </p:cNvSpPr>
          <p:nvPr/>
        </p:nvSpPr>
        <p:spPr bwMode="auto">
          <a:xfrm>
            <a:off x="2176463" y="406400"/>
            <a:ext cx="3461769" cy="904560"/>
          </a:xfrm>
          <a:custGeom>
            <a:avLst/>
            <a:gdLst>
              <a:gd name="T0" fmla="*/ 0 w 2085"/>
              <a:gd name="T1" fmla="*/ 1350803750 h 536"/>
              <a:gd name="T2" fmla="*/ 2147483647 w 2085"/>
              <a:gd name="T3" fmla="*/ 171370625 h 536"/>
              <a:gd name="T4" fmla="*/ 2147483647 w 2085"/>
              <a:gd name="T5" fmla="*/ 322580000 h 536"/>
              <a:gd name="T6" fmla="*/ 0 60000 65536"/>
              <a:gd name="T7" fmla="*/ 0 60000 65536"/>
              <a:gd name="T8" fmla="*/ 0 60000 65536"/>
            </a:gdLst>
            <a:ahLst/>
            <a:cxnLst>
              <a:cxn ang="T6">
                <a:pos x="T0" y="T1"/>
              </a:cxn>
              <a:cxn ang="T7">
                <a:pos x="T2" y="T3"/>
              </a:cxn>
              <a:cxn ang="T8">
                <a:pos x="T4" y="T5"/>
              </a:cxn>
            </a:cxnLst>
            <a:rect l="0" t="0" r="r" b="b"/>
            <a:pathLst>
              <a:path w="2085" h="536">
                <a:moveTo>
                  <a:pt x="0" y="536"/>
                </a:moveTo>
                <a:cubicBezTo>
                  <a:pt x="150" y="458"/>
                  <a:pt x="556" y="136"/>
                  <a:pt x="903" y="68"/>
                </a:cubicBezTo>
                <a:cubicBezTo>
                  <a:pt x="1250" y="0"/>
                  <a:pt x="1839" y="116"/>
                  <a:pt x="2085" y="128"/>
                </a:cubicBezTo>
              </a:path>
            </a:pathLst>
          </a:custGeom>
          <a:noFill/>
          <a:ln w="25400" cap="flat" cmpd="sng">
            <a:solidFill>
              <a:srgbClr val="FF0000"/>
            </a:solidFill>
            <a:prstDash val="solid"/>
            <a:round/>
            <a:headEnd type="none" w="med" len="med"/>
            <a:tailEnd type="triangle" w="med" len="med"/>
          </a:ln>
          <a:effectLst/>
        </p:spPr>
        <p:txBody>
          <a:bodyPr/>
          <a:lstStyle/>
          <a:p>
            <a:endParaRPr lang="en-US"/>
          </a:p>
        </p:txBody>
      </p:sp>
      <p:sp>
        <p:nvSpPr>
          <p:cNvPr id="47135" name="Freeform 31"/>
          <p:cNvSpPr>
            <a:spLocks/>
          </p:cNvSpPr>
          <p:nvPr/>
        </p:nvSpPr>
        <p:spPr bwMode="auto">
          <a:xfrm>
            <a:off x="2176463" y="1066800"/>
            <a:ext cx="1867861" cy="212639"/>
          </a:xfrm>
          <a:custGeom>
            <a:avLst/>
            <a:gdLst>
              <a:gd name="T0" fmla="*/ 0 w 1125"/>
              <a:gd name="T1" fmla="*/ 317539688 h 126"/>
              <a:gd name="T2" fmla="*/ 2147483647 w 1125"/>
              <a:gd name="T3" fmla="*/ 0 h 126"/>
              <a:gd name="T4" fmla="*/ 0 60000 65536"/>
              <a:gd name="T5" fmla="*/ 0 60000 65536"/>
            </a:gdLst>
            <a:ahLst/>
            <a:cxnLst>
              <a:cxn ang="T4">
                <a:pos x="T0" y="T1"/>
              </a:cxn>
              <a:cxn ang="T5">
                <a:pos x="T2" y="T3"/>
              </a:cxn>
            </a:cxnLst>
            <a:rect l="0" t="0" r="r" b="b"/>
            <a:pathLst>
              <a:path w="1125" h="126">
                <a:moveTo>
                  <a:pt x="0" y="126"/>
                </a:moveTo>
                <a:lnTo>
                  <a:pt x="1125" y="0"/>
                </a:lnTo>
              </a:path>
            </a:pathLst>
          </a:custGeom>
          <a:noFill/>
          <a:ln w="25400" cap="flat" cmpd="sng">
            <a:solidFill>
              <a:srgbClr val="FF0000"/>
            </a:solidFill>
            <a:prstDash val="solid"/>
            <a:round/>
            <a:headEnd type="none" w="med" len="med"/>
            <a:tailEnd type="triangle" w="med" len="med"/>
          </a:ln>
          <a:effectLst/>
        </p:spPr>
        <p:txBody>
          <a:bodyPr/>
          <a:lstStyle/>
          <a:p>
            <a:endParaRPr lang="en-US"/>
          </a:p>
        </p:txBody>
      </p:sp>
      <p:sp>
        <p:nvSpPr>
          <p:cNvPr id="47136" name="Freeform 32"/>
          <p:cNvSpPr>
            <a:spLocks/>
          </p:cNvSpPr>
          <p:nvPr/>
        </p:nvSpPr>
        <p:spPr bwMode="auto">
          <a:xfrm>
            <a:off x="2171700" y="885824"/>
            <a:ext cx="2191624" cy="399965"/>
          </a:xfrm>
          <a:custGeom>
            <a:avLst/>
            <a:gdLst>
              <a:gd name="T0" fmla="*/ 0 w 1320"/>
              <a:gd name="T1" fmla="*/ 597278619 h 237"/>
              <a:gd name="T2" fmla="*/ 1587698438 w 1320"/>
              <a:gd name="T3" fmla="*/ 90725746 h 237"/>
              <a:gd name="T4" fmla="*/ 2147483647 w 1320"/>
              <a:gd name="T5" fmla="*/ 45362873 h 237"/>
              <a:gd name="T6" fmla="*/ 0 60000 65536"/>
              <a:gd name="T7" fmla="*/ 0 60000 65536"/>
              <a:gd name="T8" fmla="*/ 0 60000 65536"/>
            </a:gdLst>
            <a:ahLst/>
            <a:cxnLst>
              <a:cxn ang="T6">
                <a:pos x="T0" y="T1"/>
              </a:cxn>
              <a:cxn ang="T7">
                <a:pos x="T2" y="T3"/>
              </a:cxn>
              <a:cxn ang="T8">
                <a:pos x="T4" y="T5"/>
              </a:cxn>
            </a:cxnLst>
            <a:rect l="0" t="0" r="r" b="b"/>
            <a:pathLst>
              <a:path w="1320" h="237">
                <a:moveTo>
                  <a:pt x="0" y="237"/>
                </a:moveTo>
                <a:cubicBezTo>
                  <a:pt x="105" y="204"/>
                  <a:pt x="410" y="72"/>
                  <a:pt x="630" y="36"/>
                </a:cubicBezTo>
                <a:cubicBezTo>
                  <a:pt x="850" y="0"/>
                  <a:pt x="1176" y="22"/>
                  <a:pt x="1320" y="18"/>
                </a:cubicBezTo>
              </a:path>
            </a:pathLst>
          </a:custGeom>
          <a:noFill/>
          <a:ln w="25400" cap="flat" cmpd="sng">
            <a:solidFill>
              <a:srgbClr val="FF0000"/>
            </a:solidFill>
            <a:prstDash val="solid"/>
            <a:round/>
            <a:headEnd type="none" w="med" len="med"/>
            <a:tailEnd type="triangle" w="med" len="med"/>
          </a:ln>
          <a:effectLst/>
        </p:spPr>
        <p:txBody>
          <a:bodyPr/>
          <a:lstStyle/>
          <a:p>
            <a:endParaRPr lang="en-US"/>
          </a:p>
        </p:txBody>
      </p:sp>
      <p:sp>
        <p:nvSpPr>
          <p:cNvPr id="47137" name="Freeform 33"/>
          <p:cNvSpPr>
            <a:spLocks/>
          </p:cNvSpPr>
          <p:nvPr/>
        </p:nvSpPr>
        <p:spPr bwMode="auto">
          <a:xfrm>
            <a:off x="2171700" y="711200"/>
            <a:ext cx="2430710" cy="585602"/>
          </a:xfrm>
          <a:custGeom>
            <a:avLst/>
            <a:gdLst>
              <a:gd name="T0" fmla="*/ 0 w 1464"/>
              <a:gd name="T1" fmla="*/ 874495806 h 347"/>
              <a:gd name="T2" fmla="*/ 1950600938 w 1464"/>
              <a:gd name="T3" fmla="*/ 110886976 h 347"/>
              <a:gd name="T4" fmla="*/ 2147483647 w 1464"/>
              <a:gd name="T5" fmla="*/ 201612683 h 347"/>
              <a:gd name="T6" fmla="*/ 0 60000 65536"/>
              <a:gd name="T7" fmla="*/ 0 60000 65536"/>
              <a:gd name="T8" fmla="*/ 0 60000 65536"/>
            </a:gdLst>
            <a:ahLst/>
            <a:cxnLst>
              <a:cxn ang="T6">
                <a:pos x="T0" y="T1"/>
              </a:cxn>
              <a:cxn ang="T7">
                <a:pos x="T2" y="T3"/>
              </a:cxn>
              <a:cxn ang="T8">
                <a:pos x="T4" y="T5"/>
              </a:cxn>
            </a:cxnLst>
            <a:rect l="0" t="0" r="r" b="b"/>
            <a:pathLst>
              <a:path w="1464" h="347">
                <a:moveTo>
                  <a:pt x="0" y="347"/>
                </a:moveTo>
                <a:cubicBezTo>
                  <a:pt x="129" y="297"/>
                  <a:pt x="530" y="88"/>
                  <a:pt x="774" y="44"/>
                </a:cubicBezTo>
                <a:cubicBezTo>
                  <a:pt x="1018" y="0"/>
                  <a:pt x="1320" y="73"/>
                  <a:pt x="1464" y="80"/>
                </a:cubicBezTo>
              </a:path>
            </a:pathLst>
          </a:custGeom>
          <a:noFill/>
          <a:ln w="25400" cap="flat" cmpd="sng">
            <a:solidFill>
              <a:srgbClr val="FF0000"/>
            </a:solidFill>
            <a:prstDash val="solid"/>
            <a:round/>
            <a:headEnd type="none" w="med" len="med"/>
            <a:tailEnd type="triangle" w="med" len="med"/>
          </a:ln>
          <a:effectLst/>
        </p:spPr>
        <p:txBody>
          <a:bodyPr/>
          <a:lstStyle/>
          <a:p>
            <a:endParaRPr lang="en-US"/>
          </a:p>
        </p:txBody>
      </p:sp>
      <p:sp>
        <p:nvSpPr>
          <p:cNvPr id="47138" name="Freeform 34"/>
          <p:cNvSpPr>
            <a:spLocks/>
          </p:cNvSpPr>
          <p:nvPr/>
        </p:nvSpPr>
        <p:spPr bwMode="auto">
          <a:xfrm>
            <a:off x="2181225" y="914399"/>
            <a:ext cx="2261357" cy="405027"/>
          </a:xfrm>
          <a:custGeom>
            <a:avLst/>
            <a:gdLst>
              <a:gd name="T0" fmla="*/ 0 w 1362"/>
              <a:gd name="T1" fmla="*/ 551915013 h 240"/>
              <a:gd name="T2" fmla="*/ 2147483647 w 1362"/>
              <a:gd name="T3" fmla="*/ 514111875 h 240"/>
              <a:gd name="T4" fmla="*/ 2147483647 w 1362"/>
              <a:gd name="T5" fmla="*/ 0 h 240"/>
              <a:gd name="T6" fmla="*/ 0 60000 65536"/>
              <a:gd name="T7" fmla="*/ 0 60000 65536"/>
              <a:gd name="T8" fmla="*/ 0 60000 65536"/>
            </a:gdLst>
            <a:ahLst/>
            <a:cxnLst>
              <a:cxn ang="T6">
                <a:pos x="T0" y="T1"/>
              </a:cxn>
              <a:cxn ang="T7">
                <a:pos x="T2" y="T3"/>
              </a:cxn>
              <a:cxn ang="T8">
                <a:pos x="T4" y="T5"/>
              </a:cxn>
            </a:cxnLst>
            <a:rect l="0" t="0" r="r" b="b"/>
            <a:pathLst>
              <a:path w="1362" h="240">
                <a:moveTo>
                  <a:pt x="0" y="219"/>
                </a:moveTo>
                <a:cubicBezTo>
                  <a:pt x="164" y="216"/>
                  <a:pt x="757" y="240"/>
                  <a:pt x="984" y="204"/>
                </a:cubicBezTo>
                <a:cubicBezTo>
                  <a:pt x="1211" y="168"/>
                  <a:pt x="1283" y="42"/>
                  <a:pt x="1362" y="0"/>
                </a:cubicBezTo>
              </a:path>
            </a:pathLst>
          </a:custGeom>
          <a:noFill/>
          <a:ln w="25400" cap="flat" cmpd="sng">
            <a:solidFill>
              <a:srgbClr val="FF0000"/>
            </a:solidFill>
            <a:prstDash val="solid"/>
            <a:round/>
            <a:headEnd type="none" w="med" len="med"/>
            <a:tailEnd type="triangle" w="med" len="med"/>
          </a:ln>
          <a:effectLst/>
        </p:spPr>
        <p:txBody>
          <a:bodyPr/>
          <a:lstStyle/>
          <a:p>
            <a:endParaRPr lang="en-US"/>
          </a:p>
        </p:txBody>
      </p:sp>
      <p:sp>
        <p:nvSpPr>
          <p:cNvPr id="47139" name="Freeform 35"/>
          <p:cNvSpPr>
            <a:spLocks/>
          </p:cNvSpPr>
          <p:nvPr/>
        </p:nvSpPr>
        <p:spPr bwMode="auto">
          <a:xfrm>
            <a:off x="2157413" y="914400"/>
            <a:ext cx="2525348" cy="484345"/>
          </a:xfrm>
          <a:custGeom>
            <a:avLst/>
            <a:gdLst>
              <a:gd name="T0" fmla="*/ 0 w 1521"/>
              <a:gd name="T1" fmla="*/ 536794664 h 287"/>
              <a:gd name="T2" fmla="*/ 2147483647 w 1521"/>
              <a:gd name="T3" fmla="*/ 635080072 h 287"/>
              <a:gd name="T4" fmla="*/ 2147483647 w 1521"/>
              <a:gd name="T5" fmla="*/ 0 h 287"/>
              <a:gd name="T6" fmla="*/ 0 60000 65536"/>
              <a:gd name="T7" fmla="*/ 0 60000 65536"/>
              <a:gd name="T8" fmla="*/ 0 60000 65536"/>
            </a:gdLst>
            <a:ahLst/>
            <a:cxnLst>
              <a:cxn ang="T6">
                <a:pos x="T0" y="T1"/>
              </a:cxn>
              <a:cxn ang="T7">
                <a:pos x="T2" y="T3"/>
              </a:cxn>
              <a:cxn ang="T8">
                <a:pos x="T4" y="T5"/>
              </a:cxn>
            </a:cxnLst>
            <a:rect l="0" t="0" r="r" b="b"/>
            <a:pathLst>
              <a:path w="1521" h="287">
                <a:moveTo>
                  <a:pt x="0" y="213"/>
                </a:moveTo>
                <a:cubicBezTo>
                  <a:pt x="183" y="219"/>
                  <a:pt x="848" y="287"/>
                  <a:pt x="1101" y="252"/>
                </a:cubicBezTo>
                <a:cubicBezTo>
                  <a:pt x="1354" y="217"/>
                  <a:pt x="1433" y="52"/>
                  <a:pt x="1521" y="0"/>
                </a:cubicBezTo>
              </a:path>
            </a:pathLst>
          </a:custGeom>
          <a:noFill/>
          <a:ln w="25400" cap="flat" cmpd="sng">
            <a:solidFill>
              <a:srgbClr val="FF0000"/>
            </a:solidFill>
            <a:prstDash val="solid"/>
            <a:round/>
            <a:headEnd type="none" w="med" len="med"/>
            <a:tailEnd type="triangle" w="med" len="med"/>
          </a:ln>
          <a:effectLst/>
        </p:spPr>
        <p:txBody>
          <a:bodyPr/>
          <a:lstStyle/>
          <a:p>
            <a:endParaRPr lang="en-US"/>
          </a:p>
        </p:txBody>
      </p:sp>
      <p:sp>
        <p:nvSpPr>
          <p:cNvPr id="47127" name="AutoShape 23"/>
          <p:cNvSpPr>
            <a:spLocks noChangeArrowheads="1"/>
          </p:cNvSpPr>
          <p:nvPr/>
        </p:nvSpPr>
        <p:spPr bwMode="auto">
          <a:xfrm flipV="1">
            <a:off x="2133599" y="1219199"/>
            <a:ext cx="79695" cy="81005"/>
          </a:xfrm>
          <a:prstGeom prst="star5">
            <a:avLst/>
          </a:prstGeom>
          <a:solidFill>
            <a:schemeClr val="accent1"/>
          </a:solidFill>
          <a:ln w="25400" algn="ctr">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15380" name="Text Box 36"/>
          <p:cNvSpPr txBox="1">
            <a:spLocks noChangeArrowheads="1"/>
          </p:cNvSpPr>
          <p:nvPr/>
        </p:nvSpPr>
        <p:spPr bwMode="auto">
          <a:xfrm>
            <a:off x="304800" y="4800600"/>
            <a:ext cx="7772400" cy="1200329"/>
          </a:xfrm>
          <a:prstGeom prst="rect">
            <a:avLst/>
          </a:prstGeom>
          <a:noFill/>
          <a:ln w="25400" algn="ctr">
            <a:noFill/>
            <a:miter lim="800000"/>
            <a:headEnd/>
            <a:tailEnd/>
          </a:ln>
          <a:effectLst/>
        </p:spPr>
        <p:txBody>
          <a:bodyPr>
            <a:spAutoFit/>
          </a:bodyPr>
          <a:lstStyle/>
          <a:p>
            <a:pPr algn="ctr">
              <a:spcBef>
                <a:spcPct val="50000"/>
              </a:spcBef>
            </a:pPr>
            <a:r>
              <a:rPr lang="en-US" sz="2400" dirty="0"/>
              <a:t>CSU Study Abroad programs reach 14 countries. Students also have access through the University System of Georgia to programs that go to 39 countries.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7125"/>
                                        </p:tgtEl>
                                        <p:attrNameLst>
                                          <p:attrName>style.visibility</p:attrName>
                                        </p:attrNameLst>
                                      </p:cBhvr>
                                      <p:to>
                                        <p:strVal val="visible"/>
                                      </p:to>
                                    </p:set>
                                    <p:animEffect transition="in" filter="wipe(up)">
                                      <p:cBhvr>
                                        <p:cTn id="7" dur="3000"/>
                                        <p:tgtEl>
                                          <p:spTgt spid="4712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7126"/>
                                        </p:tgtEl>
                                        <p:attrNameLst>
                                          <p:attrName>style.visibility</p:attrName>
                                        </p:attrNameLst>
                                      </p:cBhvr>
                                      <p:to>
                                        <p:strVal val="visible"/>
                                      </p:to>
                                    </p:set>
                                    <p:animEffect transition="in" filter="wipe(up)">
                                      <p:cBhvr>
                                        <p:cTn id="10" dur="3000"/>
                                        <p:tgtEl>
                                          <p:spTgt spid="4712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7128"/>
                                        </p:tgtEl>
                                        <p:attrNameLst>
                                          <p:attrName>style.visibility</p:attrName>
                                        </p:attrNameLst>
                                      </p:cBhvr>
                                      <p:to>
                                        <p:strVal val="visible"/>
                                      </p:to>
                                    </p:set>
                                    <p:animEffect transition="in" filter="wipe(up)">
                                      <p:cBhvr>
                                        <p:cTn id="13" dur="3000"/>
                                        <p:tgtEl>
                                          <p:spTgt spid="47128"/>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47124"/>
                                        </p:tgtEl>
                                        <p:attrNameLst>
                                          <p:attrName>style.visibility</p:attrName>
                                        </p:attrNameLst>
                                      </p:cBhvr>
                                      <p:to>
                                        <p:strVal val="visible"/>
                                      </p:to>
                                    </p:set>
                                    <p:animEffect transition="in" filter="wipe(up)">
                                      <p:cBhvr>
                                        <p:cTn id="16" dur="3000"/>
                                        <p:tgtEl>
                                          <p:spTgt spid="4712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7132"/>
                                        </p:tgtEl>
                                        <p:attrNameLst>
                                          <p:attrName>style.visibility</p:attrName>
                                        </p:attrNameLst>
                                      </p:cBhvr>
                                      <p:to>
                                        <p:strVal val="visible"/>
                                      </p:to>
                                    </p:set>
                                    <p:animEffect transition="in" filter="wipe(left)">
                                      <p:cBhvr>
                                        <p:cTn id="19" dur="3000"/>
                                        <p:tgtEl>
                                          <p:spTgt spid="4713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131"/>
                                        </p:tgtEl>
                                        <p:attrNameLst>
                                          <p:attrName>style.visibility</p:attrName>
                                        </p:attrNameLst>
                                      </p:cBhvr>
                                      <p:to>
                                        <p:strVal val="visible"/>
                                      </p:to>
                                    </p:set>
                                    <p:animEffect transition="in" filter="wipe(left)">
                                      <p:cBhvr>
                                        <p:cTn id="22" dur="3000"/>
                                        <p:tgtEl>
                                          <p:spTgt spid="4713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7133"/>
                                        </p:tgtEl>
                                        <p:attrNameLst>
                                          <p:attrName>style.visibility</p:attrName>
                                        </p:attrNameLst>
                                      </p:cBhvr>
                                      <p:to>
                                        <p:strVal val="visible"/>
                                      </p:to>
                                    </p:set>
                                    <p:animEffect transition="in" filter="wipe(left)">
                                      <p:cBhvr>
                                        <p:cTn id="25" dur="3000"/>
                                        <p:tgtEl>
                                          <p:spTgt spid="4713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7139"/>
                                        </p:tgtEl>
                                        <p:attrNameLst>
                                          <p:attrName>style.visibility</p:attrName>
                                        </p:attrNameLst>
                                      </p:cBhvr>
                                      <p:to>
                                        <p:strVal val="visible"/>
                                      </p:to>
                                    </p:set>
                                    <p:animEffect transition="in" filter="wipe(left)">
                                      <p:cBhvr>
                                        <p:cTn id="28" dur="3000"/>
                                        <p:tgtEl>
                                          <p:spTgt spid="4713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7135"/>
                                        </p:tgtEl>
                                        <p:attrNameLst>
                                          <p:attrName>style.visibility</p:attrName>
                                        </p:attrNameLst>
                                      </p:cBhvr>
                                      <p:to>
                                        <p:strVal val="visible"/>
                                      </p:to>
                                    </p:set>
                                    <p:animEffect transition="in" filter="wipe(left)">
                                      <p:cBhvr>
                                        <p:cTn id="31" dur="3000"/>
                                        <p:tgtEl>
                                          <p:spTgt spid="4713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7129"/>
                                        </p:tgtEl>
                                        <p:attrNameLst>
                                          <p:attrName>style.visibility</p:attrName>
                                        </p:attrNameLst>
                                      </p:cBhvr>
                                      <p:to>
                                        <p:strVal val="visible"/>
                                      </p:to>
                                    </p:set>
                                    <p:animEffect transition="in" filter="wipe(left)">
                                      <p:cBhvr>
                                        <p:cTn id="34" dur="3000"/>
                                        <p:tgtEl>
                                          <p:spTgt spid="47129"/>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7136"/>
                                        </p:tgtEl>
                                        <p:attrNameLst>
                                          <p:attrName>style.visibility</p:attrName>
                                        </p:attrNameLst>
                                      </p:cBhvr>
                                      <p:to>
                                        <p:strVal val="visible"/>
                                      </p:to>
                                    </p:set>
                                    <p:animEffect transition="in" filter="wipe(left)">
                                      <p:cBhvr>
                                        <p:cTn id="37" dur="3000"/>
                                        <p:tgtEl>
                                          <p:spTgt spid="4713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7137"/>
                                        </p:tgtEl>
                                        <p:attrNameLst>
                                          <p:attrName>style.visibility</p:attrName>
                                        </p:attrNameLst>
                                      </p:cBhvr>
                                      <p:to>
                                        <p:strVal val="visible"/>
                                      </p:to>
                                    </p:set>
                                    <p:animEffect transition="in" filter="wipe(left)">
                                      <p:cBhvr>
                                        <p:cTn id="40" dur="3000"/>
                                        <p:tgtEl>
                                          <p:spTgt spid="471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134"/>
                                        </p:tgtEl>
                                        <p:attrNameLst>
                                          <p:attrName>style.visibility</p:attrName>
                                        </p:attrNameLst>
                                      </p:cBhvr>
                                      <p:to>
                                        <p:strVal val="visible"/>
                                      </p:to>
                                    </p:set>
                                    <p:animEffect transition="in" filter="wipe(left)">
                                      <p:cBhvr>
                                        <p:cTn id="43" dur="3000"/>
                                        <p:tgtEl>
                                          <p:spTgt spid="47134"/>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7138"/>
                                        </p:tgtEl>
                                        <p:attrNameLst>
                                          <p:attrName>style.visibility</p:attrName>
                                        </p:attrNameLst>
                                      </p:cBhvr>
                                      <p:to>
                                        <p:strVal val="visible"/>
                                      </p:to>
                                    </p:set>
                                    <p:animEffect transition="in" filter="wipe(left)">
                                      <p:cBhvr>
                                        <p:cTn id="46" dur="3000"/>
                                        <p:tgtEl>
                                          <p:spTgt spid="47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24" grpId="0" animBg="1"/>
      <p:bldP spid="47125" grpId="0" animBg="1"/>
      <p:bldP spid="47126" grpId="0" animBg="1"/>
      <p:bldP spid="47128" grpId="0" animBg="1"/>
      <p:bldP spid="47129" grpId="0" animBg="1"/>
      <p:bldP spid="47131" grpId="0" animBg="1"/>
      <p:bldP spid="47132" grpId="0" animBg="1"/>
      <p:bldP spid="47133" grpId="0" animBg="1"/>
      <p:bldP spid="47134" grpId="0" animBg="1"/>
      <p:bldP spid="47135" grpId="0" animBg="1"/>
      <p:bldP spid="47136" grpId="0" animBg="1"/>
      <p:bldP spid="47137" grpId="0" animBg="1"/>
      <p:bldP spid="47138" grpId="0" animBg="1"/>
      <p:bldP spid="47139"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950</TotalTime>
  <Words>586</Words>
  <Application>Microsoft Office PowerPoint</Application>
  <PresentationFormat>On-screen Show (4:3)</PresentationFormat>
  <Paragraphs>109</Paragraphs>
  <Slides>43</Slides>
  <Notes>3</Notes>
  <HiddenSlides>1</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Default Design</vt:lpstr>
      <vt:lpstr>Chart</vt:lpstr>
      <vt:lpstr> PRESENTATION to BEIJING INSTITUTE of PETROCHEMICAL TECHNOLOGY </vt:lpstr>
      <vt:lpstr>AGENDA</vt:lpstr>
      <vt:lpstr>USA</vt:lpstr>
      <vt:lpstr>Georgia</vt:lpstr>
      <vt:lpstr>The best places to raise a family </vt:lpstr>
      <vt:lpstr>Columbus State University</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CSU Organization Chart</vt:lpstr>
      <vt:lpstr>Academic Org. Chart</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Company>Columbus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CSU</dc:creator>
  <cp:lastModifiedBy>summers_wayne</cp:lastModifiedBy>
  <cp:revision>45</cp:revision>
  <dcterms:created xsi:type="dcterms:W3CDTF">2010-09-19T15:03:07Z</dcterms:created>
  <dcterms:modified xsi:type="dcterms:W3CDTF">2012-03-07T00:32:40Z</dcterms:modified>
</cp:coreProperties>
</file>