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8" r:id="rId2"/>
    <p:sldId id="269" r:id="rId3"/>
    <p:sldId id="270" r:id="rId4"/>
    <p:sldId id="271" r:id="rId5"/>
    <p:sldId id="272" r:id="rId6"/>
    <p:sldId id="273" r:id="rId7"/>
    <p:sldId id="277" r:id="rId8"/>
    <p:sldId id="276" r:id="rId9"/>
    <p:sldId id="274" r:id="rId10"/>
    <p:sldId id="279" r:id="rId11"/>
    <p:sldId id="275" r:id="rId12"/>
    <p:sldId id="278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7" d="100"/>
          <a:sy n="107" d="100"/>
        </p:scale>
        <p:origin x="-10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B689B3C-7052-405B-92F4-28A5BEC35EBE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DC24053-09B4-4678-8852-32670858B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8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9F7AE37-252D-48F6-8D00-F30815D0F3E1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E707F7-868E-4AAC-99EE-D1D3F3225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98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4738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2219-96C5-4EEE-B668-567D122A546B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5B9DA-C207-43BD-804E-61E56211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1093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3EFE-34C0-4996-B619-73403A9A000B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77CBB-799A-4BD9-9D1B-F8AF6BDD5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562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E1E8-903A-4FBD-B274-7B59CD71C7A0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11C90-76D7-4286-BB73-6CA7D714A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320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07673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A6B75-F77B-41C6-B77E-A19DED008F3E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53C4E-E831-4696-9612-221F4C56F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5160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30123-7688-4106-9DF6-66CBDF1C31E6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B97AC-37C2-4D4E-8685-86CCF9998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5844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BF48C-70F2-4E0C-A553-2A2A2A152593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85185-18F9-45A9-BF31-DF38551E9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4936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833A-40F3-4B7C-ADBB-BB64502FC6B8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B5640-B7CF-4220-88C6-82116CBE7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8688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BEDE1-D76B-4A14-9390-E07996A1B952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CCC1-EED3-4FEA-ADF0-21DAC08EB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5781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09464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457200"/>
            <a:ext cx="10058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6800" y="1905000"/>
            <a:ext cx="10058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69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AC8C9-BD47-40E4-8B45-1C708A07979A}" type="datetimeFigureOut">
              <a:rPr lang="en-US"/>
              <a:pPr>
                <a:defRPr/>
              </a:pPr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525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8238" y="6400800"/>
            <a:ext cx="10969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841361-8CF3-400C-88A3-0D91D8A9C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62" r:id="rId9"/>
    <p:sldLayoutId id="2147483653" r:id="rId10"/>
    <p:sldLayoutId id="2147483652" r:id="rId11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972F57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972F57"/>
          </a:solidFill>
          <a:latin typeface="Cambria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fontAlgn="base">
        <a:lnSpc>
          <a:spcPct val="90000"/>
        </a:lnSpc>
        <a:spcBef>
          <a:spcPts val="12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82563" algn="l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136525" algn="l" rtl="0" fontAlgn="base">
        <a:lnSpc>
          <a:spcPct val="90000"/>
        </a:lnSpc>
        <a:spcBef>
          <a:spcPts val="600"/>
        </a:spcBef>
        <a:spcAft>
          <a:spcPct val="0"/>
        </a:spcAft>
        <a:buClr>
          <a:srgbClr val="D680A5"/>
        </a:buClr>
        <a:buSzPct val="9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5563" y="361950"/>
            <a:ext cx="6908800" cy="1998663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b="1" smtClean="0">
                <a:solidFill>
                  <a:srgbClr val="972F57"/>
                </a:solidFill>
                <a:effectLst/>
              </a:rPr>
              <a:t>CSU-BIPT </a:t>
            </a:r>
            <a:br>
              <a:rPr lang="en-US" sz="4400" b="1" smtClean="0">
                <a:solidFill>
                  <a:srgbClr val="972F57"/>
                </a:solidFill>
                <a:effectLst/>
              </a:rPr>
            </a:br>
            <a:r>
              <a:rPr lang="en-US" sz="4400" b="1" smtClean="0">
                <a:solidFill>
                  <a:srgbClr val="972F57"/>
                </a:solidFill>
                <a:effectLst/>
              </a:rPr>
              <a:t>STUDY ABROAD PROGRAM IN CHINA</a:t>
            </a:r>
            <a:r>
              <a:rPr lang="en-US" sz="3200" b="1" smtClean="0">
                <a:solidFill>
                  <a:srgbClr val="972F57"/>
                </a:solidFill>
                <a:effectLst/>
              </a:rPr>
              <a:t/>
            </a:r>
            <a:br>
              <a:rPr lang="en-US" sz="3200" b="1" smtClean="0">
                <a:solidFill>
                  <a:srgbClr val="972F57"/>
                </a:solidFill>
                <a:effectLst/>
              </a:rPr>
            </a:br>
            <a:r>
              <a:rPr lang="en-US" sz="3200" b="1" smtClean="0">
                <a:solidFill>
                  <a:srgbClr val="972F57"/>
                </a:solidFill>
                <a:effectLst/>
              </a:rPr>
              <a:t/>
            </a:r>
            <a:br>
              <a:rPr lang="en-US" sz="3200" b="1" smtClean="0">
                <a:solidFill>
                  <a:srgbClr val="972F57"/>
                </a:solidFill>
                <a:effectLst/>
              </a:rPr>
            </a:br>
            <a:r>
              <a:rPr lang="en-US" sz="2400" smtClean="0">
                <a:solidFill>
                  <a:srgbClr val="972F57"/>
                </a:solidFill>
                <a:effectLst/>
              </a:rPr>
              <a:t>MAY 20 – June 4, 2014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39138" y="5076825"/>
            <a:ext cx="3716337" cy="164147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2800" b="1" smtClean="0">
                <a:solidFill>
                  <a:schemeClr val="tx2"/>
                </a:solidFill>
                <a:effectLst/>
              </a:rPr>
              <a:t>Spend Maymester in China studying China’s contributions in technology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0361" y="213064"/>
            <a:ext cx="7934002" cy="2147549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b="1" dirty="0" smtClean="0">
                <a:solidFill>
                  <a:srgbClr val="972F57"/>
                </a:solidFill>
                <a:effectLst/>
              </a:rPr>
              <a:t>CSU-BIPT </a:t>
            </a:r>
            <a:br>
              <a:rPr lang="en-US" sz="4400" b="1" dirty="0" smtClean="0">
                <a:solidFill>
                  <a:srgbClr val="972F57"/>
                </a:solidFill>
                <a:effectLst/>
              </a:rPr>
            </a:br>
            <a:r>
              <a:rPr lang="en-US" sz="4400" b="1" dirty="0" smtClean="0">
                <a:solidFill>
                  <a:srgbClr val="972F57"/>
                </a:solidFill>
                <a:effectLst/>
              </a:rPr>
              <a:t>STUDY ABROAD PROGRAM IN </a:t>
            </a:r>
            <a:r>
              <a:rPr lang="en-US" sz="4400" b="1" dirty="0" smtClean="0">
                <a:solidFill>
                  <a:srgbClr val="972F57"/>
                </a:solidFill>
                <a:effectLst/>
              </a:rPr>
              <a:t>BEIJING &amp; SHANGHAI, CHINA</a:t>
            </a:r>
            <a:r>
              <a:rPr lang="en-US" sz="3200" b="1" dirty="0" smtClean="0">
                <a:solidFill>
                  <a:srgbClr val="972F57"/>
                </a:solidFill>
                <a:effectLst/>
              </a:rPr>
              <a:t/>
            </a:r>
            <a:br>
              <a:rPr lang="en-US" sz="3200" b="1" dirty="0" smtClean="0">
                <a:solidFill>
                  <a:srgbClr val="972F57"/>
                </a:solidFill>
                <a:effectLst/>
              </a:rPr>
            </a:br>
            <a:r>
              <a:rPr lang="en-US" sz="3200" b="1" dirty="0" smtClean="0">
                <a:solidFill>
                  <a:srgbClr val="972F57"/>
                </a:solidFill>
                <a:effectLst/>
              </a:rPr>
              <a:t/>
            </a:r>
            <a:br>
              <a:rPr lang="en-US" sz="3200" b="1" dirty="0" smtClean="0">
                <a:solidFill>
                  <a:srgbClr val="972F57"/>
                </a:solidFill>
                <a:effectLst/>
              </a:rPr>
            </a:br>
            <a:r>
              <a:rPr lang="en-US" sz="2400" b="1" dirty="0" err="1" smtClean="0">
                <a:solidFill>
                  <a:schemeClr val="tx2"/>
                </a:solidFill>
                <a:effectLst/>
              </a:rPr>
              <a:t>Maymester</a:t>
            </a:r>
            <a:r>
              <a:rPr lang="en-US" sz="2400" b="1" dirty="0" smtClean="0">
                <a:solidFill>
                  <a:schemeClr val="tx2"/>
                </a:solidFill>
                <a:effectLst/>
              </a:rPr>
              <a:t>: </a:t>
            </a:r>
            <a:r>
              <a:rPr lang="en-US" sz="2400" b="1" dirty="0" smtClean="0">
                <a:solidFill>
                  <a:srgbClr val="972F57"/>
                </a:solidFill>
                <a:effectLst/>
              </a:rPr>
              <a:t>MAY </a:t>
            </a:r>
            <a:r>
              <a:rPr lang="en-US" sz="2400" b="1" dirty="0" smtClean="0">
                <a:solidFill>
                  <a:srgbClr val="972F57"/>
                </a:solidFill>
                <a:effectLst/>
              </a:rPr>
              <a:t>20 – June 4, 2014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9970" y="4376691"/>
            <a:ext cx="6755508" cy="234160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tx2"/>
                </a:solidFill>
                <a:effectLst/>
              </a:rPr>
              <a:t>CPSC2555 / CPSC5555U&amp;G / ITDS5555: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tx2"/>
                </a:solidFill>
                <a:effectLst/>
              </a:rPr>
              <a:t>Special Topics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tx2"/>
                </a:solidFill>
                <a:effectLst/>
              </a:rPr>
              <a:t>(Chinese Contributions to Technology)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en-US" sz="2800" b="1" dirty="0">
              <a:solidFill>
                <a:schemeClr val="tx2"/>
              </a:solidFill>
              <a:effectLst/>
            </a:endParaRP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en-US" sz="2800" b="1" dirty="0" smtClean="0">
              <a:solidFill>
                <a:schemeClr val="tx2"/>
              </a:solidFill>
              <a:effectLst/>
            </a:endParaRP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tx2"/>
                </a:solidFill>
                <a:effectLst/>
              </a:rPr>
              <a:t>Total Cost: $3342 + tuition</a:t>
            </a:r>
            <a:endParaRPr lang="en-US" sz="2800" b="1" dirty="0" smtClean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7574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1066800" y="457200"/>
            <a:ext cx="10058400" cy="1019175"/>
          </a:xfrm>
        </p:spPr>
        <p:txBody>
          <a:bodyPr/>
          <a:lstStyle/>
          <a:p>
            <a:r>
              <a:rPr lang="en-US" sz="4000" b="1" smtClean="0"/>
              <a:t>QUESTIONS / 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41313" y="2047875"/>
            <a:ext cx="8059737" cy="3360738"/>
          </a:xfrm>
        </p:spPr>
        <p:txBody>
          <a:bodyPr>
            <a:normAutofit fontScale="92500" lnSpcReduction="20000"/>
          </a:bodyPr>
          <a:lstStyle/>
          <a:p>
            <a:pPr marL="171450" indent="-173038"/>
            <a:r>
              <a:rPr lang="en-US" sz="2600" b="1" dirty="0" smtClean="0"/>
              <a:t>For more information contact:</a:t>
            </a:r>
          </a:p>
          <a:p>
            <a:pPr marL="515938" lvl="2" indent="-173038"/>
            <a:r>
              <a:rPr lang="en-US" sz="2600" dirty="0" smtClean="0"/>
              <a:t>Dr. </a:t>
            </a:r>
            <a:r>
              <a:rPr lang="en-US" sz="2600" dirty="0" err="1" smtClean="0"/>
              <a:t>Jianhua</a:t>
            </a:r>
            <a:r>
              <a:rPr lang="en-US" sz="2600" dirty="0" smtClean="0"/>
              <a:t> Yang jianhua_yang@ColumbusState.edu </a:t>
            </a:r>
          </a:p>
          <a:p>
            <a:pPr marL="515938" lvl="2" indent="-173038"/>
            <a:r>
              <a:rPr lang="en-US" sz="2600" dirty="0" smtClean="0"/>
              <a:t>Dr. Wayne Summers wsummers@ColumbusState.edu </a:t>
            </a:r>
          </a:p>
          <a:p>
            <a:pPr marL="515938" lvl="2" indent="-173038"/>
            <a:r>
              <a:rPr lang="en-US" sz="2600" dirty="0" smtClean="0"/>
              <a:t>CCT453 / 706-507-8170</a:t>
            </a:r>
          </a:p>
          <a:p>
            <a:pPr marL="515938" lvl="2" indent="-173038">
              <a:buFont typeface="Arial" charset="0"/>
              <a:buNone/>
            </a:pPr>
            <a:endParaRPr lang="en-US" sz="2600" dirty="0" smtClean="0"/>
          </a:p>
          <a:p>
            <a:pPr marL="171450" indent="-173038"/>
            <a:r>
              <a:rPr lang="en-US" sz="2600" b="1" dirty="0" smtClean="0"/>
              <a:t>For information about the class:</a:t>
            </a:r>
          </a:p>
          <a:p>
            <a:pPr marL="515938" lvl="2" indent="-173038"/>
            <a:r>
              <a:rPr lang="en-US" sz="2600" b="1" dirty="0" smtClean="0"/>
              <a:t>http://csc.columbusstate.edu/summers/</a:t>
            </a:r>
          </a:p>
          <a:p>
            <a:pPr marL="515938" lvl="2" indent="-173038"/>
            <a:r>
              <a:rPr lang="en-US" sz="2600" dirty="0" smtClean="0"/>
              <a:t>Contact CIE for information about financial aid and to apply </a:t>
            </a:r>
            <a:r>
              <a:rPr lang="en-US" sz="2600" b="1" dirty="0" smtClean="0"/>
              <a:t>http://cie.columbusstate.edu</a:t>
            </a:r>
            <a:r>
              <a:rPr lang="en-US" sz="1900" b="1" dirty="0" smtClean="0"/>
              <a:t>/</a:t>
            </a:r>
          </a:p>
          <a:p>
            <a:pPr marL="171450" indent="-173038">
              <a:buFont typeface="Arial" charset="0"/>
              <a:buNone/>
            </a:pPr>
            <a:endParaRPr lang="en-US" sz="2200" dirty="0" smtClean="0"/>
          </a:p>
          <a:p>
            <a:pPr marL="171450" indent="-173038"/>
            <a:endParaRPr lang="en-US" sz="2200" dirty="0" smtClean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202328"/>
            <a:ext cx="4000500" cy="265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819150"/>
          </a:xfrm>
        </p:spPr>
        <p:txBody>
          <a:bodyPr/>
          <a:lstStyle/>
          <a:p>
            <a:r>
              <a:rPr lang="en-US" sz="6600" b="1" dirty="0" smtClean="0"/>
              <a:t>And have a great time: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1257300"/>
            <a:ext cx="10191750" cy="53911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95" y="1259780"/>
            <a:ext cx="7193105" cy="538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78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368800" cy="1989138"/>
          </a:xfrm>
        </p:spPr>
        <p:txBody>
          <a:bodyPr/>
          <a:lstStyle/>
          <a:p>
            <a:r>
              <a:rPr lang="en-US" sz="4400" smtClean="0">
                <a:solidFill>
                  <a:schemeClr val="tx2"/>
                </a:solidFill>
              </a:rPr>
              <a:t>Anime / Robots  Computer Games Communications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52413" y="1958975"/>
            <a:ext cx="4705350" cy="2555875"/>
          </a:xfr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Experience first-hand China’s contributions to technology by active immersion in the culture and society of China.</a:t>
            </a:r>
          </a:p>
        </p:txBody>
      </p:sp>
      <p:pic>
        <p:nvPicPr>
          <p:cNvPr id="33803" name="Picture 11" descr="1346355577_Anime-Chinese-New-Year-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4288"/>
            <a:ext cx="3798887" cy="284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579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0" y="0"/>
            <a:ext cx="3435350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51485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1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4514850"/>
            <a:ext cx="31146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4495800"/>
            <a:ext cx="3152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4850"/>
            <a:ext cx="3108351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115189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4000" dirty="0" smtClean="0"/>
              <a:t>Among the sites you will visit are </a:t>
            </a:r>
            <a:br>
              <a:rPr lang="en-US" sz="4000" dirty="0" smtClean="0"/>
            </a:br>
            <a:endParaRPr lang="en-US" sz="3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0513" y="798049"/>
            <a:ext cx="11458575" cy="5245100"/>
          </a:xfrm>
        </p:spPr>
        <p:txBody>
          <a:bodyPr>
            <a:normAutofit/>
          </a:bodyPr>
          <a:lstStyle/>
          <a:p>
            <a:pPr lvl="0"/>
            <a:r>
              <a:rPr lang="en-US" sz="2800" b="1" dirty="0"/>
              <a:t>China Science &amp; Technology Museum,  </a:t>
            </a:r>
            <a:endParaRPr lang="en-US" sz="2800" b="1" dirty="0" smtClean="0"/>
          </a:p>
          <a:p>
            <a:pPr lvl="0"/>
            <a:r>
              <a:rPr lang="en-US" sz="2800" b="1" dirty="0" smtClean="0"/>
              <a:t>Shanghai </a:t>
            </a:r>
            <a:r>
              <a:rPr lang="en-US" sz="2800" b="1" dirty="0"/>
              <a:t>Science and Technology Museum</a:t>
            </a:r>
            <a:endParaRPr lang="en-US" sz="2800" dirty="0"/>
          </a:p>
          <a:p>
            <a:r>
              <a:rPr lang="en-US" sz="2800" b="1" dirty="0" err="1"/>
              <a:t>Zhongguancun</a:t>
            </a:r>
            <a:r>
              <a:rPr lang="en-US" sz="2800" b="1" dirty="0"/>
              <a:t> Technology Park</a:t>
            </a:r>
            <a:r>
              <a:rPr lang="en-US" sz="2800" dirty="0"/>
              <a:t> </a:t>
            </a:r>
            <a:r>
              <a:rPr lang="en-US" sz="2800" b="1" dirty="0" smtClean="0"/>
              <a:t>,  and </a:t>
            </a:r>
          </a:p>
          <a:p>
            <a:pPr marL="171450" indent="-173038"/>
            <a:r>
              <a:rPr lang="en-US" sz="2800" b="1" dirty="0" smtClean="0"/>
              <a:t>Shanghai Supercomputer Center.</a:t>
            </a: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8601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3420599"/>
            <a:ext cx="4591050" cy="343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48602"/>
            <a:ext cx="2613368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10" y="0"/>
            <a:ext cx="4558691" cy="342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67802" y="266700"/>
            <a:ext cx="3442198" cy="5981700"/>
          </a:xfrm>
          <a:noFill/>
        </p:spPr>
        <p:txBody>
          <a:bodyPr vert="horz" rtlCol="0" anchor="ctr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chemeClr val="tx1"/>
                </a:solidFill>
                <a:cs typeface="Tunga" pitchFamily="2"/>
              </a:rPr>
              <a:t>Hosted </a:t>
            </a:r>
            <a:br>
              <a:rPr lang="en-US" sz="6000" b="1" dirty="0" smtClean="0">
                <a:solidFill>
                  <a:schemeClr val="tx1"/>
                </a:solidFill>
                <a:cs typeface="Tunga" pitchFamily="2"/>
              </a:rPr>
            </a:br>
            <a:r>
              <a:rPr lang="en-US" sz="6000" b="1" dirty="0" smtClean="0">
                <a:solidFill>
                  <a:schemeClr val="tx1"/>
                </a:solidFill>
                <a:cs typeface="Tunga" pitchFamily="2"/>
              </a:rPr>
              <a:t>By </a:t>
            </a:r>
            <a:br>
              <a:rPr lang="en-US" sz="6000" b="1" dirty="0" smtClean="0">
                <a:solidFill>
                  <a:schemeClr val="tx1"/>
                </a:solidFill>
                <a:cs typeface="Tunga" pitchFamily="2"/>
              </a:rPr>
            </a:br>
            <a:r>
              <a:rPr lang="en-US" sz="6000" b="1" dirty="0" smtClean="0">
                <a:solidFill>
                  <a:schemeClr val="tx1"/>
                </a:solidFill>
                <a:cs typeface="Tunga" pitchFamily="2"/>
              </a:rPr>
              <a:t>BIPT &amp; SOU</a:t>
            </a:r>
            <a:endParaRPr lang="en-US" sz="6000" b="1" dirty="0">
              <a:solidFill>
                <a:schemeClr val="tx1"/>
              </a:solidFill>
              <a:cs typeface="Tunga" pitchFamily="2"/>
            </a:endParaRPr>
          </a:p>
        </p:txBody>
      </p:sp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9270999" y="2716410"/>
            <a:ext cx="24638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latin typeface="Candara" pitchFamily="34" charset="0"/>
              </a:rPr>
              <a:t>Beijing Institute of Petrochemical Technology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35846" name="TextBox 2"/>
          <p:cNvSpPr txBox="1">
            <a:spLocks noChangeArrowheads="1"/>
          </p:cNvSpPr>
          <p:nvPr/>
        </p:nvSpPr>
        <p:spPr bwMode="auto">
          <a:xfrm>
            <a:off x="3810000" y="4685436"/>
            <a:ext cx="2329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latin typeface="Candara" pitchFamily="34" charset="0"/>
              </a:rPr>
              <a:t>Shanghai Open University</a:t>
            </a:r>
            <a:endParaRPr lang="en-US" sz="2400" b="1" dirty="0">
              <a:latin typeface="Candara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4140441"/>
            <a:ext cx="4095750" cy="271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46" y="0"/>
            <a:ext cx="4077229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1" y="4160494"/>
            <a:ext cx="1790700" cy="269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5" y="0"/>
            <a:ext cx="3321050" cy="24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/>
          <p:cNvSpPr>
            <a:spLocks noGrp="1"/>
          </p:cNvSpPr>
          <p:nvPr>
            <p:ph type="title" idx="4294967295"/>
          </p:nvPr>
        </p:nvSpPr>
        <p:spPr>
          <a:xfrm>
            <a:off x="368300" y="228600"/>
            <a:ext cx="3779838" cy="6324600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Make New Friends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Learn Mandarin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Work with Software Engineers to Create a Social Media Game</a:t>
            </a:r>
          </a:p>
        </p:txBody>
      </p:sp>
      <p:sp>
        <p:nvSpPr>
          <p:cNvPr id="36869" name="TextBox 1"/>
          <p:cNvSpPr txBox="1">
            <a:spLocks noChangeArrowheads="1"/>
          </p:cNvSpPr>
          <p:nvPr/>
        </p:nvSpPr>
        <p:spPr bwMode="auto">
          <a:xfrm>
            <a:off x="8996932" y="4469368"/>
            <a:ext cx="2027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latin typeface="Candara" pitchFamily="34" charset="0"/>
              </a:rPr>
              <a:t>Campus Tours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36870" name="TextBox 2"/>
          <p:cNvSpPr txBox="1">
            <a:spLocks noChangeArrowheads="1"/>
          </p:cNvSpPr>
          <p:nvPr/>
        </p:nvSpPr>
        <p:spPr bwMode="auto">
          <a:xfrm>
            <a:off x="8909552" y="247650"/>
            <a:ext cx="15760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latin typeface="Candara" pitchFamily="34" charset="0"/>
              </a:rPr>
              <a:t>Computer </a:t>
            </a:r>
          </a:p>
          <a:p>
            <a:pPr algn="ctr"/>
            <a:r>
              <a:rPr lang="en-US" sz="2400" b="1" dirty="0">
                <a:latin typeface="Candara" pitchFamily="34" charset="0"/>
              </a:rPr>
              <a:t>Science </a:t>
            </a:r>
          </a:p>
          <a:p>
            <a:pPr algn="ctr"/>
            <a:r>
              <a:rPr lang="en-US" sz="2400" b="1" dirty="0">
                <a:latin typeface="Candara" pitchFamily="34" charset="0"/>
              </a:rPr>
              <a:t>Projects</a:t>
            </a:r>
          </a:p>
          <a:p>
            <a:pPr algn="ctr"/>
            <a:r>
              <a:rPr lang="en-US" sz="2400" b="1" dirty="0">
                <a:latin typeface="Candara" pitchFamily="34" charset="0"/>
              </a:rPr>
              <a:t>Class</a:t>
            </a: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524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225" y="5061466"/>
            <a:ext cx="18478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602" y="5061466"/>
            <a:ext cx="208052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31" y="2957512"/>
            <a:ext cx="2360319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4" y="1565275"/>
            <a:ext cx="18542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677483" y="3186944"/>
            <a:ext cx="15608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pPr algn="ctr"/>
            <a:r>
              <a:rPr lang="en-US" sz="2400" b="1" dirty="0" err="1" smtClean="0">
                <a:latin typeface="Candara" pitchFamily="34" charset="0"/>
              </a:rPr>
              <a:t>Raytoon</a:t>
            </a:r>
            <a:r>
              <a:rPr lang="en-US" sz="2400" b="1" dirty="0" smtClean="0">
                <a:latin typeface="Candara" pitchFamily="34" charset="0"/>
              </a:rPr>
              <a:t> Software</a:t>
            </a:r>
            <a:endParaRPr lang="en-US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67771" y="228600"/>
            <a:ext cx="2699279" cy="6077129"/>
          </a:xfrm>
          <a:noFill/>
        </p:spPr>
        <p:txBody>
          <a:bodyPr vert="vert270" rtlCol="0" anchor="ctr">
            <a:normAutofit/>
          </a:bodyPr>
          <a:lstStyle/>
          <a:p>
            <a:pPr algn="ctr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tx1"/>
                </a:solidFill>
                <a:cs typeface="Tunga" pitchFamily="2"/>
              </a:rPr>
              <a:t>Stay on Campus</a:t>
            </a:r>
            <a:endParaRPr lang="en-US" sz="4400" b="1" dirty="0">
              <a:solidFill>
                <a:schemeClr val="tx1"/>
              </a:solidFill>
              <a:cs typeface="Tunga" pitchFamily="2"/>
            </a:endParaRPr>
          </a:p>
        </p:txBody>
      </p:sp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5829300" y="2712482"/>
            <a:ext cx="636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latin typeface="Candara" pitchFamily="34" charset="0"/>
              </a:rPr>
              <a:t>Beijing Institute of Petrochemical Technology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37894" name="TextBox 2"/>
          <p:cNvSpPr txBox="1">
            <a:spLocks noChangeArrowheads="1"/>
          </p:cNvSpPr>
          <p:nvPr/>
        </p:nvSpPr>
        <p:spPr bwMode="auto">
          <a:xfrm>
            <a:off x="3638550" y="4114801"/>
            <a:ext cx="4381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latin typeface="Candara" pitchFamily="34" charset="0"/>
              </a:rPr>
              <a:t>Shanghai Open University</a:t>
            </a:r>
          </a:p>
          <a:p>
            <a:endParaRPr lang="en-US" dirty="0">
              <a:latin typeface="Candara" pitchFamily="34" charset="0"/>
            </a:endParaRP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21" y="4804523"/>
            <a:ext cx="2770903" cy="207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791075"/>
            <a:ext cx="27622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80" y="4804523"/>
            <a:ext cx="1519645" cy="202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09" y="4804523"/>
            <a:ext cx="2674291" cy="201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74" y="0"/>
            <a:ext cx="311722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49" y="47625"/>
            <a:ext cx="3057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67771" y="228600"/>
            <a:ext cx="2699279" cy="6077129"/>
          </a:xfrm>
          <a:noFill/>
        </p:spPr>
        <p:txBody>
          <a:bodyPr vert="vert270" rtlCol="0" anchor="ctr">
            <a:normAutofit/>
          </a:bodyPr>
          <a:lstStyle/>
          <a:p>
            <a:pPr algn="ctr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tx1"/>
                </a:solidFill>
                <a:cs typeface="Tunga" pitchFamily="2"/>
              </a:rPr>
              <a:t>Explore Chinese Culture</a:t>
            </a:r>
            <a:endParaRPr lang="en-US" sz="4400" b="1" dirty="0">
              <a:solidFill>
                <a:schemeClr val="tx1"/>
              </a:solidFill>
              <a:cs typeface="Tunga" pitchFamily="2"/>
            </a:endParaRPr>
          </a:p>
        </p:txBody>
      </p:sp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3563297" y="671216"/>
            <a:ext cx="3101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latin typeface="Candara" pitchFamily="34" charset="0"/>
              </a:rPr>
              <a:t>Climb the Great Wall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37894" name="TextBox 2"/>
          <p:cNvSpPr txBox="1">
            <a:spLocks noChangeArrowheads="1"/>
          </p:cNvSpPr>
          <p:nvPr/>
        </p:nvSpPr>
        <p:spPr bwMode="auto">
          <a:xfrm>
            <a:off x="5946001" y="3071330"/>
            <a:ext cx="21663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latin typeface="Candara" pitchFamily="34" charset="0"/>
              </a:rPr>
              <a:t>Visit Palaces and Temples</a:t>
            </a:r>
            <a:endParaRPr lang="en-US" sz="2400" b="1" dirty="0">
              <a:latin typeface="Candara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97" y="4519791"/>
            <a:ext cx="1773303" cy="236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964" y="4519791"/>
            <a:ext cx="3561733" cy="236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23" y="0"/>
            <a:ext cx="2778816" cy="184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1" y="2038116"/>
            <a:ext cx="3202020" cy="481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9" y="0"/>
            <a:ext cx="2747961" cy="184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764" y="1844676"/>
            <a:ext cx="4026752" cy="267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83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67771" y="228600"/>
            <a:ext cx="2165879" cy="6077129"/>
          </a:xfrm>
          <a:noFill/>
        </p:spPr>
        <p:txBody>
          <a:bodyPr vert="vert270" rtlCol="0" anchor="ctr">
            <a:normAutofit/>
          </a:bodyPr>
          <a:lstStyle/>
          <a:p>
            <a:pPr algn="ctr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tx1"/>
                </a:solidFill>
                <a:cs typeface="Tunga" pitchFamily="2"/>
              </a:rPr>
              <a:t>And the World’s Largest Cities</a:t>
            </a:r>
            <a:endParaRPr lang="en-US" sz="4400" b="1" dirty="0">
              <a:solidFill>
                <a:schemeClr val="tx1"/>
              </a:solidFill>
              <a:cs typeface="Tunga" pitchFamily="2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0"/>
            <a:ext cx="16764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591050"/>
            <a:ext cx="30099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85" y="0"/>
            <a:ext cx="32099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78" y="2299724"/>
            <a:ext cx="163312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43" y="4591051"/>
            <a:ext cx="3414929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72" y="4591050"/>
            <a:ext cx="341492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30" y="0"/>
            <a:ext cx="363015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50" y="2447361"/>
            <a:ext cx="270836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13" y="2447361"/>
            <a:ext cx="270836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558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67771" y="228600"/>
            <a:ext cx="1956329" cy="6248400"/>
          </a:xfrm>
          <a:noFill/>
        </p:spPr>
        <p:txBody>
          <a:bodyPr vert="vert270" rtlCol="0" anchor="ctr">
            <a:normAutofit/>
          </a:bodyPr>
          <a:lstStyle/>
          <a:p>
            <a:pPr algn="ctr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schemeClr val="tx1"/>
                </a:solidFill>
                <a:cs typeface="Tunga" pitchFamily="2"/>
              </a:rPr>
              <a:t>Eat Great Food</a:t>
            </a:r>
            <a:r>
              <a:rPr lang="en-US" sz="2400" dirty="0">
                <a:solidFill>
                  <a:schemeClr val="tx1"/>
                </a:solidFill>
                <a:cs typeface="Tunga" pitchFamily="2"/>
              </a:rPr>
              <a:t/>
            </a:r>
            <a:br>
              <a:rPr lang="en-US" sz="2400" dirty="0">
                <a:solidFill>
                  <a:schemeClr val="tx1"/>
                </a:solidFill>
                <a:cs typeface="Tunga" pitchFamily="2"/>
              </a:rPr>
            </a:br>
            <a:endParaRPr lang="en-US" sz="2400" dirty="0">
              <a:solidFill>
                <a:schemeClr val="tx1"/>
              </a:solidFill>
              <a:cs typeface="Tunga" pitchFamily="2"/>
            </a:endParaRPr>
          </a:p>
        </p:txBody>
      </p:sp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65" y="1019478"/>
            <a:ext cx="3343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4" y="0"/>
            <a:ext cx="3190876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00891"/>
            <a:ext cx="3190875" cy="211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4" y="2462516"/>
            <a:ext cx="3228399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55" y="4700891"/>
            <a:ext cx="2821069" cy="211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86" y="4700891"/>
            <a:ext cx="2821069" cy="211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40" y="-1"/>
            <a:ext cx="3457385" cy="46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0000001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Ppt0000001</Template>
  <TotalTime>0</TotalTime>
  <Words>172</Words>
  <Application>Microsoft Office PowerPoint</Application>
  <PresentationFormat>Custom</PresentationFormat>
  <Paragraphs>44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Ppt0000001</vt:lpstr>
      <vt:lpstr>CSU-BIPT  STUDY ABROAD PROGRAM IN CHINA  MAY 20 – June 4, 2014</vt:lpstr>
      <vt:lpstr>Anime / Robots  Computer Games Communications</vt:lpstr>
      <vt:lpstr>         Among the sites you will visit are  </vt:lpstr>
      <vt:lpstr>Hosted  By  BIPT &amp; SOU</vt:lpstr>
      <vt:lpstr>Make New Friends  Learn Mandarin  Work with Software Engineers to Create a Social Media Game</vt:lpstr>
      <vt:lpstr>Stay on Campus</vt:lpstr>
      <vt:lpstr>Explore Chinese Culture</vt:lpstr>
      <vt:lpstr>And the World’s Largest Cities</vt:lpstr>
      <vt:lpstr>Eat Great Food </vt:lpstr>
      <vt:lpstr>CSU-BIPT  STUDY ABROAD PROGRAM IN BEIJING &amp; SHANGHAI, CHINA  Maymester: MAY 20 – June 4, 2014</vt:lpstr>
      <vt:lpstr>QUESTIONS /  MORE INFORMATION</vt:lpstr>
      <vt:lpstr>And have a great time: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CSU-BIPT  STUDY ABROAD PROGRAM IN CHINA  MAY 20 – June 4, 2014</dc:title>
  <dc:creator/>
  <cp:lastModifiedBy/>
  <cp:revision>2</cp:revision>
  <dcterms:created xsi:type="dcterms:W3CDTF">2013-09-05T13:29:13Z</dcterms:created>
  <dcterms:modified xsi:type="dcterms:W3CDTF">2013-10-02T23:19:52Z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