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35"/>
  </p:notesMasterIdLst>
  <p:handoutMasterIdLst>
    <p:handoutMasterId r:id="rId36"/>
  </p:handoutMasterIdLst>
  <p:sldIdLst>
    <p:sldId id="319" r:id="rId2"/>
    <p:sldId id="257" r:id="rId3"/>
    <p:sldId id="393" r:id="rId4"/>
    <p:sldId id="520" r:id="rId5"/>
    <p:sldId id="495" r:id="rId6"/>
    <p:sldId id="521" r:id="rId7"/>
    <p:sldId id="522" r:id="rId8"/>
    <p:sldId id="395" r:id="rId9"/>
    <p:sldId id="496" r:id="rId10"/>
    <p:sldId id="497" r:id="rId11"/>
    <p:sldId id="498" r:id="rId12"/>
    <p:sldId id="499" r:id="rId13"/>
    <p:sldId id="462" r:id="rId14"/>
    <p:sldId id="505" r:id="rId15"/>
    <p:sldId id="482" r:id="rId16"/>
    <p:sldId id="506" r:id="rId17"/>
    <p:sldId id="508" r:id="rId18"/>
    <p:sldId id="397" r:id="rId19"/>
    <p:sldId id="509" r:id="rId20"/>
    <p:sldId id="510" r:id="rId21"/>
    <p:sldId id="511" r:id="rId22"/>
    <p:sldId id="512" r:id="rId23"/>
    <p:sldId id="398" r:id="rId24"/>
    <p:sldId id="513" r:id="rId25"/>
    <p:sldId id="514" r:id="rId26"/>
    <p:sldId id="515" r:id="rId27"/>
    <p:sldId id="516" r:id="rId28"/>
    <p:sldId id="517" r:id="rId29"/>
    <p:sldId id="518" r:id="rId30"/>
    <p:sldId id="466" r:id="rId31"/>
    <p:sldId id="519" r:id="rId32"/>
    <p:sldId id="390" r:id="rId33"/>
    <p:sldId id="391" r:id="rId34"/>
  </p:sldIdLst>
  <p:sldSz cx="9144000" cy="6858000" type="screen4x3"/>
  <p:notesSz cx="7010400" cy="9296400"/>
  <p:defaultTextStyle>
    <a:defPPr>
      <a:defRPr lang="en-US"/>
    </a:defPPr>
    <a:lvl1pPr algn="l" rtl="0" fontAlgn="base">
      <a:spcBef>
        <a:spcPct val="0"/>
      </a:spcBef>
      <a:spcAft>
        <a:spcPct val="0"/>
      </a:spcAft>
      <a:defRPr sz="2000" kern="1200">
        <a:solidFill>
          <a:srgbClr val="FFFFFF"/>
        </a:solidFill>
        <a:latin typeface="Times New Roman" pitchFamily="18" charset="0"/>
        <a:ea typeface="+mn-ea"/>
        <a:cs typeface="+mn-cs"/>
      </a:defRPr>
    </a:lvl1pPr>
    <a:lvl2pPr marL="457200" algn="l" rtl="0" fontAlgn="base">
      <a:spcBef>
        <a:spcPct val="0"/>
      </a:spcBef>
      <a:spcAft>
        <a:spcPct val="0"/>
      </a:spcAft>
      <a:defRPr sz="2000" kern="1200">
        <a:solidFill>
          <a:srgbClr val="FFFFFF"/>
        </a:solidFill>
        <a:latin typeface="Times New Roman" pitchFamily="18" charset="0"/>
        <a:ea typeface="+mn-ea"/>
        <a:cs typeface="+mn-cs"/>
      </a:defRPr>
    </a:lvl2pPr>
    <a:lvl3pPr marL="914400" algn="l" rtl="0" fontAlgn="base">
      <a:spcBef>
        <a:spcPct val="0"/>
      </a:spcBef>
      <a:spcAft>
        <a:spcPct val="0"/>
      </a:spcAft>
      <a:defRPr sz="2000" kern="1200">
        <a:solidFill>
          <a:srgbClr val="FFFFFF"/>
        </a:solidFill>
        <a:latin typeface="Times New Roman" pitchFamily="18" charset="0"/>
        <a:ea typeface="+mn-ea"/>
        <a:cs typeface="+mn-cs"/>
      </a:defRPr>
    </a:lvl3pPr>
    <a:lvl4pPr marL="1371600" algn="l" rtl="0" fontAlgn="base">
      <a:spcBef>
        <a:spcPct val="0"/>
      </a:spcBef>
      <a:spcAft>
        <a:spcPct val="0"/>
      </a:spcAft>
      <a:defRPr sz="2000" kern="1200">
        <a:solidFill>
          <a:srgbClr val="FFFFFF"/>
        </a:solidFill>
        <a:latin typeface="Times New Roman" pitchFamily="18" charset="0"/>
        <a:ea typeface="+mn-ea"/>
        <a:cs typeface="+mn-cs"/>
      </a:defRPr>
    </a:lvl4pPr>
    <a:lvl5pPr marL="1828800" algn="l" rtl="0" fontAlgn="base">
      <a:spcBef>
        <a:spcPct val="0"/>
      </a:spcBef>
      <a:spcAft>
        <a:spcPct val="0"/>
      </a:spcAft>
      <a:defRPr sz="2000" kern="1200">
        <a:solidFill>
          <a:srgbClr val="FFFFFF"/>
        </a:solidFill>
        <a:latin typeface="Times New Roman" pitchFamily="18" charset="0"/>
        <a:ea typeface="+mn-ea"/>
        <a:cs typeface="+mn-cs"/>
      </a:defRPr>
    </a:lvl5pPr>
    <a:lvl6pPr marL="2286000" algn="l" defTabSz="914400" rtl="0" eaLnBrk="1" latinLnBrk="0" hangingPunct="1">
      <a:defRPr sz="2000" kern="1200">
        <a:solidFill>
          <a:srgbClr val="FFFFFF"/>
        </a:solidFill>
        <a:latin typeface="Times New Roman" pitchFamily="18" charset="0"/>
        <a:ea typeface="+mn-ea"/>
        <a:cs typeface="+mn-cs"/>
      </a:defRPr>
    </a:lvl6pPr>
    <a:lvl7pPr marL="2743200" algn="l" defTabSz="914400" rtl="0" eaLnBrk="1" latinLnBrk="0" hangingPunct="1">
      <a:defRPr sz="2000" kern="1200">
        <a:solidFill>
          <a:srgbClr val="FFFFFF"/>
        </a:solidFill>
        <a:latin typeface="Times New Roman" pitchFamily="18" charset="0"/>
        <a:ea typeface="+mn-ea"/>
        <a:cs typeface="+mn-cs"/>
      </a:defRPr>
    </a:lvl7pPr>
    <a:lvl8pPr marL="3200400" algn="l" defTabSz="914400" rtl="0" eaLnBrk="1" latinLnBrk="0" hangingPunct="1">
      <a:defRPr sz="2000" kern="1200">
        <a:solidFill>
          <a:srgbClr val="FFFFFF"/>
        </a:solidFill>
        <a:latin typeface="Times New Roman" pitchFamily="18" charset="0"/>
        <a:ea typeface="+mn-ea"/>
        <a:cs typeface="+mn-cs"/>
      </a:defRPr>
    </a:lvl8pPr>
    <a:lvl9pPr marL="3657600" algn="l" defTabSz="914400" rtl="0" eaLnBrk="1" latinLnBrk="0" hangingPunct="1">
      <a:defRPr sz="2000" kern="1200">
        <a:solidFill>
          <a:srgbClr val="FFFFFF"/>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222"/>
    <a:srgbClr val="FFFFFF"/>
    <a:srgbClr val="18B2B6"/>
    <a:srgbClr val="00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79587" autoAdjust="0"/>
  </p:normalViewPr>
  <p:slideViewPr>
    <p:cSldViewPr>
      <p:cViewPr varScale="1">
        <p:scale>
          <a:sx n="87" d="100"/>
          <a:sy n="87" d="100"/>
        </p:scale>
        <p:origin x="-67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22"/>
    </p:cViewPr>
  </p:sorterViewPr>
  <p:notesViewPr>
    <p:cSldViewPr>
      <p:cViewPr varScale="1">
        <p:scale>
          <a:sx n="70" d="100"/>
          <a:sy n="70" d="100"/>
        </p:scale>
        <p:origin x="-1422"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dirty="0">
                <a:solidFill>
                  <a:schemeClr val="tx1"/>
                </a:solidFill>
              </a:defRPr>
            </a:lvl1pPr>
          </a:lstStyle>
          <a:p>
            <a:pPr>
              <a:defRPr/>
            </a:pPr>
            <a:endParaRPr lang="en-US"/>
          </a:p>
        </p:txBody>
      </p:sp>
      <p:sp>
        <p:nvSpPr>
          <p:cNvPr id="122883"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dirty="0">
                <a:solidFill>
                  <a:schemeClr val="tx1"/>
                </a:solidFill>
              </a:defRPr>
            </a:lvl1pPr>
          </a:lstStyle>
          <a:p>
            <a:pPr>
              <a:defRPr/>
            </a:pPr>
            <a:endParaRPr lang="en-US"/>
          </a:p>
        </p:txBody>
      </p:sp>
      <p:sp>
        <p:nvSpPr>
          <p:cNvPr id="122884"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dirty="0">
                <a:solidFill>
                  <a:schemeClr val="tx1"/>
                </a:solidFill>
              </a:defRPr>
            </a:lvl1pPr>
          </a:lstStyle>
          <a:p>
            <a:pPr>
              <a:defRPr/>
            </a:pPr>
            <a:endParaRPr lang="en-US"/>
          </a:p>
        </p:txBody>
      </p:sp>
      <p:sp>
        <p:nvSpPr>
          <p:cNvPr id="122885"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solidFill>
                  <a:schemeClr val="tx1"/>
                </a:solidFill>
              </a:defRPr>
            </a:lvl1pPr>
          </a:lstStyle>
          <a:p>
            <a:pPr>
              <a:defRPr/>
            </a:pPr>
            <a:fld id="{152EFB52-ADC2-41CD-81A8-4FB777DFA105}"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dirty="0">
                <a:solidFill>
                  <a:schemeClr val="tx1"/>
                </a:solidFill>
              </a:defRPr>
            </a:lvl1pPr>
          </a:lstStyle>
          <a:p>
            <a:pPr>
              <a:defRPr/>
            </a:pPr>
            <a:endParaRPr lang="en-US"/>
          </a:p>
        </p:txBody>
      </p:sp>
      <p:sp>
        <p:nvSpPr>
          <p:cNvPr id="6451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dirty="0">
                <a:solidFill>
                  <a:schemeClr val="tx1"/>
                </a:solidFill>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dirty="0">
                <a:solidFill>
                  <a:schemeClr val="tx1"/>
                </a:solidFill>
              </a:defRPr>
            </a:lvl1pPr>
          </a:lstStyle>
          <a:p>
            <a:pPr>
              <a:defRPr/>
            </a:pPr>
            <a:endParaRPr lang="en-US"/>
          </a:p>
        </p:txBody>
      </p:sp>
      <p:sp>
        <p:nvSpPr>
          <p:cNvPr id="6451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solidFill>
                  <a:schemeClr val="tx1"/>
                </a:solidFill>
              </a:defRPr>
            </a:lvl1pPr>
          </a:lstStyle>
          <a:p>
            <a:pPr>
              <a:defRPr/>
            </a:pPr>
            <a:fld id="{4AC83C44-68DA-4FFC-8E05-0CE698EE7EE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BD537902-7654-4EFD-AF71-F10E00D78AAC}" type="slidenum">
              <a:rPr lang="en-US" smtClean="0"/>
              <a:pPr/>
              <a:t>1</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3A1A8889-2BAB-41F4-A1AF-36F6EE444DC9}" type="slidenum">
              <a:rPr lang="en-US" smtClean="0"/>
              <a:pPr/>
              <a:t>13</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051C06D-ADCF-4474-A0B9-CEB9E14F8154}" type="slidenum">
              <a:rPr lang="en-US" smtClean="0"/>
              <a:pPr/>
              <a:t>14</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BC0BA9D-3F97-444C-8303-DFE8C0AADE18}" type="slidenum">
              <a:rPr lang="en-US" smtClean="0"/>
              <a:pPr/>
              <a:t>15</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352AFB64-4090-473D-9C67-24064F31DB33}" type="slidenum">
              <a:rPr lang="en-US" smtClean="0"/>
              <a:pPr/>
              <a:t>16</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BEC08D3B-6B7D-42D0-88F2-6554179785E1}" type="slidenum">
              <a:rPr lang="en-US" smtClean="0"/>
              <a:pPr/>
              <a:t>17</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4C962623-600C-45F3-AC73-0A55D18E93C2}" type="slidenum">
              <a:rPr lang="en-US" smtClean="0"/>
              <a:pPr/>
              <a:t>18</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2D19E10B-9D00-495E-8B71-F9B30E452263}" type="slidenum">
              <a:rPr lang="en-US" smtClean="0"/>
              <a:pPr/>
              <a:t>19</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CCA6DDB-F82C-4949-825D-D0B7D6813D66}" type="slidenum">
              <a:rPr lang="en-US" smtClean="0"/>
              <a:pPr/>
              <a:t>20</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48C393EE-3F79-4733-B84F-AD20D536F2DC}" type="slidenum">
              <a:rPr lang="en-US" smtClean="0"/>
              <a:pPr/>
              <a:t>21</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6532D6D-685A-4529-B9CD-540A9ADC2E71}" type="slidenum">
              <a:rPr lang="en-US" smtClean="0"/>
              <a:pPr/>
              <a:t>22</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C728932E-AEC3-41F6-B7A6-516BC1354335}" type="slidenum">
              <a:rPr lang="en-US" smtClean="0"/>
              <a:pPr/>
              <a:t>2</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CA"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2F64EE4D-C87A-45B3-AF16-7DBA15EE5427}" type="slidenum">
              <a:rPr lang="en-US" smtClean="0"/>
              <a:pPr/>
              <a:t>23</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F766610-6849-4D3E-A669-666B904D960F}" type="slidenum">
              <a:rPr lang="en-US" smtClean="0"/>
              <a:pPr/>
              <a:t>24</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1A731B6-1B0E-490D-93D4-A14DB80C22B5}" type="slidenum">
              <a:rPr lang="en-US" smtClean="0"/>
              <a:pPr/>
              <a:t>25</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F3452DA0-D37D-45A4-8E03-34679B0CD57E}" type="slidenum">
              <a:rPr lang="en-US" smtClean="0"/>
              <a:pPr/>
              <a:t>26</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45373640-5378-4884-B638-CE64C7F9CA3F}" type="slidenum">
              <a:rPr lang="en-US" smtClean="0"/>
              <a:pPr/>
              <a:t>27</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F060C6CC-EB47-498B-AD53-2C620ED38F72}" type="slidenum">
              <a:rPr lang="en-US" smtClean="0"/>
              <a:pPr/>
              <a:t>28</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328E978A-1AE8-4A22-B20E-6C86C79FB8B5}" type="slidenum">
              <a:rPr lang="en-US" smtClean="0"/>
              <a:pPr/>
              <a:t>29</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FF6B5036-089D-4FC2-B1BE-EAD4B3A5D66B}" type="slidenum">
              <a:rPr lang="en-US" smtClean="0"/>
              <a:pPr/>
              <a:t>30</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505BF87E-2BE6-42A0-A5B4-6EBF98FA0359}" type="slidenum">
              <a:rPr lang="en-US" smtClean="0"/>
              <a:pPr/>
              <a:t>31</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A6A6E994-DC76-45FB-A06A-2CF950550A00}" type="slidenum">
              <a:rPr lang="en-US" smtClean="0"/>
              <a:pPr/>
              <a:t>32</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27A7A84B-0C55-4D50-9E9D-56F648068499}" type="slidenum">
              <a:rPr lang="en-US" smtClean="0"/>
              <a:pPr/>
              <a:t>3</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CA" dirty="0" smtClean="0"/>
              <a:t>FBI</a:t>
            </a:r>
            <a:r>
              <a:rPr lang="en-CA" baseline="0" dirty="0" smtClean="0"/>
              <a:t> has a new CART lab in Maryland which collaborates with DCFL. </a:t>
            </a:r>
            <a:endParaRPr lang="en-CA"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49C63D66-7C6F-4699-BBD1-013C0BF3EABF}" type="slidenum">
              <a:rPr lang="en-US" smtClean="0"/>
              <a:pPr/>
              <a:t>33</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s-EC"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5302826-3E17-4257-BC72-84C4A716A85C}" type="slidenum">
              <a:rPr lang="en-US" smtClean="0"/>
              <a:pPr/>
              <a:t>5</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buFont typeface="Arial" pitchFamily="34" charset="0"/>
              <a:buChar char="•"/>
            </a:pPr>
            <a:r>
              <a:rPr lang="en-CA" dirty="0" smtClean="0"/>
              <a:t>In some cases the supreme</a:t>
            </a:r>
            <a:r>
              <a:rPr lang="en-CA" baseline="0" dirty="0" smtClean="0"/>
              <a:t> court has ruled that search and arrest violated the fourth amendment even if warrant was issued. </a:t>
            </a:r>
          </a:p>
          <a:p>
            <a:pPr eaLnBrk="1" hangingPunct="1">
              <a:buFont typeface="Arial" pitchFamily="34" charset="0"/>
              <a:buChar char="•"/>
            </a:pPr>
            <a:r>
              <a:rPr lang="en-US" dirty="0" smtClean="0"/>
              <a:t>On the other hand the supreme court has approved routine warrantless seizures where there enough reason to believe that a criminal offense has taken place.</a:t>
            </a:r>
            <a:r>
              <a:rPr lang="en-US" baseline="0" dirty="0" smtClean="0"/>
              <a:t> </a:t>
            </a:r>
            <a:endParaRPr lang="en-CA" baseline="0" dirty="0" smtClean="0"/>
          </a:p>
          <a:p>
            <a:pPr eaLnBrk="1" hangingPunct="1">
              <a:buFont typeface="Arial" pitchFamily="34" charset="0"/>
              <a:buChar char="•"/>
            </a:pPr>
            <a:r>
              <a:rPr lang="en-CA" baseline="0" dirty="0" smtClean="0"/>
              <a:t> The fourth amendment has its root in English legal doctrine.  In colonial US, until 1760’s, people had very little privacy. Authorities (such as tax collectors) possessed unlimited power. In 1957, the colony of Massachusetts established the first law that curtailed authority’s power of searching people’s homes and seizing people’s properties.</a:t>
            </a:r>
          </a:p>
          <a:p>
            <a:pPr eaLnBrk="1" hangingPunct="1">
              <a:buFont typeface="Arial" pitchFamily="34" charset="0"/>
              <a:buChar char="•"/>
            </a:pPr>
            <a:endParaRPr lang="en-CA" baseline="0" dirty="0" smtClean="0"/>
          </a:p>
          <a:p>
            <a:pPr eaLnBrk="1" hangingPunct="1">
              <a:buFont typeface="Arial" pitchFamily="34" charset="0"/>
              <a:buChar char="•"/>
            </a:pPr>
            <a:endParaRPr lang="en-CA" baseline="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439C1745-A12A-434C-A971-41F43D408026}" type="slidenum">
              <a:rPr lang="en-US" smtClean="0"/>
              <a:pPr/>
              <a:t>8</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392838DE-105D-4145-A4FC-E418ABAF0C45}" type="slidenum">
              <a:rPr lang="en-US" smtClean="0"/>
              <a:pPr/>
              <a:t>9</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buFont typeface="Arial" pitchFamily="34" charset="0"/>
              <a:buChar char="•"/>
            </a:pPr>
            <a:r>
              <a:rPr lang="en-CA" dirty="0" smtClean="0"/>
              <a:t> Forensic analysis is much harder than data recovery.</a:t>
            </a:r>
          </a:p>
          <a:p>
            <a:pPr eaLnBrk="1" hangingPunct="1">
              <a:buFont typeface="Arial" pitchFamily="34" charset="0"/>
              <a:buChar char="•"/>
            </a:pPr>
            <a:r>
              <a:rPr lang="en-CA" baseline="0" dirty="0" smtClean="0"/>
              <a:t> You may find pieces of deleted files. In order to construct an evidence you need to piece these parts of file together like a puzzle. </a:t>
            </a:r>
            <a:endParaRPr lang="en-CA"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7690F92-AF5F-4290-AA91-0750F9461D93}" type="slidenum">
              <a:rPr lang="en-US" smtClean="0"/>
              <a:pPr/>
              <a:t>10</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buFont typeface="Arial" pitchFamily="34" charset="0"/>
              <a:buChar char="•"/>
            </a:pPr>
            <a:r>
              <a:rPr lang="en-CA" dirty="0" smtClean="0"/>
              <a:t> Computing</a:t>
            </a:r>
            <a:r>
              <a:rPr lang="en-CA" baseline="0" dirty="0" smtClean="0"/>
              <a:t> security consists of the three triads shown here. </a:t>
            </a:r>
          </a:p>
          <a:p>
            <a:pPr eaLnBrk="1" hangingPunct="1">
              <a:buFont typeface="Arial" pitchFamily="34" charset="0"/>
              <a:buChar char="•"/>
            </a:pPr>
            <a:r>
              <a:rPr lang="en-CA" baseline="0" dirty="0" smtClean="0"/>
              <a:t> In an enterprise network environment, information assurance requires three things:</a:t>
            </a:r>
          </a:p>
          <a:p>
            <a:pPr eaLnBrk="1" hangingPunct="1">
              <a:buFont typeface="Arial" pitchFamily="34" charset="0"/>
              <a:buNone/>
            </a:pPr>
            <a:r>
              <a:rPr lang="en-CA" baseline="0" dirty="0" smtClean="0"/>
              <a:t>   - vulnerability assessment and risk management</a:t>
            </a:r>
          </a:p>
          <a:p>
            <a:pPr eaLnBrk="1" hangingPunct="1">
              <a:buFont typeface="Arial" pitchFamily="34" charset="0"/>
              <a:buNone/>
            </a:pPr>
            <a:r>
              <a:rPr lang="en-CA" baseline="0" dirty="0" smtClean="0"/>
              <a:t>   -  network intrusion detection and incident response</a:t>
            </a:r>
          </a:p>
          <a:p>
            <a:pPr eaLnBrk="1" hangingPunct="1">
              <a:buFont typeface="Arial" pitchFamily="34" charset="0"/>
              <a:buNone/>
            </a:pPr>
            <a:r>
              <a:rPr lang="en-CA" baseline="0" dirty="0" smtClean="0"/>
              <a:t>   - computer investigation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AFA20DCA-EC0B-4DCA-9B09-7219C0B2D04F}" type="slidenum">
              <a:rPr lang="en-US" smtClean="0"/>
              <a:pPr/>
              <a:t>11</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buFont typeface="Arial" pitchFamily="34" charset="0"/>
              <a:buChar char="•"/>
            </a:pPr>
            <a:r>
              <a:rPr lang="en-US" dirty="0" smtClean="0"/>
              <a:t>Vulnerability is a weakness of a system that allows an attacker to intrude in a system </a:t>
            </a:r>
          </a:p>
          <a:p>
            <a:pPr eaLnBrk="1" hangingPunct="1">
              <a:buFont typeface="Arial" pitchFamily="34" charset="0"/>
              <a:buChar char="•"/>
            </a:pPr>
            <a:r>
              <a:rPr lang="en-US" dirty="0" smtClean="0"/>
              <a:t>Vulnerability is comprised of three things: system flaw, attacker’s knowledge of that flaw and attacker’s capability to exploit that flaw.</a:t>
            </a:r>
          </a:p>
          <a:p>
            <a:pPr eaLnBrk="1" hangingPunct="1">
              <a:buFont typeface="Arial" pitchFamily="34" charset="0"/>
              <a:buChar char="•"/>
            </a:pPr>
            <a:r>
              <a:rPr lang="en-US" dirty="0" smtClean="0"/>
              <a:t>One way of assessing vulnerability is to launch an attack on a network.</a:t>
            </a:r>
          </a:p>
          <a:p>
            <a:pPr eaLnBrk="1" hangingPunct="1">
              <a:buFont typeface="Arial" pitchFamily="34" charset="0"/>
              <a:buChar char="•"/>
            </a:pPr>
            <a:r>
              <a:rPr lang="en-US" dirty="0" smtClean="0"/>
              <a:t> Risk assessment determines risks of information leakage and illegal access to information due to various reasons such as technical flaw, security policy flaw etc.</a:t>
            </a:r>
          </a:p>
          <a:p>
            <a:pPr eaLnBrk="1" hangingPunct="1">
              <a:buFont typeface="Arial" pitchFamily="34" charset="0"/>
              <a:buNone/>
            </a:pPr>
            <a:endParaRPr lang="en-CA"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B5FF83BB-6F56-4D3A-963A-E89D24771F67}" type="slidenum">
              <a:rPr lang="en-US" smtClean="0"/>
              <a:pPr/>
              <a:t>12</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124200"/>
            <a:ext cx="7772400" cy="838200"/>
          </a:xfrm>
        </p:spPr>
        <p:txBody>
          <a:bodyPr/>
          <a:lstStyle>
            <a:lvl1pPr>
              <a:defRPr sz="4400"/>
            </a:lvl1pPr>
          </a:lstStyle>
          <a:p>
            <a:r>
              <a:rPr lang="en-US"/>
              <a:t>Click to edit Master title</a:t>
            </a:r>
          </a:p>
        </p:txBody>
      </p:sp>
      <p:sp>
        <p:nvSpPr>
          <p:cNvPr id="4099" name="Rectangle 3"/>
          <p:cNvSpPr>
            <a:spLocks noGrp="1" noChangeArrowheads="1"/>
          </p:cNvSpPr>
          <p:nvPr>
            <p:ph type="subTitle" idx="1"/>
          </p:nvPr>
        </p:nvSpPr>
        <p:spPr>
          <a:xfrm>
            <a:off x="1371600" y="4191000"/>
            <a:ext cx="6248400" cy="990600"/>
          </a:xfrm>
        </p:spPr>
        <p:txBody>
          <a:bodyPr/>
          <a:lstStyle>
            <a:lvl1pPr marL="0" indent="0" algn="ctr">
              <a:buFontTx/>
              <a:buNone/>
              <a:defRPr sz="4300" b="1"/>
            </a:lvl1pPr>
          </a:lstStyle>
          <a:p>
            <a:r>
              <a:rPr lang="en-US"/>
              <a:t>Click to edit Master subtitle style</a:t>
            </a:r>
          </a:p>
        </p:txBody>
      </p:sp>
      <p:sp>
        <p:nvSpPr>
          <p:cNvPr id="4" name="Rectangle 4"/>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dirty="0">
                <a:solidFill>
                  <a:srgbClr val="222222"/>
                </a:solidFill>
              </a:defRPr>
            </a:lvl1pPr>
          </a:lstStyle>
          <a:p>
            <a:pPr>
              <a:defRPr/>
            </a:pPr>
            <a:r>
              <a:rPr lang="en-US"/>
              <a:t>Linux+ Guide to Linux Certification, Second Edition</a:t>
            </a:r>
          </a:p>
        </p:txBody>
      </p:sp>
      <p:sp>
        <p:nvSpPr>
          <p:cNvPr id="5" name="Rectangle 5"/>
          <p:cNvSpPr>
            <a:spLocks noGrp="1" noChangeArrowheads="1"/>
          </p:cNvSpPr>
          <p:nvPr>
            <p:ph type="ftr" sz="quarter" idx="11"/>
          </p:nvPr>
        </p:nvSpPr>
        <p:spPr>
          <a:xfrm>
            <a:off x="3124200" y="6248400"/>
            <a:ext cx="2895600" cy="457200"/>
          </a:xfrm>
        </p:spPr>
        <p:txBody>
          <a:bodyPr/>
          <a:lstStyle>
            <a:lvl1pPr algn="ctr">
              <a:defRPr sz="1400" dirty="0">
                <a:latin typeface="Times New Roman" pitchFamily="18" charset="0"/>
              </a:defRPr>
            </a:lvl1pPr>
          </a:lstStyle>
          <a:p>
            <a:pPr>
              <a:defRPr/>
            </a:pPr>
            <a:r>
              <a:rPr lang="en-US"/>
              <a:t>Guide to Computer Forensics and Investigations</a:t>
            </a:r>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a:latin typeface="Times New Roman" pitchFamily="18" charset="0"/>
              </a:defRPr>
            </a:lvl1pPr>
          </a:lstStyle>
          <a:p>
            <a:pPr>
              <a:defRPr/>
            </a:pPr>
            <a:fld id="{BD69D6D5-F42D-4867-B0C9-40B0F9AEC60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Guide to Computer Forensics and Investigations</a:t>
            </a:r>
          </a:p>
        </p:txBody>
      </p:sp>
      <p:sp>
        <p:nvSpPr>
          <p:cNvPr id="5" name="Rectangle 6"/>
          <p:cNvSpPr>
            <a:spLocks noGrp="1" noChangeArrowheads="1"/>
          </p:cNvSpPr>
          <p:nvPr>
            <p:ph type="sldNum" sz="quarter" idx="11"/>
          </p:nvPr>
        </p:nvSpPr>
        <p:spPr>
          <a:ln/>
        </p:spPr>
        <p:txBody>
          <a:bodyPr/>
          <a:lstStyle>
            <a:lvl1pPr>
              <a:defRPr/>
            </a:lvl1pPr>
          </a:lstStyle>
          <a:p>
            <a:pPr>
              <a:defRPr/>
            </a:pPr>
            <a:fld id="{6066483C-C1D5-42EF-BB8E-9F2F10282EF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381000"/>
            <a:ext cx="20193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81000"/>
            <a:ext cx="59055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Guide to Computer Forensics and Investigations</a:t>
            </a:r>
          </a:p>
        </p:txBody>
      </p:sp>
      <p:sp>
        <p:nvSpPr>
          <p:cNvPr id="5" name="Rectangle 6"/>
          <p:cNvSpPr>
            <a:spLocks noGrp="1" noChangeArrowheads="1"/>
          </p:cNvSpPr>
          <p:nvPr>
            <p:ph type="sldNum" sz="quarter" idx="11"/>
          </p:nvPr>
        </p:nvSpPr>
        <p:spPr>
          <a:ln/>
        </p:spPr>
        <p:txBody>
          <a:bodyPr/>
          <a:lstStyle>
            <a:lvl1pPr>
              <a:defRPr/>
            </a:lvl1pPr>
          </a:lstStyle>
          <a:p>
            <a:pPr>
              <a:defRPr/>
            </a:pPr>
            <a:fld id="{B5F745AB-442D-4B9C-ACF5-6055CD05300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73152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33400" y="6477000"/>
            <a:ext cx="3505200" cy="228600"/>
          </a:xfrm>
          <a:ln/>
        </p:spPr>
        <p:txBody>
          <a:bodyPr/>
          <a:lstStyle>
            <a:lvl1pPr>
              <a:defRPr sz="1200" b="0" i="1" baseline="0"/>
            </a:lvl1pPr>
          </a:lstStyle>
          <a:p>
            <a:pPr>
              <a:defRPr/>
            </a:pPr>
            <a:r>
              <a:rPr lang="en-US" dirty="0" smtClean="0"/>
              <a:t>Guide to Computer Forensics and Investigations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6609ECA7-19F1-4211-8BDB-C7232FA4A8B3}" type="slidenum">
              <a:rPr lang="en-US"/>
              <a:pPr>
                <a:defRPr/>
              </a:pPr>
              <a:t>‹#›</a:t>
            </a:fld>
            <a:endParaRPr lang="en-US" dirty="0"/>
          </a:p>
        </p:txBody>
      </p:sp>
      <p:pic>
        <p:nvPicPr>
          <p:cNvPr id="6" name="Picture 5" descr="PIC3"/>
          <p:cNvPicPr/>
          <p:nvPr userDrawn="1"/>
        </p:nvPicPr>
        <p:blipFill>
          <a:blip r:embed="rId2" cstate="print"/>
          <a:srcRect/>
          <a:stretch>
            <a:fillRect/>
          </a:stretch>
        </p:blipFill>
        <p:spPr bwMode="auto">
          <a:xfrm>
            <a:off x="76200" y="152400"/>
            <a:ext cx="1171575" cy="152400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Guide to Computer Forensics and Investigations</a:t>
            </a:r>
          </a:p>
        </p:txBody>
      </p:sp>
      <p:sp>
        <p:nvSpPr>
          <p:cNvPr id="5" name="Rectangle 6"/>
          <p:cNvSpPr>
            <a:spLocks noGrp="1" noChangeArrowheads="1"/>
          </p:cNvSpPr>
          <p:nvPr>
            <p:ph type="sldNum" sz="quarter" idx="11"/>
          </p:nvPr>
        </p:nvSpPr>
        <p:spPr>
          <a:ln/>
        </p:spPr>
        <p:txBody>
          <a:bodyPr/>
          <a:lstStyle>
            <a:lvl1pPr>
              <a:defRPr/>
            </a:lvl1pPr>
          </a:lstStyle>
          <a:p>
            <a:pPr>
              <a:defRPr/>
            </a:pPr>
            <a:fld id="{2BECA36B-80DF-47CC-BD15-954E54708C8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Guide to Computer Forensics and Investigations</a:t>
            </a:r>
          </a:p>
        </p:txBody>
      </p:sp>
      <p:sp>
        <p:nvSpPr>
          <p:cNvPr id="6" name="Rectangle 6"/>
          <p:cNvSpPr>
            <a:spLocks noGrp="1" noChangeArrowheads="1"/>
          </p:cNvSpPr>
          <p:nvPr>
            <p:ph type="sldNum" sz="quarter" idx="11"/>
          </p:nvPr>
        </p:nvSpPr>
        <p:spPr>
          <a:ln/>
        </p:spPr>
        <p:txBody>
          <a:bodyPr/>
          <a:lstStyle>
            <a:lvl1pPr>
              <a:defRPr/>
            </a:lvl1pPr>
          </a:lstStyle>
          <a:p>
            <a:pPr>
              <a:defRPr/>
            </a:pPr>
            <a:fld id="{F516B2C0-B03F-408B-BEF0-2D822C0719D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Guide to Computer Forensics and Investigations</a:t>
            </a:r>
          </a:p>
        </p:txBody>
      </p:sp>
      <p:sp>
        <p:nvSpPr>
          <p:cNvPr id="8" name="Rectangle 6"/>
          <p:cNvSpPr>
            <a:spLocks noGrp="1" noChangeArrowheads="1"/>
          </p:cNvSpPr>
          <p:nvPr>
            <p:ph type="sldNum" sz="quarter" idx="11"/>
          </p:nvPr>
        </p:nvSpPr>
        <p:spPr>
          <a:ln/>
        </p:spPr>
        <p:txBody>
          <a:bodyPr/>
          <a:lstStyle>
            <a:lvl1pPr>
              <a:defRPr/>
            </a:lvl1pPr>
          </a:lstStyle>
          <a:p>
            <a:pPr>
              <a:defRPr/>
            </a:pPr>
            <a:fld id="{4203C6B6-FAFC-4A6A-95EE-6DB699918EB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Guide to Computer Forensics and Investigations</a:t>
            </a:r>
          </a:p>
        </p:txBody>
      </p:sp>
      <p:sp>
        <p:nvSpPr>
          <p:cNvPr id="4" name="Rectangle 6"/>
          <p:cNvSpPr>
            <a:spLocks noGrp="1" noChangeArrowheads="1"/>
          </p:cNvSpPr>
          <p:nvPr>
            <p:ph type="sldNum" sz="quarter" idx="11"/>
          </p:nvPr>
        </p:nvSpPr>
        <p:spPr>
          <a:ln/>
        </p:spPr>
        <p:txBody>
          <a:bodyPr/>
          <a:lstStyle>
            <a:lvl1pPr>
              <a:defRPr/>
            </a:lvl1pPr>
          </a:lstStyle>
          <a:p>
            <a:pPr>
              <a:defRPr/>
            </a:pPr>
            <a:fld id="{C0B8036D-2132-4A3F-A906-FE81F178AA0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Guide to Computer Forensics and Investigations</a:t>
            </a:r>
          </a:p>
        </p:txBody>
      </p:sp>
      <p:sp>
        <p:nvSpPr>
          <p:cNvPr id="3" name="Rectangle 6"/>
          <p:cNvSpPr>
            <a:spLocks noGrp="1" noChangeArrowheads="1"/>
          </p:cNvSpPr>
          <p:nvPr>
            <p:ph type="sldNum" sz="quarter" idx="11"/>
          </p:nvPr>
        </p:nvSpPr>
        <p:spPr>
          <a:ln/>
        </p:spPr>
        <p:txBody>
          <a:bodyPr/>
          <a:lstStyle>
            <a:lvl1pPr>
              <a:defRPr/>
            </a:lvl1pPr>
          </a:lstStyle>
          <a:p>
            <a:pPr>
              <a:defRPr/>
            </a:pPr>
            <a:fld id="{4D933DD8-99CE-40F2-8D34-D6DA69E1FCC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Guide to Computer Forensics and Investigations</a:t>
            </a:r>
          </a:p>
        </p:txBody>
      </p:sp>
      <p:sp>
        <p:nvSpPr>
          <p:cNvPr id="6" name="Rectangle 6"/>
          <p:cNvSpPr>
            <a:spLocks noGrp="1" noChangeArrowheads="1"/>
          </p:cNvSpPr>
          <p:nvPr>
            <p:ph type="sldNum" sz="quarter" idx="11"/>
          </p:nvPr>
        </p:nvSpPr>
        <p:spPr>
          <a:ln/>
        </p:spPr>
        <p:txBody>
          <a:bodyPr/>
          <a:lstStyle>
            <a:lvl1pPr>
              <a:defRPr/>
            </a:lvl1pPr>
          </a:lstStyle>
          <a:p>
            <a:pPr>
              <a:defRPr/>
            </a:pPr>
            <a:fld id="{B78133A1-BCBB-450B-A8FC-9FDDD1912B6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Guide to Computer Forensics and Investigations</a:t>
            </a:r>
          </a:p>
        </p:txBody>
      </p:sp>
      <p:sp>
        <p:nvSpPr>
          <p:cNvPr id="6" name="Rectangle 6"/>
          <p:cNvSpPr>
            <a:spLocks noGrp="1" noChangeArrowheads="1"/>
          </p:cNvSpPr>
          <p:nvPr>
            <p:ph type="sldNum" sz="quarter" idx="11"/>
          </p:nvPr>
        </p:nvSpPr>
        <p:spPr>
          <a:ln/>
        </p:spPr>
        <p:txBody>
          <a:bodyPr/>
          <a:lstStyle>
            <a:lvl1pPr>
              <a:defRPr/>
            </a:lvl1pPr>
          </a:lstStyle>
          <a:p>
            <a:pPr>
              <a:defRPr/>
            </a:pPr>
            <a:fld id="{BFBB2032-0EF7-476B-9603-A7E101CBCF5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810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1676400"/>
            <a:ext cx="80772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533400" y="6324600"/>
            <a:ext cx="5867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dirty="0">
                <a:solidFill>
                  <a:srgbClr val="222222"/>
                </a:solidFill>
                <a:latin typeface="+mn-lt"/>
              </a:defRPr>
            </a:lvl1pPr>
          </a:lstStyle>
          <a:p>
            <a:pPr>
              <a:defRPr/>
            </a:pPr>
            <a:r>
              <a:rPr lang="en-US"/>
              <a:t>Guide to Computer Forensics and Investigations</a:t>
            </a:r>
          </a:p>
        </p:txBody>
      </p:sp>
      <p:sp>
        <p:nvSpPr>
          <p:cNvPr id="1030" name="Rectangle 6"/>
          <p:cNvSpPr>
            <a:spLocks noGrp="1" noChangeArrowheads="1"/>
          </p:cNvSpPr>
          <p:nvPr>
            <p:ph type="sldNum" sz="quarter" idx="4"/>
          </p:nvPr>
        </p:nvSpPr>
        <p:spPr bwMode="auto">
          <a:xfrm>
            <a:off x="6553200" y="6324600"/>
            <a:ext cx="2057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solidFill>
                  <a:srgbClr val="222222"/>
                </a:solidFill>
                <a:latin typeface="+mn-lt"/>
              </a:defRPr>
            </a:lvl1pPr>
          </a:lstStyle>
          <a:p>
            <a:pPr>
              <a:defRPr/>
            </a:pPr>
            <a:fld id="{6A3BEE01-AF35-478B-9CB5-942A523C751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ctr" rtl="0" eaLnBrk="0" fontAlgn="base" hangingPunct="0">
        <a:spcBef>
          <a:spcPct val="0"/>
        </a:spcBef>
        <a:spcAft>
          <a:spcPct val="0"/>
        </a:spcAft>
        <a:defRPr sz="3600">
          <a:solidFill>
            <a:srgbClr val="222222"/>
          </a:solidFill>
          <a:latin typeface="+mj-lt"/>
          <a:ea typeface="+mj-ea"/>
          <a:cs typeface="+mj-cs"/>
        </a:defRPr>
      </a:lvl1pPr>
      <a:lvl2pPr algn="ctr" rtl="0" eaLnBrk="0" fontAlgn="base" hangingPunct="0">
        <a:spcBef>
          <a:spcPct val="0"/>
        </a:spcBef>
        <a:spcAft>
          <a:spcPct val="0"/>
        </a:spcAft>
        <a:defRPr sz="3600">
          <a:solidFill>
            <a:srgbClr val="222222"/>
          </a:solidFill>
          <a:latin typeface="Arial" charset="0"/>
        </a:defRPr>
      </a:lvl2pPr>
      <a:lvl3pPr algn="ctr" rtl="0" eaLnBrk="0" fontAlgn="base" hangingPunct="0">
        <a:spcBef>
          <a:spcPct val="0"/>
        </a:spcBef>
        <a:spcAft>
          <a:spcPct val="0"/>
        </a:spcAft>
        <a:defRPr sz="3600">
          <a:solidFill>
            <a:srgbClr val="222222"/>
          </a:solidFill>
          <a:latin typeface="Arial" charset="0"/>
        </a:defRPr>
      </a:lvl3pPr>
      <a:lvl4pPr algn="ctr" rtl="0" eaLnBrk="0" fontAlgn="base" hangingPunct="0">
        <a:spcBef>
          <a:spcPct val="0"/>
        </a:spcBef>
        <a:spcAft>
          <a:spcPct val="0"/>
        </a:spcAft>
        <a:defRPr sz="3600">
          <a:solidFill>
            <a:srgbClr val="222222"/>
          </a:solidFill>
          <a:latin typeface="Arial" charset="0"/>
        </a:defRPr>
      </a:lvl4pPr>
      <a:lvl5pPr algn="ctr" rtl="0" eaLnBrk="0" fontAlgn="base" hangingPunct="0">
        <a:spcBef>
          <a:spcPct val="0"/>
        </a:spcBef>
        <a:spcAft>
          <a:spcPct val="0"/>
        </a:spcAft>
        <a:defRPr sz="3600">
          <a:solidFill>
            <a:srgbClr val="222222"/>
          </a:solidFill>
          <a:latin typeface="Arial" charset="0"/>
        </a:defRPr>
      </a:lvl5pPr>
      <a:lvl6pPr marL="457200" algn="ctr" rtl="0" fontAlgn="base">
        <a:spcBef>
          <a:spcPct val="0"/>
        </a:spcBef>
        <a:spcAft>
          <a:spcPct val="0"/>
        </a:spcAft>
        <a:defRPr sz="3600">
          <a:solidFill>
            <a:srgbClr val="222222"/>
          </a:solidFill>
          <a:latin typeface="Arial" charset="0"/>
        </a:defRPr>
      </a:lvl6pPr>
      <a:lvl7pPr marL="914400" algn="ctr" rtl="0" fontAlgn="base">
        <a:spcBef>
          <a:spcPct val="0"/>
        </a:spcBef>
        <a:spcAft>
          <a:spcPct val="0"/>
        </a:spcAft>
        <a:defRPr sz="3600">
          <a:solidFill>
            <a:srgbClr val="222222"/>
          </a:solidFill>
          <a:latin typeface="Arial" charset="0"/>
        </a:defRPr>
      </a:lvl7pPr>
      <a:lvl8pPr marL="1371600" algn="ctr" rtl="0" fontAlgn="base">
        <a:spcBef>
          <a:spcPct val="0"/>
        </a:spcBef>
        <a:spcAft>
          <a:spcPct val="0"/>
        </a:spcAft>
        <a:defRPr sz="3600">
          <a:solidFill>
            <a:srgbClr val="222222"/>
          </a:solidFill>
          <a:latin typeface="Arial" charset="0"/>
        </a:defRPr>
      </a:lvl8pPr>
      <a:lvl9pPr marL="1828800" algn="ctr" rtl="0" fontAlgn="base">
        <a:spcBef>
          <a:spcPct val="0"/>
        </a:spcBef>
        <a:spcAft>
          <a:spcPct val="0"/>
        </a:spcAft>
        <a:defRPr sz="3600">
          <a:solidFill>
            <a:srgbClr val="222222"/>
          </a:solidFill>
          <a:latin typeface="Arial" charset="0"/>
        </a:defRPr>
      </a:lvl9pPr>
    </p:titleStyle>
    <p:bodyStyle>
      <a:lvl1pPr marL="342900" indent="-342900" algn="l" rtl="0" eaLnBrk="0" fontAlgn="base" hangingPunct="0">
        <a:spcBef>
          <a:spcPct val="20000"/>
        </a:spcBef>
        <a:spcAft>
          <a:spcPct val="0"/>
        </a:spcAft>
        <a:buChar char="•"/>
        <a:defRPr sz="2600">
          <a:solidFill>
            <a:srgbClr val="222222"/>
          </a:solidFill>
          <a:latin typeface="+mn-lt"/>
          <a:ea typeface="+mn-ea"/>
          <a:cs typeface="+mn-cs"/>
        </a:defRPr>
      </a:lvl1pPr>
      <a:lvl2pPr marL="742950" indent="-285750" algn="l" rtl="0" eaLnBrk="0" fontAlgn="base" hangingPunct="0">
        <a:spcBef>
          <a:spcPct val="20000"/>
        </a:spcBef>
        <a:spcAft>
          <a:spcPct val="0"/>
        </a:spcAft>
        <a:buChar char="–"/>
        <a:defRPr sz="2400">
          <a:solidFill>
            <a:srgbClr val="222222"/>
          </a:solidFill>
          <a:latin typeface="+mn-lt"/>
        </a:defRPr>
      </a:lvl2pPr>
      <a:lvl3pPr marL="1143000" indent="-228600" algn="l" rtl="0" eaLnBrk="0" fontAlgn="base" hangingPunct="0">
        <a:spcBef>
          <a:spcPct val="20000"/>
        </a:spcBef>
        <a:spcAft>
          <a:spcPct val="0"/>
        </a:spcAft>
        <a:buChar char="•"/>
        <a:defRPr sz="2200">
          <a:solidFill>
            <a:srgbClr val="222222"/>
          </a:solidFill>
          <a:latin typeface="+mn-lt"/>
        </a:defRPr>
      </a:lvl3pPr>
      <a:lvl4pPr marL="1600200" indent="-228600" algn="l" rtl="0" eaLnBrk="0" fontAlgn="base" hangingPunct="0">
        <a:spcBef>
          <a:spcPct val="20000"/>
        </a:spcBef>
        <a:spcAft>
          <a:spcPct val="0"/>
        </a:spcAft>
        <a:buChar char="–"/>
        <a:defRPr sz="2200">
          <a:solidFill>
            <a:srgbClr val="222222"/>
          </a:solidFill>
          <a:latin typeface="+mn-lt"/>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bi.gov/hq/lab/org/cart.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dc3.mil/dcfl/dcflAbout.php"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a:xfrm>
            <a:off x="609600" y="1447800"/>
            <a:ext cx="8001000" cy="2209800"/>
          </a:xfrm>
        </p:spPr>
        <p:txBody>
          <a:bodyPr/>
          <a:lstStyle/>
          <a:p>
            <a:pPr eaLnBrk="1" hangingPunct="1"/>
            <a:r>
              <a:rPr lang="en-US" sz="3600" b="1" smtClean="0"/>
              <a:t>Guide to Computer Forensics </a:t>
            </a:r>
            <a:br>
              <a:rPr lang="en-US" sz="3600" b="1" smtClean="0"/>
            </a:br>
            <a:r>
              <a:rPr lang="en-US" sz="3600" b="1" smtClean="0"/>
              <a:t>and Investigations </a:t>
            </a:r>
            <a:br>
              <a:rPr lang="en-US" sz="3600" b="1" smtClean="0"/>
            </a:br>
            <a:r>
              <a:rPr lang="en-US" sz="3600" b="1" smtClean="0"/>
              <a:t>Third Edition</a:t>
            </a:r>
          </a:p>
        </p:txBody>
      </p:sp>
      <p:sp>
        <p:nvSpPr>
          <p:cNvPr id="3075" name="Rectangle 1027"/>
          <p:cNvSpPr>
            <a:spLocks noGrp="1" noChangeArrowheads="1"/>
          </p:cNvSpPr>
          <p:nvPr>
            <p:ph type="subTitle" idx="1"/>
          </p:nvPr>
        </p:nvSpPr>
        <p:spPr>
          <a:xfrm>
            <a:off x="609600" y="4419600"/>
            <a:ext cx="8077200" cy="1447800"/>
          </a:xfrm>
        </p:spPr>
        <p:txBody>
          <a:bodyPr/>
          <a:lstStyle/>
          <a:p>
            <a:pPr eaLnBrk="1" hangingPunct="1">
              <a:lnSpc>
                <a:spcPct val="90000"/>
              </a:lnSpc>
            </a:pPr>
            <a:r>
              <a:rPr lang="en-US" sz="3400" b="0" i="1" smtClean="0"/>
              <a:t>Chapter 1</a:t>
            </a:r>
          </a:p>
          <a:p>
            <a:pPr eaLnBrk="1" hangingPunct="1">
              <a:lnSpc>
                <a:spcPct val="90000"/>
              </a:lnSpc>
            </a:pPr>
            <a:r>
              <a:rPr lang="en-US" sz="3400" b="0" i="1" smtClean="0"/>
              <a:t>Computer Forensics and Investigations as a Profession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88A4E934-E60C-45E0-B026-A67E59A23757}" type="slidenum">
              <a:rPr lang="en-US"/>
              <a:pPr>
                <a:defRPr/>
              </a:pPr>
              <a:t>10</a:t>
            </a:fld>
            <a:endParaRPr lang="en-US" dirty="0"/>
          </a:p>
        </p:txBody>
      </p:sp>
      <p:sp>
        <p:nvSpPr>
          <p:cNvPr id="10244" name="Rectangle 2"/>
          <p:cNvSpPr>
            <a:spLocks noGrp="1" noChangeArrowheads="1"/>
          </p:cNvSpPr>
          <p:nvPr>
            <p:ph type="title"/>
          </p:nvPr>
        </p:nvSpPr>
        <p:spPr>
          <a:xfrm>
            <a:off x="533400" y="381000"/>
            <a:ext cx="8077200" cy="1295400"/>
          </a:xfrm>
        </p:spPr>
        <p:txBody>
          <a:bodyPr/>
          <a:lstStyle/>
          <a:p>
            <a:pPr eaLnBrk="1" hangingPunct="1"/>
            <a:r>
              <a:rPr lang="en-US" smtClean="0"/>
              <a:t>Computer Forensics Versus Other Related Disciplines (continued)</a:t>
            </a:r>
          </a:p>
        </p:txBody>
      </p:sp>
      <p:pic>
        <p:nvPicPr>
          <p:cNvPr id="10245" name="Picture 5"/>
          <p:cNvPicPr>
            <a:picLocks noChangeAspect="1" noChangeArrowheads="1"/>
          </p:cNvPicPr>
          <p:nvPr/>
        </p:nvPicPr>
        <p:blipFill>
          <a:blip r:embed="rId3" cstate="print"/>
          <a:srcRect/>
          <a:stretch>
            <a:fillRect/>
          </a:stretch>
        </p:blipFill>
        <p:spPr bwMode="auto">
          <a:xfrm>
            <a:off x="2054225" y="2465388"/>
            <a:ext cx="5032375" cy="30353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7A3F31EF-D37D-4F8E-9B7F-741B5163792B}" type="slidenum">
              <a:rPr lang="en-US"/>
              <a:pPr>
                <a:defRPr/>
              </a:pPr>
              <a:t>11</a:t>
            </a:fld>
            <a:endParaRPr lang="en-US" dirty="0"/>
          </a:p>
        </p:txBody>
      </p:sp>
      <p:sp>
        <p:nvSpPr>
          <p:cNvPr id="11268" name="Rectangle 2"/>
          <p:cNvSpPr>
            <a:spLocks noGrp="1" noChangeArrowheads="1"/>
          </p:cNvSpPr>
          <p:nvPr>
            <p:ph type="title"/>
          </p:nvPr>
        </p:nvSpPr>
        <p:spPr>
          <a:xfrm>
            <a:off x="533400" y="381000"/>
            <a:ext cx="8077200" cy="1295400"/>
          </a:xfrm>
        </p:spPr>
        <p:txBody>
          <a:bodyPr/>
          <a:lstStyle/>
          <a:p>
            <a:pPr eaLnBrk="1" hangingPunct="1"/>
            <a:r>
              <a:rPr lang="en-US" smtClean="0"/>
              <a:t>Computer Forensics Versus Other Related Disciplines (continued)</a:t>
            </a:r>
          </a:p>
        </p:txBody>
      </p:sp>
      <p:sp>
        <p:nvSpPr>
          <p:cNvPr id="11269" name="Rectangle 3"/>
          <p:cNvSpPr>
            <a:spLocks noGrp="1" noChangeArrowheads="1"/>
          </p:cNvSpPr>
          <p:nvPr>
            <p:ph type="body" idx="1"/>
          </p:nvPr>
        </p:nvSpPr>
        <p:spPr>
          <a:xfrm>
            <a:off x="457200" y="1752600"/>
            <a:ext cx="8305800" cy="4343400"/>
          </a:xfrm>
        </p:spPr>
        <p:txBody>
          <a:bodyPr/>
          <a:lstStyle/>
          <a:p>
            <a:pPr eaLnBrk="1" hangingPunct="1"/>
            <a:r>
              <a:rPr lang="en-US" b="1" dirty="0" smtClean="0"/>
              <a:t>Enterprise network environment</a:t>
            </a:r>
          </a:p>
          <a:p>
            <a:pPr lvl="1" eaLnBrk="1" hangingPunct="1"/>
            <a:r>
              <a:rPr lang="en-US" dirty="0" smtClean="0"/>
              <a:t>Large internetwork that ensures communication among employees of a large organization</a:t>
            </a:r>
          </a:p>
          <a:p>
            <a:pPr lvl="1" eaLnBrk="1" hangingPunct="1"/>
            <a:r>
              <a:rPr lang="en-US" dirty="0" smtClean="0"/>
              <a:t>Example: CSU</a:t>
            </a:r>
          </a:p>
          <a:p>
            <a:pPr eaLnBrk="1" hangingPunct="1"/>
            <a:r>
              <a:rPr lang="en-US" b="1" dirty="0" smtClean="0"/>
              <a:t>Vulnerability assessment and risk management</a:t>
            </a:r>
          </a:p>
          <a:p>
            <a:pPr eaLnBrk="1" hangingPunct="1">
              <a:buNone/>
            </a:pPr>
            <a:r>
              <a:rPr lang="en-US" b="1" dirty="0" smtClean="0"/>
              <a:t>       - </a:t>
            </a:r>
            <a:r>
              <a:rPr lang="en-US" sz="2400" dirty="0" smtClean="0"/>
              <a:t>testing and verifying integrity of standalone and networked computers</a:t>
            </a:r>
          </a:p>
          <a:p>
            <a:pPr eaLnBrk="1" hangingPunct="1">
              <a:buNone/>
            </a:pPr>
            <a:r>
              <a:rPr lang="en-US" sz="2400" dirty="0" smtClean="0"/>
              <a:t>      - checking physical security, OS security, software security etc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0505893C-B493-488E-95A8-5536C7D5BEF8}" type="slidenum">
              <a:rPr lang="en-US"/>
              <a:pPr>
                <a:defRPr/>
              </a:pPr>
              <a:t>12</a:t>
            </a:fld>
            <a:endParaRPr lang="en-US" dirty="0"/>
          </a:p>
        </p:txBody>
      </p:sp>
      <p:sp>
        <p:nvSpPr>
          <p:cNvPr id="12292" name="Rectangle 2"/>
          <p:cNvSpPr>
            <a:spLocks noGrp="1" noChangeArrowheads="1"/>
          </p:cNvSpPr>
          <p:nvPr>
            <p:ph type="title"/>
          </p:nvPr>
        </p:nvSpPr>
        <p:spPr>
          <a:xfrm>
            <a:off x="533400" y="381000"/>
            <a:ext cx="8077200" cy="1295400"/>
          </a:xfrm>
        </p:spPr>
        <p:txBody>
          <a:bodyPr/>
          <a:lstStyle/>
          <a:p>
            <a:pPr eaLnBrk="1" hangingPunct="1"/>
            <a:r>
              <a:rPr lang="en-US" smtClean="0"/>
              <a:t>Computer Forensics Versus Other Related Disciplines (continued)</a:t>
            </a:r>
          </a:p>
        </p:txBody>
      </p:sp>
      <p:sp>
        <p:nvSpPr>
          <p:cNvPr id="12293" name="Rectangle 3"/>
          <p:cNvSpPr>
            <a:spLocks noGrp="1" noChangeArrowheads="1"/>
          </p:cNvSpPr>
          <p:nvPr>
            <p:ph type="body" idx="1"/>
          </p:nvPr>
        </p:nvSpPr>
        <p:spPr>
          <a:xfrm>
            <a:off x="457200" y="1752600"/>
            <a:ext cx="8305800" cy="4343400"/>
          </a:xfrm>
        </p:spPr>
        <p:txBody>
          <a:bodyPr/>
          <a:lstStyle/>
          <a:p>
            <a:pPr eaLnBrk="1" hangingPunct="1"/>
            <a:r>
              <a:rPr lang="en-US" b="1" dirty="0" smtClean="0"/>
              <a:t>Intrusion detection and incident response</a:t>
            </a:r>
          </a:p>
          <a:p>
            <a:pPr lvl="1" eaLnBrk="1" hangingPunct="1">
              <a:buFont typeface="Constantia" pitchFamily="18" charset="0"/>
              <a:buChar char="–"/>
            </a:pPr>
            <a:r>
              <a:rPr lang="en-US" dirty="0" smtClean="0"/>
              <a:t>Detecting attack that has taken place and managing the aftermath of that attack   </a:t>
            </a:r>
            <a:r>
              <a:rPr lang="en-US" b="1" dirty="0" smtClean="0"/>
              <a:t>  </a:t>
            </a:r>
          </a:p>
          <a:p>
            <a:pPr eaLnBrk="1" hangingPunct="1"/>
            <a:r>
              <a:rPr lang="en-US" b="1" dirty="0" smtClean="0"/>
              <a:t>Computer investigations </a:t>
            </a:r>
            <a:endParaRPr lang="en-US" dirty="0" smtClean="0"/>
          </a:p>
          <a:p>
            <a:pPr lvl="1" eaLnBrk="1" hangingPunct="1"/>
            <a:r>
              <a:rPr lang="en-US" dirty="0" smtClean="0"/>
              <a:t>Managing investigations and conducts forensic analysis of systems suspected of containing evidence related to an incident or a crime</a:t>
            </a:r>
          </a:p>
          <a:p>
            <a:pPr eaLnBrk="1" hangingPunct="1"/>
            <a:r>
              <a:rPr lang="en-US" b="1" dirty="0" smtClean="0"/>
              <a:t>Litigation</a:t>
            </a:r>
          </a:p>
          <a:p>
            <a:pPr lvl="1" eaLnBrk="1" hangingPunct="1"/>
            <a:r>
              <a:rPr lang="en-US" dirty="0" smtClean="0"/>
              <a:t>Legal process of proving guilt or innocence in court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5EB79289-BC4F-4BD4-95F7-E292501C0DFF}" type="slidenum">
              <a:rPr lang="en-US"/>
              <a:pPr>
                <a:defRPr/>
              </a:pPr>
              <a:t>13</a:t>
            </a:fld>
            <a:endParaRPr lang="en-US" dirty="0"/>
          </a:p>
        </p:txBody>
      </p:sp>
      <p:sp>
        <p:nvSpPr>
          <p:cNvPr id="20484" name="Rectangle 2"/>
          <p:cNvSpPr>
            <a:spLocks noGrp="1" noChangeArrowheads="1"/>
          </p:cNvSpPr>
          <p:nvPr>
            <p:ph type="title"/>
          </p:nvPr>
        </p:nvSpPr>
        <p:spPr/>
        <p:txBody>
          <a:bodyPr/>
          <a:lstStyle/>
          <a:p>
            <a:pPr eaLnBrk="1" hangingPunct="1"/>
            <a:r>
              <a:rPr lang="en-US" smtClean="0"/>
              <a:t>Developing Computer Forensics Resources</a:t>
            </a:r>
          </a:p>
        </p:txBody>
      </p:sp>
      <p:sp>
        <p:nvSpPr>
          <p:cNvPr id="20485" name="Rectangle 3"/>
          <p:cNvSpPr>
            <a:spLocks noGrp="1" noChangeArrowheads="1"/>
          </p:cNvSpPr>
          <p:nvPr>
            <p:ph type="body" idx="1"/>
          </p:nvPr>
        </p:nvSpPr>
        <p:spPr>
          <a:xfrm>
            <a:off x="533400" y="1676400"/>
            <a:ext cx="8229600" cy="4572000"/>
          </a:xfrm>
        </p:spPr>
        <p:txBody>
          <a:bodyPr/>
          <a:lstStyle/>
          <a:p>
            <a:pPr eaLnBrk="1" hangingPunct="1"/>
            <a:r>
              <a:rPr lang="en-US" smtClean="0"/>
              <a:t>You must know more than one computing platform</a:t>
            </a:r>
          </a:p>
          <a:p>
            <a:pPr lvl="1" eaLnBrk="1" hangingPunct="1"/>
            <a:r>
              <a:rPr lang="en-US" smtClean="0"/>
              <a:t>Such as DOS, Windows 9x, Linux, Macintosh, and current Windows platforms</a:t>
            </a:r>
          </a:p>
          <a:p>
            <a:pPr eaLnBrk="1" hangingPunct="1"/>
            <a:r>
              <a:rPr lang="en-US" smtClean="0"/>
              <a:t>Join as many computer user groups as you can</a:t>
            </a:r>
          </a:p>
          <a:p>
            <a:pPr eaLnBrk="1" hangingPunct="1"/>
            <a:r>
              <a:rPr lang="en-US" b="1" smtClean="0"/>
              <a:t>Computer Technology Investigators Network (CTIN)</a:t>
            </a:r>
          </a:p>
          <a:p>
            <a:pPr lvl="1" eaLnBrk="1" hangingPunct="1"/>
            <a:r>
              <a:rPr lang="en-US" smtClean="0"/>
              <a:t>Meets monthly to discuss problems that law enforcement and corporations face</a:t>
            </a:r>
          </a:p>
          <a:p>
            <a:pPr eaLnBrk="1" hangingPunct="1"/>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2B9FB6D1-1AEF-47D0-B905-8CBECA276084}" type="slidenum">
              <a:rPr lang="en-US"/>
              <a:pPr>
                <a:defRPr/>
              </a:pPr>
              <a:t>14</a:t>
            </a:fld>
            <a:endParaRPr lang="en-US" dirty="0"/>
          </a:p>
        </p:txBody>
      </p:sp>
      <p:sp>
        <p:nvSpPr>
          <p:cNvPr id="21508" name="Rectangle 2"/>
          <p:cNvSpPr>
            <a:spLocks noGrp="1" noChangeArrowheads="1"/>
          </p:cNvSpPr>
          <p:nvPr>
            <p:ph type="title"/>
          </p:nvPr>
        </p:nvSpPr>
        <p:spPr>
          <a:xfrm>
            <a:off x="533400" y="304800"/>
            <a:ext cx="8077200" cy="1143000"/>
          </a:xfrm>
        </p:spPr>
        <p:txBody>
          <a:bodyPr/>
          <a:lstStyle/>
          <a:p>
            <a:pPr eaLnBrk="1" hangingPunct="1"/>
            <a:r>
              <a:rPr lang="en-US" smtClean="0"/>
              <a:t>Developing Computer Forensics Resources (continued)</a:t>
            </a:r>
          </a:p>
        </p:txBody>
      </p:sp>
      <p:sp>
        <p:nvSpPr>
          <p:cNvPr id="21509" name="Rectangle 3"/>
          <p:cNvSpPr>
            <a:spLocks noGrp="1" noChangeArrowheads="1"/>
          </p:cNvSpPr>
          <p:nvPr>
            <p:ph type="body" idx="1"/>
          </p:nvPr>
        </p:nvSpPr>
        <p:spPr>
          <a:xfrm>
            <a:off x="533400" y="1524000"/>
            <a:ext cx="8229600" cy="4572000"/>
          </a:xfrm>
        </p:spPr>
        <p:txBody>
          <a:bodyPr/>
          <a:lstStyle/>
          <a:p>
            <a:pPr eaLnBrk="1" hangingPunct="1"/>
            <a:r>
              <a:rPr lang="en-US" b="1" smtClean="0"/>
              <a:t>High Technology Crime Investigation Association (HTCIA)</a:t>
            </a:r>
          </a:p>
          <a:p>
            <a:pPr lvl="1" eaLnBrk="1" hangingPunct="1"/>
            <a:r>
              <a:rPr lang="en-US" smtClean="0"/>
              <a:t>Exchanges information about techniques related to computer investigations and security</a:t>
            </a:r>
          </a:p>
          <a:p>
            <a:pPr eaLnBrk="1" hangingPunct="1"/>
            <a:r>
              <a:rPr lang="en-US" smtClean="0"/>
              <a:t>User groups can be helpful</a:t>
            </a:r>
          </a:p>
          <a:p>
            <a:pPr eaLnBrk="1" hangingPunct="1"/>
            <a:r>
              <a:rPr lang="en-US" smtClean="0"/>
              <a:t>Build a network of computer forensics experts and other professionals</a:t>
            </a:r>
          </a:p>
          <a:p>
            <a:pPr lvl="1" eaLnBrk="1" hangingPunct="1"/>
            <a:r>
              <a:rPr lang="en-US" smtClean="0"/>
              <a:t>And keep in touch through e-mail</a:t>
            </a:r>
          </a:p>
          <a:p>
            <a:pPr eaLnBrk="1" hangingPunct="1"/>
            <a:r>
              <a:rPr lang="en-US" smtClean="0"/>
              <a:t>Outside experts can provide detailed information you need to retrieve digital evidence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02584C5E-B812-41FA-9070-842F8ECE9474}" type="slidenum">
              <a:rPr lang="en-US"/>
              <a:pPr>
                <a:defRPr/>
              </a:pPr>
              <a:t>15</a:t>
            </a:fld>
            <a:endParaRPr lang="en-US" dirty="0"/>
          </a:p>
        </p:txBody>
      </p:sp>
      <p:sp>
        <p:nvSpPr>
          <p:cNvPr id="22532" name="Rectangle 2"/>
          <p:cNvSpPr>
            <a:spLocks noGrp="1" noChangeArrowheads="1"/>
          </p:cNvSpPr>
          <p:nvPr>
            <p:ph type="title"/>
          </p:nvPr>
        </p:nvSpPr>
        <p:spPr/>
        <p:txBody>
          <a:bodyPr/>
          <a:lstStyle/>
          <a:p>
            <a:pPr eaLnBrk="1" hangingPunct="1"/>
            <a:r>
              <a:rPr lang="en-US" smtClean="0"/>
              <a:t>Preparing for Computer Investigations</a:t>
            </a:r>
          </a:p>
        </p:txBody>
      </p:sp>
      <p:sp>
        <p:nvSpPr>
          <p:cNvPr id="22533" name="Rectangle 3"/>
          <p:cNvSpPr>
            <a:spLocks noGrp="1" noChangeArrowheads="1"/>
          </p:cNvSpPr>
          <p:nvPr>
            <p:ph type="body" idx="1"/>
          </p:nvPr>
        </p:nvSpPr>
        <p:spPr>
          <a:xfrm>
            <a:off x="609600" y="1371600"/>
            <a:ext cx="8229600" cy="4572000"/>
          </a:xfrm>
        </p:spPr>
        <p:txBody>
          <a:bodyPr/>
          <a:lstStyle/>
          <a:p>
            <a:pPr eaLnBrk="1" hangingPunct="1"/>
            <a:r>
              <a:rPr lang="en-US" dirty="0" smtClean="0"/>
              <a:t>Computer investigations and forensics falls into two distinct categories</a:t>
            </a:r>
          </a:p>
          <a:p>
            <a:pPr lvl="1" eaLnBrk="1" hangingPunct="1"/>
            <a:r>
              <a:rPr lang="en-US" dirty="0" smtClean="0"/>
              <a:t>Public investigations</a:t>
            </a:r>
          </a:p>
          <a:p>
            <a:pPr lvl="1" eaLnBrk="1" hangingPunct="1"/>
            <a:r>
              <a:rPr lang="en-US" dirty="0" smtClean="0"/>
              <a:t>Private or corporate investigations</a:t>
            </a:r>
          </a:p>
          <a:p>
            <a:pPr eaLnBrk="1" hangingPunct="1"/>
            <a:r>
              <a:rPr lang="en-US" dirty="0" smtClean="0"/>
              <a:t>Public investigations</a:t>
            </a:r>
          </a:p>
          <a:p>
            <a:pPr lvl="1" eaLnBrk="1" hangingPunct="1"/>
            <a:r>
              <a:rPr lang="en-US" dirty="0" smtClean="0"/>
              <a:t>Involve government agencies responsible for criminal investigations and prosecution</a:t>
            </a:r>
          </a:p>
          <a:p>
            <a:pPr lvl="1" eaLnBrk="1" hangingPunct="1"/>
            <a:r>
              <a:rPr lang="en-US" dirty="0" smtClean="0"/>
              <a:t>Organizations must observe legal </a:t>
            </a:r>
            <a:r>
              <a:rPr lang="en-US" dirty="0" smtClean="0"/>
              <a:t>guidelines</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a:t>Guide to Computer Forensics and Investigations</a:t>
            </a:r>
          </a:p>
        </p:txBody>
      </p:sp>
      <p:sp>
        <p:nvSpPr>
          <p:cNvPr id="4" name="Slide Number Placeholder 4"/>
          <p:cNvSpPr>
            <a:spLocks noGrp="1"/>
          </p:cNvSpPr>
          <p:nvPr>
            <p:ph type="sldNum" sz="quarter" idx="11"/>
          </p:nvPr>
        </p:nvSpPr>
        <p:spPr/>
        <p:txBody>
          <a:bodyPr/>
          <a:lstStyle/>
          <a:p>
            <a:pPr>
              <a:defRPr/>
            </a:pPr>
            <a:fld id="{9EC75E27-CE95-4C58-B69A-5B0CF8D83CD3}" type="slidenum">
              <a:rPr lang="en-US"/>
              <a:pPr>
                <a:defRPr/>
              </a:pPr>
              <a:t>16</a:t>
            </a:fld>
            <a:endParaRPr lang="en-US" dirty="0"/>
          </a:p>
        </p:txBody>
      </p:sp>
      <p:pic>
        <p:nvPicPr>
          <p:cNvPr id="23556" name="Picture 5"/>
          <p:cNvPicPr>
            <a:picLocks noChangeAspect="1" noChangeArrowheads="1"/>
          </p:cNvPicPr>
          <p:nvPr/>
        </p:nvPicPr>
        <p:blipFill>
          <a:blip r:embed="rId3" cstate="print"/>
          <a:srcRect/>
          <a:stretch>
            <a:fillRect/>
          </a:stretch>
        </p:blipFill>
        <p:spPr bwMode="auto">
          <a:xfrm>
            <a:off x="1981200" y="890588"/>
            <a:ext cx="6019800" cy="5510212"/>
          </a:xfrm>
          <a:prstGeom prst="rect">
            <a:avLst/>
          </a:prstGeom>
          <a:noFill/>
          <a:ln w="9525">
            <a:noFill/>
            <a:miter lim="800000"/>
            <a:headEnd/>
            <a:tailEnd/>
          </a:ln>
        </p:spPr>
      </p:pic>
      <p:sp>
        <p:nvSpPr>
          <p:cNvPr id="23557" name="Rectangle 2"/>
          <p:cNvSpPr>
            <a:spLocks noGrp="1" noChangeArrowheads="1"/>
          </p:cNvSpPr>
          <p:nvPr>
            <p:ph type="title"/>
          </p:nvPr>
        </p:nvSpPr>
        <p:spPr>
          <a:xfrm>
            <a:off x="533400" y="0"/>
            <a:ext cx="8077200" cy="1143000"/>
          </a:xfrm>
        </p:spPr>
        <p:txBody>
          <a:bodyPr/>
          <a:lstStyle/>
          <a:p>
            <a:pPr eaLnBrk="1" hangingPunct="1"/>
            <a:r>
              <a:rPr lang="en-US" smtClean="0"/>
              <a:t>Preparing for Computer Investigations (continued)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F2B52A6A-6227-476F-8774-92C506FBA57D}" type="slidenum">
              <a:rPr lang="en-US"/>
              <a:pPr>
                <a:defRPr/>
              </a:pPr>
              <a:t>17</a:t>
            </a:fld>
            <a:endParaRPr lang="en-US" dirty="0"/>
          </a:p>
        </p:txBody>
      </p:sp>
      <p:sp>
        <p:nvSpPr>
          <p:cNvPr id="25604" name="Rectangle 2"/>
          <p:cNvSpPr>
            <a:spLocks noGrp="1" noChangeArrowheads="1"/>
          </p:cNvSpPr>
          <p:nvPr>
            <p:ph type="title"/>
          </p:nvPr>
        </p:nvSpPr>
        <p:spPr/>
        <p:txBody>
          <a:bodyPr/>
          <a:lstStyle/>
          <a:p>
            <a:pPr eaLnBrk="1" hangingPunct="1"/>
            <a:r>
              <a:rPr lang="en-US" smtClean="0"/>
              <a:t>Preparing for Computer Investigations (continued)</a:t>
            </a:r>
          </a:p>
        </p:txBody>
      </p:sp>
      <p:sp>
        <p:nvSpPr>
          <p:cNvPr id="25605" name="Rectangle 3"/>
          <p:cNvSpPr>
            <a:spLocks noGrp="1" noChangeArrowheads="1"/>
          </p:cNvSpPr>
          <p:nvPr>
            <p:ph type="body" idx="1"/>
          </p:nvPr>
        </p:nvSpPr>
        <p:spPr>
          <a:xfrm>
            <a:off x="533400" y="1676400"/>
            <a:ext cx="8229600" cy="4572000"/>
          </a:xfrm>
        </p:spPr>
        <p:txBody>
          <a:bodyPr/>
          <a:lstStyle/>
          <a:p>
            <a:pPr eaLnBrk="1" hangingPunct="1"/>
            <a:r>
              <a:rPr lang="en-US" smtClean="0"/>
              <a:t>Private or corporate investigations</a:t>
            </a:r>
          </a:p>
          <a:p>
            <a:pPr lvl="1" eaLnBrk="1" hangingPunct="1"/>
            <a:r>
              <a:rPr lang="en-US" smtClean="0"/>
              <a:t>Deal with private companies, non-law-enforcement government agencies, and lawyers</a:t>
            </a:r>
          </a:p>
          <a:p>
            <a:pPr lvl="1" eaLnBrk="1" hangingPunct="1"/>
            <a:r>
              <a:rPr lang="en-US" smtClean="0"/>
              <a:t>Aren’t governed directly by </a:t>
            </a:r>
            <a:r>
              <a:rPr lang="en-US" b="1" smtClean="0"/>
              <a:t>criminal law </a:t>
            </a:r>
            <a:r>
              <a:rPr lang="en-US" smtClean="0"/>
              <a:t>or Fourth Amendment issues</a:t>
            </a:r>
          </a:p>
          <a:p>
            <a:pPr lvl="1" eaLnBrk="1" hangingPunct="1"/>
            <a:r>
              <a:rPr lang="en-US" smtClean="0"/>
              <a:t>Governed by internal policies that define expected employee behavior and conduct in the workplace</a:t>
            </a:r>
          </a:p>
          <a:p>
            <a:pPr eaLnBrk="1" hangingPunct="1"/>
            <a:r>
              <a:rPr lang="en-US" smtClean="0"/>
              <a:t>Private corporate investigations also involve litigation disputes</a:t>
            </a:r>
          </a:p>
          <a:p>
            <a:pPr eaLnBrk="1" hangingPunct="1"/>
            <a:r>
              <a:rPr lang="en-US" smtClean="0"/>
              <a:t>Investigations are usually conducted in civil cases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CA05F54A-51A2-4115-871D-F5C1B988F66E}" type="slidenum">
              <a:rPr lang="en-US"/>
              <a:pPr>
                <a:defRPr/>
              </a:pPr>
              <a:t>18</a:t>
            </a:fld>
            <a:endParaRPr lang="en-US" dirty="0"/>
          </a:p>
        </p:txBody>
      </p:sp>
      <p:sp>
        <p:nvSpPr>
          <p:cNvPr id="26628" name="Rectangle 2"/>
          <p:cNvSpPr>
            <a:spLocks noGrp="1" noChangeArrowheads="1"/>
          </p:cNvSpPr>
          <p:nvPr>
            <p:ph type="title"/>
          </p:nvPr>
        </p:nvSpPr>
        <p:spPr/>
        <p:txBody>
          <a:bodyPr/>
          <a:lstStyle/>
          <a:p>
            <a:pPr eaLnBrk="1" hangingPunct="1"/>
            <a:r>
              <a:rPr lang="en-US" smtClean="0"/>
              <a:t>Understanding Law Enforcements Agency Investigations</a:t>
            </a:r>
          </a:p>
        </p:txBody>
      </p:sp>
      <p:sp>
        <p:nvSpPr>
          <p:cNvPr id="26629" name="Rectangle 3"/>
          <p:cNvSpPr>
            <a:spLocks noGrp="1" noChangeArrowheads="1"/>
          </p:cNvSpPr>
          <p:nvPr>
            <p:ph type="body" idx="1"/>
          </p:nvPr>
        </p:nvSpPr>
        <p:spPr/>
        <p:txBody>
          <a:bodyPr/>
          <a:lstStyle/>
          <a:p>
            <a:pPr eaLnBrk="1" hangingPunct="1"/>
            <a:r>
              <a:rPr lang="en-US" dirty="0" smtClean="0"/>
              <a:t>In a </a:t>
            </a:r>
            <a:r>
              <a:rPr lang="en-US" b="1" dirty="0" smtClean="0"/>
              <a:t>criminal case</a:t>
            </a:r>
            <a:r>
              <a:rPr lang="en-US" dirty="0" smtClean="0"/>
              <a:t>, a suspect is tried for a criminal offense</a:t>
            </a:r>
          </a:p>
          <a:p>
            <a:pPr lvl="1" eaLnBrk="1" hangingPunct="1"/>
            <a:r>
              <a:rPr lang="en-US" dirty="0" smtClean="0"/>
              <a:t>Such as burglary, murder, or molestation</a:t>
            </a:r>
          </a:p>
          <a:p>
            <a:pPr eaLnBrk="1" hangingPunct="1"/>
            <a:r>
              <a:rPr lang="en-US" dirty="0" smtClean="0"/>
              <a:t>Computers and </a:t>
            </a:r>
            <a:r>
              <a:rPr lang="en-US" smtClean="0"/>
              <a:t>networks </a:t>
            </a:r>
            <a:r>
              <a:rPr lang="en-US" smtClean="0"/>
              <a:t>may not be only </a:t>
            </a:r>
            <a:r>
              <a:rPr lang="en-US" dirty="0" smtClean="0"/>
              <a:t>tools that can be used to commit crimes</a:t>
            </a:r>
          </a:p>
          <a:p>
            <a:pPr lvl="1" eaLnBrk="1" hangingPunct="1"/>
            <a:r>
              <a:rPr lang="en-US" dirty="0" smtClean="0"/>
              <a:t>Many states have added specific language to criminal codes to define crimes involving computers</a:t>
            </a:r>
          </a:p>
          <a:p>
            <a:pPr eaLnBrk="1" hangingPunct="1"/>
            <a:r>
              <a:rPr lang="en-US" dirty="0" smtClean="0"/>
              <a:t>Following the legal process</a:t>
            </a:r>
          </a:p>
          <a:p>
            <a:pPr lvl="1" eaLnBrk="1" hangingPunct="1"/>
            <a:r>
              <a:rPr lang="en-US" dirty="0" smtClean="0"/>
              <a:t>Legal processes depend on local custom, legislative standards, and rules of evidence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Guide to Computer Forensics and Investigations</a:t>
            </a:r>
          </a:p>
        </p:txBody>
      </p:sp>
      <p:sp>
        <p:nvSpPr>
          <p:cNvPr id="6" name="Slide Number Placeholder 4"/>
          <p:cNvSpPr>
            <a:spLocks noGrp="1"/>
          </p:cNvSpPr>
          <p:nvPr>
            <p:ph type="sldNum" sz="quarter" idx="11"/>
          </p:nvPr>
        </p:nvSpPr>
        <p:spPr/>
        <p:txBody>
          <a:bodyPr/>
          <a:lstStyle/>
          <a:p>
            <a:pPr>
              <a:defRPr/>
            </a:pPr>
            <a:fld id="{96C199C4-8396-4DFC-B312-DA8EAFE58EE8}" type="slidenum">
              <a:rPr lang="en-US"/>
              <a:pPr>
                <a:defRPr/>
              </a:pPr>
              <a:t>19</a:t>
            </a:fld>
            <a:endParaRPr lang="en-US" dirty="0"/>
          </a:p>
        </p:txBody>
      </p:sp>
      <p:sp>
        <p:nvSpPr>
          <p:cNvPr id="27652" name="Rectangle 2"/>
          <p:cNvSpPr>
            <a:spLocks noGrp="1" noChangeArrowheads="1"/>
          </p:cNvSpPr>
          <p:nvPr>
            <p:ph type="title"/>
          </p:nvPr>
        </p:nvSpPr>
        <p:spPr/>
        <p:txBody>
          <a:bodyPr/>
          <a:lstStyle/>
          <a:p>
            <a:pPr eaLnBrk="1" hangingPunct="1"/>
            <a:r>
              <a:rPr lang="en-US" smtClean="0"/>
              <a:t>Understanding Law Enforcements Agency Investigations (continued)</a:t>
            </a:r>
          </a:p>
        </p:txBody>
      </p:sp>
      <p:sp>
        <p:nvSpPr>
          <p:cNvPr id="27653" name="Rectangle 3"/>
          <p:cNvSpPr>
            <a:spLocks noGrp="1" noChangeArrowheads="1"/>
          </p:cNvSpPr>
          <p:nvPr>
            <p:ph type="body" idx="1"/>
          </p:nvPr>
        </p:nvSpPr>
        <p:spPr/>
        <p:txBody>
          <a:bodyPr/>
          <a:lstStyle/>
          <a:p>
            <a:pPr eaLnBrk="1" hangingPunct="1"/>
            <a:r>
              <a:rPr lang="en-US" smtClean="0"/>
              <a:t>Following the legal process (continued)</a:t>
            </a:r>
          </a:p>
          <a:p>
            <a:pPr lvl="1" eaLnBrk="1" hangingPunct="1"/>
            <a:r>
              <a:rPr lang="en-US" smtClean="0"/>
              <a:t>Criminal case follows three stages</a:t>
            </a:r>
          </a:p>
          <a:p>
            <a:pPr lvl="2" eaLnBrk="1" hangingPunct="1"/>
            <a:r>
              <a:rPr lang="en-US" smtClean="0"/>
              <a:t>The complaint, the investigation, and the prosecution</a:t>
            </a:r>
          </a:p>
          <a:p>
            <a:pPr lvl="1" eaLnBrk="1" hangingPunct="1"/>
            <a:endParaRPr lang="en-US" smtClean="0"/>
          </a:p>
        </p:txBody>
      </p:sp>
      <p:pic>
        <p:nvPicPr>
          <p:cNvPr id="27654" name="Picture 4"/>
          <p:cNvPicPr>
            <a:picLocks noChangeAspect="1" noChangeArrowheads="1"/>
          </p:cNvPicPr>
          <p:nvPr/>
        </p:nvPicPr>
        <p:blipFill>
          <a:blip r:embed="rId3" cstate="print"/>
          <a:srcRect/>
          <a:stretch>
            <a:fillRect/>
          </a:stretch>
        </p:blipFill>
        <p:spPr bwMode="auto">
          <a:xfrm>
            <a:off x="533400" y="3276600"/>
            <a:ext cx="8077200" cy="27336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46ADE442-3E90-42D8-8E5D-B47CF0442316}" type="slidenum">
              <a:rPr lang="en-US"/>
              <a:pPr>
                <a:defRPr/>
              </a:pPr>
              <a:t>2</a:t>
            </a:fld>
            <a:endParaRPr lang="en-US" dirty="0"/>
          </a:p>
        </p:txBody>
      </p:sp>
      <p:sp>
        <p:nvSpPr>
          <p:cNvPr id="4100" name="Rectangle 2"/>
          <p:cNvSpPr>
            <a:spLocks noGrp="1" noChangeArrowheads="1"/>
          </p:cNvSpPr>
          <p:nvPr>
            <p:ph type="title"/>
          </p:nvPr>
        </p:nvSpPr>
        <p:spPr/>
        <p:txBody>
          <a:bodyPr/>
          <a:lstStyle/>
          <a:p>
            <a:pPr eaLnBrk="1" hangingPunct="1"/>
            <a:r>
              <a:rPr lang="en-US" smtClean="0"/>
              <a:t>Objectives</a:t>
            </a:r>
          </a:p>
        </p:txBody>
      </p:sp>
      <p:sp>
        <p:nvSpPr>
          <p:cNvPr id="4101" name="Rectangle 3"/>
          <p:cNvSpPr>
            <a:spLocks noGrp="1" noChangeArrowheads="1"/>
          </p:cNvSpPr>
          <p:nvPr>
            <p:ph type="body" idx="1"/>
          </p:nvPr>
        </p:nvSpPr>
        <p:spPr>
          <a:xfrm>
            <a:off x="457200" y="1676400"/>
            <a:ext cx="8305800" cy="4572000"/>
          </a:xfrm>
        </p:spPr>
        <p:txBody>
          <a:bodyPr/>
          <a:lstStyle/>
          <a:p>
            <a:pPr eaLnBrk="1" hangingPunct="1"/>
            <a:r>
              <a:rPr lang="en-US" smtClean="0"/>
              <a:t>Define computer forensics</a:t>
            </a:r>
          </a:p>
          <a:p>
            <a:pPr eaLnBrk="1" hangingPunct="1"/>
            <a:r>
              <a:rPr lang="en-US" smtClean="0"/>
              <a:t>Describe how to prepare for computer investigations and explain the difference between law enforcement agency and corporate investigations</a:t>
            </a:r>
          </a:p>
          <a:p>
            <a:pPr eaLnBrk="1" hangingPunct="1"/>
            <a:r>
              <a:rPr lang="en-US" smtClean="0"/>
              <a:t>Explain the importance of maintaining professional conduct </a:t>
            </a:r>
          </a:p>
          <a:p>
            <a:pPr eaLnBrk="1" hangingPunct="1"/>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8BDC14B6-CCC6-4347-BBBF-E5C47E6C26EF}" type="slidenum">
              <a:rPr lang="en-US"/>
              <a:pPr>
                <a:defRPr/>
              </a:pPr>
              <a:t>20</a:t>
            </a:fld>
            <a:endParaRPr lang="en-US" dirty="0"/>
          </a:p>
        </p:txBody>
      </p:sp>
      <p:sp>
        <p:nvSpPr>
          <p:cNvPr id="28676" name="Rectangle 2"/>
          <p:cNvSpPr>
            <a:spLocks noGrp="1" noChangeArrowheads="1"/>
          </p:cNvSpPr>
          <p:nvPr>
            <p:ph type="title"/>
          </p:nvPr>
        </p:nvSpPr>
        <p:spPr/>
        <p:txBody>
          <a:bodyPr/>
          <a:lstStyle/>
          <a:p>
            <a:pPr eaLnBrk="1" hangingPunct="1"/>
            <a:r>
              <a:rPr lang="en-US" smtClean="0"/>
              <a:t>Understanding Law Enforcements Agency Investigations (continued)</a:t>
            </a:r>
          </a:p>
        </p:txBody>
      </p:sp>
      <p:sp>
        <p:nvSpPr>
          <p:cNvPr id="28677" name="Rectangle 5"/>
          <p:cNvSpPr>
            <a:spLocks noGrp="1" noChangeArrowheads="1"/>
          </p:cNvSpPr>
          <p:nvPr>
            <p:ph type="body" idx="1"/>
          </p:nvPr>
        </p:nvSpPr>
        <p:spPr>
          <a:noFill/>
        </p:spPr>
        <p:txBody>
          <a:bodyPr/>
          <a:lstStyle/>
          <a:p>
            <a:pPr eaLnBrk="1" hangingPunct="1"/>
            <a:r>
              <a:rPr lang="en-US" smtClean="0"/>
              <a:t>Following the legal process (continued)</a:t>
            </a:r>
          </a:p>
          <a:p>
            <a:pPr lvl="1" eaLnBrk="1" hangingPunct="1"/>
            <a:r>
              <a:rPr lang="en-US" smtClean="0"/>
              <a:t>A criminal case begins when someone finds evidence of an illegal act</a:t>
            </a:r>
          </a:p>
          <a:p>
            <a:pPr lvl="1" eaLnBrk="1" hangingPunct="1"/>
            <a:r>
              <a:rPr lang="en-US" smtClean="0"/>
              <a:t>Complainant makes an </a:t>
            </a:r>
            <a:r>
              <a:rPr lang="en-US" b="1" smtClean="0"/>
              <a:t>allegation</a:t>
            </a:r>
            <a:r>
              <a:rPr lang="en-US" smtClean="0"/>
              <a:t>, an accusation or supposition of fact</a:t>
            </a:r>
          </a:p>
          <a:p>
            <a:pPr lvl="1" eaLnBrk="1" hangingPunct="1"/>
            <a:r>
              <a:rPr lang="en-US" smtClean="0"/>
              <a:t>A police officer interviews the complainant and writes a report about the crime</a:t>
            </a:r>
          </a:p>
          <a:p>
            <a:pPr lvl="2" eaLnBrk="1" hangingPunct="1"/>
            <a:r>
              <a:rPr lang="en-US" b="1" smtClean="0"/>
              <a:t>Police blotter </a:t>
            </a:r>
            <a:r>
              <a:rPr lang="en-US" smtClean="0"/>
              <a:t>provides a record of clues to crimes that have been committed previously</a:t>
            </a:r>
          </a:p>
          <a:p>
            <a:pPr lvl="1" eaLnBrk="1" hangingPunct="1"/>
            <a:r>
              <a:rPr lang="en-US" smtClean="0"/>
              <a:t>Investigators delegate, collect, and process the information related to the complaint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12BB68D0-843F-4E6A-A431-94B05897F361}" type="slidenum">
              <a:rPr lang="en-US"/>
              <a:pPr>
                <a:defRPr/>
              </a:pPr>
              <a:t>21</a:t>
            </a:fld>
            <a:endParaRPr lang="en-US" dirty="0"/>
          </a:p>
        </p:txBody>
      </p:sp>
      <p:sp>
        <p:nvSpPr>
          <p:cNvPr id="29700" name="Rectangle 2"/>
          <p:cNvSpPr>
            <a:spLocks noGrp="1" noChangeArrowheads="1"/>
          </p:cNvSpPr>
          <p:nvPr>
            <p:ph type="title"/>
          </p:nvPr>
        </p:nvSpPr>
        <p:spPr/>
        <p:txBody>
          <a:bodyPr/>
          <a:lstStyle/>
          <a:p>
            <a:pPr eaLnBrk="1" hangingPunct="1"/>
            <a:r>
              <a:rPr lang="en-US" smtClean="0"/>
              <a:t>Understanding Law Enforcements Agency Investigations (continued)</a:t>
            </a:r>
          </a:p>
        </p:txBody>
      </p:sp>
      <p:sp>
        <p:nvSpPr>
          <p:cNvPr id="29701" name="Rectangle 3"/>
          <p:cNvSpPr>
            <a:spLocks noGrp="1" noChangeArrowheads="1"/>
          </p:cNvSpPr>
          <p:nvPr>
            <p:ph type="body" idx="1"/>
          </p:nvPr>
        </p:nvSpPr>
        <p:spPr>
          <a:noFill/>
        </p:spPr>
        <p:txBody>
          <a:bodyPr/>
          <a:lstStyle/>
          <a:p>
            <a:pPr eaLnBrk="1" hangingPunct="1"/>
            <a:r>
              <a:rPr lang="en-US" smtClean="0"/>
              <a:t>Following the legal process (continued)</a:t>
            </a:r>
          </a:p>
          <a:p>
            <a:pPr lvl="1" eaLnBrk="1" hangingPunct="1"/>
            <a:r>
              <a:rPr lang="en-US" smtClean="0"/>
              <a:t>After you build a case, the information is turned over to the prosecutor</a:t>
            </a:r>
          </a:p>
          <a:p>
            <a:pPr lvl="1" eaLnBrk="1" hangingPunct="1"/>
            <a:r>
              <a:rPr lang="en-US" b="1" smtClean="0"/>
              <a:t>Affidavit</a:t>
            </a:r>
          </a:p>
          <a:p>
            <a:pPr lvl="2" eaLnBrk="1" hangingPunct="1"/>
            <a:r>
              <a:rPr lang="en-US" smtClean="0"/>
              <a:t>Sworn statement of support of facts about or evidence of a crime</a:t>
            </a:r>
          </a:p>
          <a:p>
            <a:pPr lvl="3" eaLnBrk="1" hangingPunct="1"/>
            <a:r>
              <a:rPr lang="en-US" smtClean="0"/>
              <a:t>Submitted to a judge to request a search warrant</a:t>
            </a:r>
          </a:p>
          <a:p>
            <a:pPr lvl="2" eaLnBrk="1" hangingPunct="1"/>
            <a:r>
              <a:rPr lang="en-US" smtClean="0"/>
              <a:t>Have the affidavit </a:t>
            </a:r>
            <a:r>
              <a:rPr lang="en-US" b="1" smtClean="0"/>
              <a:t>notarized </a:t>
            </a:r>
            <a:r>
              <a:rPr lang="en-US" smtClean="0"/>
              <a:t>under sworn oath</a:t>
            </a:r>
          </a:p>
          <a:p>
            <a:pPr lvl="1" eaLnBrk="1" hangingPunct="1"/>
            <a:r>
              <a:rPr lang="en-US" smtClean="0"/>
              <a:t>Judge must approve and sign a search warrant </a:t>
            </a:r>
          </a:p>
          <a:p>
            <a:pPr lvl="2" eaLnBrk="1" hangingPunct="1"/>
            <a:r>
              <a:rPr lang="en-US" smtClean="0"/>
              <a:t>Before you can use it to collect evidence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58CDD0F0-A359-4CA5-AD11-54EFA202B35D}" type="slidenum">
              <a:rPr lang="en-US"/>
              <a:pPr>
                <a:defRPr/>
              </a:pPr>
              <a:t>22</a:t>
            </a:fld>
            <a:endParaRPr lang="en-US" dirty="0"/>
          </a:p>
        </p:txBody>
      </p:sp>
      <p:sp>
        <p:nvSpPr>
          <p:cNvPr id="30724" name="Rectangle 2"/>
          <p:cNvSpPr>
            <a:spLocks noGrp="1" noChangeArrowheads="1"/>
          </p:cNvSpPr>
          <p:nvPr>
            <p:ph type="title"/>
          </p:nvPr>
        </p:nvSpPr>
        <p:spPr/>
        <p:txBody>
          <a:bodyPr/>
          <a:lstStyle/>
          <a:p>
            <a:pPr eaLnBrk="1" hangingPunct="1"/>
            <a:r>
              <a:rPr lang="en-US" smtClean="0"/>
              <a:t>Understanding Law Enforcements Agency Investigations (continued)</a:t>
            </a:r>
          </a:p>
        </p:txBody>
      </p:sp>
      <p:pic>
        <p:nvPicPr>
          <p:cNvPr id="30725" name="Picture 5"/>
          <p:cNvPicPr>
            <a:picLocks noChangeAspect="1" noChangeArrowheads="1"/>
          </p:cNvPicPr>
          <p:nvPr/>
        </p:nvPicPr>
        <p:blipFill>
          <a:blip r:embed="rId3" cstate="print"/>
          <a:srcRect/>
          <a:stretch>
            <a:fillRect/>
          </a:stretch>
        </p:blipFill>
        <p:spPr bwMode="auto">
          <a:xfrm>
            <a:off x="1444625" y="1584325"/>
            <a:ext cx="6251575" cy="474027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BECA1F6F-A071-46AF-BE65-5074BB9BA1A5}" type="slidenum">
              <a:rPr lang="en-US"/>
              <a:pPr>
                <a:defRPr/>
              </a:pPr>
              <a:t>23</a:t>
            </a:fld>
            <a:endParaRPr lang="en-US" dirty="0"/>
          </a:p>
        </p:txBody>
      </p:sp>
      <p:sp>
        <p:nvSpPr>
          <p:cNvPr id="31748" name="Rectangle 2"/>
          <p:cNvSpPr>
            <a:spLocks noGrp="1" noChangeArrowheads="1"/>
          </p:cNvSpPr>
          <p:nvPr>
            <p:ph type="title"/>
          </p:nvPr>
        </p:nvSpPr>
        <p:spPr/>
        <p:txBody>
          <a:bodyPr/>
          <a:lstStyle/>
          <a:p>
            <a:pPr eaLnBrk="1" hangingPunct="1"/>
            <a:r>
              <a:rPr lang="en-US" smtClean="0"/>
              <a:t>Understanding Corporate Investigations</a:t>
            </a:r>
          </a:p>
        </p:txBody>
      </p:sp>
      <p:sp>
        <p:nvSpPr>
          <p:cNvPr id="31749" name="Rectangle 3"/>
          <p:cNvSpPr>
            <a:spLocks noGrp="1" noChangeArrowheads="1"/>
          </p:cNvSpPr>
          <p:nvPr>
            <p:ph type="body" idx="1"/>
          </p:nvPr>
        </p:nvSpPr>
        <p:spPr>
          <a:xfrm>
            <a:off x="304800" y="1600200"/>
            <a:ext cx="8458200" cy="4572000"/>
          </a:xfrm>
        </p:spPr>
        <p:txBody>
          <a:bodyPr/>
          <a:lstStyle/>
          <a:p>
            <a:pPr eaLnBrk="1" hangingPunct="1"/>
            <a:r>
              <a:rPr lang="en-US" smtClean="0"/>
              <a:t>Private or corporate investigations</a:t>
            </a:r>
          </a:p>
          <a:p>
            <a:pPr lvl="1" eaLnBrk="1" hangingPunct="1"/>
            <a:r>
              <a:rPr lang="en-US" smtClean="0"/>
              <a:t>Involve private companies and lawyers who address company policy violations and litigation disputes</a:t>
            </a:r>
          </a:p>
          <a:p>
            <a:pPr eaLnBrk="1" hangingPunct="1"/>
            <a:r>
              <a:rPr lang="en-US" smtClean="0"/>
              <a:t>Corporate computer crimes can involve:</a:t>
            </a:r>
          </a:p>
          <a:p>
            <a:pPr lvl="1" eaLnBrk="1" hangingPunct="1"/>
            <a:r>
              <a:rPr lang="en-US" smtClean="0"/>
              <a:t>E-mail harassment</a:t>
            </a:r>
          </a:p>
          <a:p>
            <a:pPr lvl="1" eaLnBrk="1" hangingPunct="1"/>
            <a:r>
              <a:rPr lang="en-US" smtClean="0"/>
              <a:t>Falsification of data</a:t>
            </a:r>
          </a:p>
          <a:p>
            <a:pPr lvl="1" eaLnBrk="1" hangingPunct="1"/>
            <a:r>
              <a:rPr lang="en-US" smtClean="0"/>
              <a:t>Gender and age discrimination</a:t>
            </a:r>
          </a:p>
          <a:p>
            <a:pPr lvl="1" eaLnBrk="1" hangingPunct="1"/>
            <a:r>
              <a:rPr lang="en-US" smtClean="0"/>
              <a:t>Embezzlement</a:t>
            </a:r>
          </a:p>
          <a:p>
            <a:pPr lvl="1" eaLnBrk="1" hangingPunct="1"/>
            <a:r>
              <a:rPr lang="en-US" smtClean="0"/>
              <a:t>Sabotage</a:t>
            </a:r>
          </a:p>
          <a:p>
            <a:pPr lvl="1" eaLnBrk="1" hangingPunct="1"/>
            <a:r>
              <a:rPr lang="en-US" b="1" smtClean="0"/>
              <a:t>Industrial espionage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F238A165-F1D9-4635-821D-3F1B20FC876A}" type="slidenum">
              <a:rPr lang="en-US"/>
              <a:pPr>
                <a:defRPr/>
              </a:pPr>
              <a:t>24</a:t>
            </a:fld>
            <a:endParaRPr lang="en-US" dirty="0"/>
          </a:p>
        </p:txBody>
      </p:sp>
      <p:sp>
        <p:nvSpPr>
          <p:cNvPr id="32772" name="Rectangle 2"/>
          <p:cNvSpPr>
            <a:spLocks noGrp="1" noChangeArrowheads="1"/>
          </p:cNvSpPr>
          <p:nvPr>
            <p:ph type="title"/>
          </p:nvPr>
        </p:nvSpPr>
        <p:spPr/>
        <p:txBody>
          <a:bodyPr/>
          <a:lstStyle/>
          <a:p>
            <a:pPr eaLnBrk="1" hangingPunct="1"/>
            <a:r>
              <a:rPr lang="en-US" smtClean="0"/>
              <a:t>Understanding Corporate Investigations (continued)</a:t>
            </a:r>
          </a:p>
        </p:txBody>
      </p:sp>
      <p:sp>
        <p:nvSpPr>
          <p:cNvPr id="32773" name="Rectangle 3"/>
          <p:cNvSpPr>
            <a:spLocks noGrp="1" noChangeArrowheads="1"/>
          </p:cNvSpPr>
          <p:nvPr>
            <p:ph type="body" idx="1"/>
          </p:nvPr>
        </p:nvSpPr>
        <p:spPr>
          <a:xfrm>
            <a:off x="304800" y="1600200"/>
            <a:ext cx="8458200" cy="4572000"/>
          </a:xfrm>
        </p:spPr>
        <p:txBody>
          <a:bodyPr/>
          <a:lstStyle/>
          <a:p>
            <a:pPr eaLnBrk="1" hangingPunct="1"/>
            <a:r>
              <a:rPr lang="en-US" smtClean="0"/>
              <a:t>Establishing company policies</a:t>
            </a:r>
          </a:p>
          <a:p>
            <a:pPr lvl="1" eaLnBrk="1" hangingPunct="1"/>
            <a:r>
              <a:rPr lang="en-US" smtClean="0"/>
              <a:t>One way to avoid litigation is to publish and maintain policies that employees find easy to read and follow</a:t>
            </a:r>
          </a:p>
          <a:p>
            <a:pPr lvl="1" eaLnBrk="1" hangingPunct="1"/>
            <a:r>
              <a:rPr lang="en-US" smtClean="0"/>
              <a:t>Published company policies provide a </a:t>
            </a:r>
            <a:r>
              <a:rPr lang="en-US" b="1" smtClean="0"/>
              <a:t>line of authority </a:t>
            </a:r>
          </a:p>
          <a:p>
            <a:pPr lvl="2" eaLnBrk="1" hangingPunct="1"/>
            <a:r>
              <a:rPr lang="en-US" smtClean="0"/>
              <a:t>For a business to conduct internal investigations</a:t>
            </a:r>
          </a:p>
          <a:p>
            <a:pPr lvl="1" eaLnBrk="1" hangingPunct="1"/>
            <a:r>
              <a:rPr lang="en-US" smtClean="0"/>
              <a:t>Well-defined policies</a:t>
            </a:r>
          </a:p>
          <a:p>
            <a:pPr lvl="2" eaLnBrk="1" hangingPunct="1"/>
            <a:r>
              <a:rPr lang="en-US" smtClean="0"/>
              <a:t>Give computer investigators and forensic examiners the authority to conduct an investigation</a:t>
            </a:r>
          </a:p>
          <a:p>
            <a:pPr eaLnBrk="1" hangingPunct="1"/>
            <a:r>
              <a:rPr lang="en-US" smtClean="0"/>
              <a:t>Displaying Warning Banners</a:t>
            </a:r>
          </a:p>
          <a:p>
            <a:pPr lvl="1" eaLnBrk="1" hangingPunct="1"/>
            <a:r>
              <a:rPr lang="en-US" smtClean="0"/>
              <a:t>Another way to avoid litigation</a:t>
            </a:r>
            <a:endParaRPr lang="en-US" b="1"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DB467226-9D4A-41C2-B963-EE649F96DC67}" type="slidenum">
              <a:rPr lang="en-US"/>
              <a:pPr>
                <a:defRPr/>
              </a:pPr>
              <a:t>25</a:t>
            </a:fld>
            <a:endParaRPr lang="en-US" dirty="0"/>
          </a:p>
        </p:txBody>
      </p:sp>
      <p:sp>
        <p:nvSpPr>
          <p:cNvPr id="33796" name="Rectangle 2"/>
          <p:cNvSpPr>
            <a:spLocks noGrp="1" noChangeArrowheads="1"/>
          </p:cNvSpPr>
          <p:nvPr>
            <p:ph type="title"/>
          </p:nvPr>
        </p:nvSpPr>
        <p:spPr/>
        <p:txBody>
          <a:bodyPr/>
          <a:lstStyle/>
          <a:p>
            <a:pPr eaLnBrk="1" hangingPunct="1"/>
            <a:r>
              <a:rPr lang="en-US" smtClean="0"/>
              <a:t>Understanding Corporate Investigations (continued)</a:t>
            </a:r>
          </a:p>
        </p:txBody>
      </p:sp>
      <p:sp>
        <p:nvSpPr>
          <p:cNvPr id="33797" name="Rectangle 3"/>
          <p:cNvSpPr>
            <a:spLocks noGrp="1" noChangeArrowheads="1"/>
          </p:cNvSpPr>
          <p:nvPr>
            <p:ph type="body" idx="1"/>
          </p:nvPr>
        </p:nvSpPr>
        <p:spPr>
          <a:xfrm>
            <a:off x="304800" y="1600200"/>
            <a:ext cx="8534400" cy="4572000"/>
          </a:xfrm>
        </p:spPr>
        <p:txBody>
          <a:bodyPr/>
          <a:lstStyle/>
          <a:p>
            <a:pPr eaLnBrk="1" hangingPunct="1"/>
            <a:r>
              <a:rPr lang="en-US" smtClean="0"/>
              <a:t>Displaying Warning Banners (continued)</a:t>
            </a:r>
          </a:p>
          <a:p>
            <a:pPr lvl="1" eaLnBrk="1" hangingPunct="1"/>
            <a:r>
              <a:rPr lang="en-US" b="1" smtClean="0"/>
              <a:t>Warning banner</a:t>
            </a:r>
          </a:p>
          <a:p>
            <a:pPr lvl="2" eaLnBrk="1" hangingPunct="1"/>
            <a:r>
              <a:rPr lang="en-US" smtClean="0"/>
              <a:t>Usually appears when a computer starts or connects to the company intranet, network, or virtual private network</a:t>
            </a:r>
          </a:p>
          <a:p>
            <a:pPr lvl="2" eaLnBrk="1" hangingPunct="1"/>
            <a:r>
              <a:rPr lang="en-US" smtClean="0"/>
              <a:t>Informs end users that the organization reserves the right to inspect computer systems and network traffic at will</a:t>
            </a:r>
          </a:p>
          <a:p>
            <a:pPr lvl="2" eaLnBrk="1" hangingPunct="1"/>
            <a:r>
              <a:rPr lang="en-US" smtClean="0"/>
              <a:t>Establishes the right to conduct an investigation</a:t>
            </a:r>
          </a:p>
          <a:p>
            <a:pPr lvl="1" eaLnBrk="1" hangingPunct="1"/>
            <a:r>
              <a:rPr lang="en-US" smtClean="0"/>
              <a:t>As a corporate computer investigator</a:t>
            </a:r>
          </a:p>
          <a:p>
            <a:pPr lvl="2" eaLnBrk="1" hangingPunct="1"/>
            <a:r>
              <a:rPr lang="en-US" smtClean="0"/>
              <a:t>Make sure company displays well-defined warning banner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2FC7A3A0-AAFA-4DE8-B80B-C72FCB733B7C}" type="slidenum">
              <a:rPr lang="en-US"/>
              <a:pPr>
                <a:defRPr/>
              </a:pPr>
              <a:t>26</a:t>
            </a:fld>
            <a:endParaRPr lang="en-US" dirty="0"/>
          </a:p>
        </p:txBody>
      </p:sp>
      <p:sp>
        <p:nvSpPr>
          <p:cNvPr id="34820" name="Rectangle 2"/>
          <p:cNvSpPr>
            <a:spLocks noGrp="1" noChangeArrowheads="1"/>
          </p:cNvSpPr>
          <p:nvPr>
            <p:ph type="title"/>
          </p:nvPr>
        </p:nvSpPr>
        <p:spPr/>
        <p:txBody>
          <a:bodyPr/>
          <a:lstStyle/>
          <a:p>
            <a:pPr eaLnBrk="1" hangingPunct="1"/>
            <a:r>
              <a:rPr lang="en-US" smtClean="0"/>
              <a:t>Understanding Corporate Investigations (continued)</a:t>
            </a:r>
          </a:p>
        </p:txBody>
      </p:sp>
      <p:pic>
        <p:nvPicPr>
          <p:cNvPr id="34821" name="Picture 5"/>
          <p:cNvPicPr>
            <a:picLocks noChangeAspect="1" noChangeArrowheads="1"/>
          </p:cNvPicPr>
          <p:nvPr/>
        </p:nvPicPr>
        <p:blipFill>
          <a:blip r:embed="rId3" cstate="print"/>
          <a:srcRect/>
          <a:stretch>
            <a:fillRect/>
          </a:stretch>
        </p:blipFill>
        <p:spPr bwMode="auto">
          <a:xfrm>
            <a:off x="1520825" y="2133600"/>
            <a:ext cx="6099175" cy="369252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FDDFFD1B-62B3-4833-B934-9D1EE05A26A9}" type="slidenum">
              <a:rPr lang="en-US"/>
              <a:pPr>
                <a:defRPr/>
              </a:pPr>
              <a:t>27</a:t>
            </a:fld>
            <a:endParaRPr lang="en-US" dirty="0"/>
          </a:p>
        </p:txBody>
      </p:sp>
      <p:sp>
        <p:nvSpPr>
          <p:cNvPr id="35844" name="Rectangle 2"/>
          <p:cNvSpPr>
            <a:spLocks noGrp="1" noChangeArrowheads="1"/>
          </p:cNvSpPr>
          <p:nvPr>
            <p:ph type="title"/>
          </p:nvPr>
        </p:nvSpPr>
        <p:spPr/>
        <p:txBody>
          <a:bodyPr/>
          <a:lstStyle/>
          <a:p>
            <a:pPr eaLnBrk="1" hangingPunct="1"/>
            <a:r>
              <a:rPr lang="en-US" smtClean="0"/>
              <a:t>Understanding Corporate Investigations (continued)</a:t>
            </a:r>
          </a:p>
        </p:txBody>
      </p:sp>
      <p:sp>
        <p:nvSpPr>
          <p:cNvPr id="35845" name="Rectangle 3"/>
          <p:cNvSpPr>
            <a:spLocks noGrp="1" noChangeArrowheads="1"/>
          </p:cNvSpPr>
          <p:nvPr>
            <p:ph type="body" idx="1"/>
          </p:nvPr>
        </p:nvSpPr>
        <p:spPr>
          <a:xfrm>
            <a:off x="304800" y="1600200"/>
            <a:ext cx="8458200" cy="4572000"/>
          </a:xfrm>
        </p:spPr>
        <p:txBody>
          <a:bodyPr/>
          <a:lstStyle/>
          <a:p>
            <a:pPr eaLnBrk="1" hangingPunct="1"/>
            <a:r>
              <a:rPr lang="en-US" smtClean="0"/>
              <a:t>Designating an authorized requester</a:t>
            </a:r>
          </a:p>
          <a:p>
            <a:pPr lvl="1" eaLnBrk="1" hangingPunct="1"/>
            <a:r>
              <a:rPr lang="en-US" b="1" smtClean="0"/>
              <a:t>Authorized requester </a:t>
            </a:r>
            <a:r>
              <a:rPr lang="en-US" smtClean="0"/>
              <a:t>has the power to conduct investigations</a:t>
            </a:r>
          </a:p>
          <a:p>
            <a:pPr lvl="1" eaLnBrk="1" hangingPunct="1"/>
            <a:r>
              <a:rPr lang="en-US" smtClean="0"/>
              <a:t>Policy should be defined by executive management</a:t>
            </a:r>
          </a:p>
          <a:p>
            <a:pPr lvl="1" eaLnBrk="1" hangingPunct="1"/>
            <a:r>
              <a:rPr lang="en-US" smtClean="0"/>
              <a:t>Groups that should have direct authority to request computer investigations</a:t>
            </a:r>
          </a:p>
          <a:p>
            <a:pPr lvl="2" eaLnBrk="1" hangingPunct="1"/>
            <a:r>
              <a:rPr lang="en-US" smtClean="0"/>
              <a:t>Corporate Security Investigations</a:t>
            </a:r>
          </a:p>
          <a:p>
            <a:pPr lvl="2" eaLnBrk="1" hangingPunct="1"/>
            <a:r>
              <a:rPr lang="en-US" smtClean="0"/>
              <a:t>Corporate Ethics Office</a:t>
            </a:r>
          </a:p>
          <a:p>
            <a:pPr lvl="2" eaLnBrk="1" hangingPunct="1"/>
            <a:r>
              <a:rPr lang="en-US" smtClean="0"/>
              <a:t>Corporate Equal Employment Opportunity Office</a:t>
            </a:r>
          </a:p>
          <a:p>
            <a:pPr lvl="2" eaLnBrk="1" hangingPunct="1"/>
            <a:r>
              <a:rPr lang="en-US" smtClean="0"/>
              <a:t>Internal Auditing</a:t>
            </a:r>
          </a:p>
          <a:p>
            <a:pPr lvl="2" eaLnBrk="1" hangingPunct="1"/>
            <a:r>
              <a:rPr lang="en-US" smtClean="0"/>
              <a:t>The general counsel or Legal Department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C5579F75-050B-440C-9503-0D14EC33CC18}" type="slidenum">
              <a:rPr lang="en-US"/>
              <a:pPr>
                <a:defRPr/>
              </a:pPr>
              <a:t>28</a:t>
            </a:fld>
            <a:endParaRPr lang="en-US" dirty="0"/>
          </a:p>
        </p:txBody>
      </p:sp>
      <p:sp>
        <p:nvSpPr>
          <p:cNvPr id="36868" name="Rectangle 2"/>
          <p:cNvSpPr>
            <a:spLocks noGrp="1" noChangeArrowheads="1"/>
          </p:cNvSpPr>
          <p:nvPr>
            <p:ph type="title"/>
          </p:nvPr>
        </p:nvSpPr>
        <p:spPr/>
        <p:txBody>
          <a:bodyPr/>
          <a:lstStyle/>
          <a:p>
            <a:pPr eaLnBrk="1" hangingPunct="1"/>
            <a:r>
              <a:rPr lang="en-US" smtClean="0"/>
              <a:t>Understanding Corporate Investigations (continued)</a:t>
            </a:r>
          </a:p>
        </p:txBody>
      </p:sp>
      <p:sp>
        <p:nvSpPr>
          <p:cNvPr id="36869" name="Rectangle 3"/>
          <p:cNvSpPr>
            <a:spLocks noGrp="1" noChangeArrowheads="1"/>
          </p:cNvSpPr>
          <p:nvPr>
            <p:ph type="body" idx="1"/>
          </p:nvPr>
        </p:nvSpPr>
        <p:spPr>
          <a:xfrm>
            <a:off x="304800" y="1600200"/>
            <a:ext cx="8458200" cy="4572000"/>
          </a:xfrm>
        </p:spPr>
        <p:txBody>
          <a:bodyPr/>
          <a:lstStyle/>
          <a:p>
            <a:pPr eaLnBrk="1" hangingPunct="1"/>
            <a:r>
              <a:rPr lang="en-US" smtClean="0"/>
              <a:t>Conducting security investigations</a:t>
            </a:r>
          </a:p>
          <a:p>
            <a:pPr lvl="1" eaLnBrk="1" hangingPunct="1"/>
            <a:r>
              <a:rPr lang="en-US" smtClean="0"/>
              <a:t>Types of situations</a:t>
            </a:r>
          </a:p>
          <a:p>
            <a:pPr lvl="2" eaLnBrk="1" hangingPunct="1"/>
            <a:r>
              <a:rPr lang="en-US" smtClean="0"/>
              <a:t>Abuse or misuse of corporate assets</a:t>
            </a:r>
          </a:p>
          <a:p>
            <a:pPr lvl="2" eaLnBrk="1" hangingPunct="1"/>
            <a:r>
              <a:rPr lang="en-US" smtClean="0"/>
              <a:t>E-mail abuse</a:t>
            </a:r>
          </a:p>
          <a:p>
            <a:pPr lvl="2" eaLnBrk="1" hangingPunct="1"/>
            <a:r>
              <a:rPr lang="en-US" smtClean="0"/>
              <a:t>Internet abuse</a:t>
            </a:r>
          </a:p>
          <a:p>
            <a:pPr lvl="1" eaLnBrk="1" hangingPunct="1"/>
            <a:r>
              <a:rPr lang="en-US" smtClean="0"/>
              <a:t>Be sure to distinguish between a company’s abuse problems and potential criminal problems</a:t>
            </a:r>
          </a:p>
          <a:p>
            <a:pPr lvl="1" eaLnBrk="1" hangingPunct="1"/>
            <a:r>
              <a:rPr lang="en-US" smtClean="0"/>
              <a:t>Corporations often follow the </a:t>
            </a:r>
            <a:r>
              <a:rPr lang="en-US" b="1" smtClean="0"/>
              <a:t>silver-platter doctrine</a:t>
            </a:r>
            <a:endParaRPr lang="en-US" smtClean="0"/>
          </a:p>
          <a:p>
            <a:pPr lvl="2" eaLnBrk="1" hangingPunct="1"/>
            <a:r>
              <a:rPr lang="en-US" smtClean="0"/>
              <a:t>What happens when a civilian or corporate investigative agent delivers evidence to a law enforcement officer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B7ACBCC5-29E7-4F1D-8651-5FA5852EC2B9}" type="slidenum">
              <a:rPr lang="en-US"/>
              <a:pPr>
                <a:defRPr/>
              </a:pPr>
              <a:t>29</a:t>
            </a:fld>
            <a:endParaRPr lang="en-US" dirty="0"/>
          </a:p>
        </p:txBody>
      </p:sp>
      <p:sp>
        <p:nvSpPr>
          <p:cNvPr id="37892" name="Rectangle 2"/>
          <p:cNvSpPr>
            <a:spLocks noGrp="1" noChangeArrowheads="1"/>
          </p:cNvSpPr>
          <p:nvPr>
            <p:ph type="title"/>
          </p:nvPr>
        </p:nvSpPr>
        <p:spPr/>
        <p:txBody>
          <a:bodyPr/>
          <a:lstStyle/>
          <a:p>
            <a:pPr eaLnBrk="1" hangingPunct="1"/>
            <a:r>
              <a:rPr lang="en-US" smtClean="0"/>
              <a:t>Understanding Corporate Investigations (continued)</a:t>
            </a:r>
          </a:p>
        </p:txBody>
      </p:sp>
      <p:sp>
        <p:nvSpPr>
          <p:cNvPr id="37893" name="Rectangle 3"/>
          <p:cNvSpPr>
            <a:spLocks noGrp="1" noChangeArrowheads="1"/>
          </p:cNvSpPr>
          <p:nvPr>
            <p:ph type="body" idx="1"/>
          </p:nvPr>
        </p:nvSpPr>
        <p:spPr>
          <a:xfrm>
            <a:off x="304800" y="1600200"/>
            <a:ext cx="8458200" cy="4572000"/>
          </a:xfrm>
        </p:spPr>
        <p:txBody>
          <a:bodyPr/>
          <a:lstStyle/>
          <a:p>
            <a:pPr eaLnBrk="1" hangingPunct="1"/>
            <a:r>
              <a:rPr lang="en-US" smtClean="0"/>
              <a:t>Distinguishing personal and company property</a:t>
            </a:r>
          </a:p>
          <a:p>
            <a:pPr lvl="1" eaLnBrk="1" hangingPunct="1"/>
            <a:r>
              <a:rPr lang="en-US" smtClean="0"/>
              <a:t>Many company policies distinguish between personal and company computer property</a:t>
            </a:r>
          </a:p>
          <a:p>
            <a:pPr lvl="1" eaLnBrk="1" hangingPunct="1"/>
            <a:r>
              <a:rPr lang="en-US" smtClean="0"/>
              <a:t>One area that’s difficult to distinguish involves PDAs, cell phones, and personal notebook computers</a:t>
            </a:r>
          </a:p>
          <a:p>
            <a:pPr lvl="1" eaLnBrk="1" hangingPunct="1"/>
            <a:r>
              <a:rPr lang="en-US" smtClean="0"/>
              <a:t>The safe policy is to not allow any personally owned devices to be connected to company-owned resources</a:t>
            </a:r>
          </a:p>
          <a:p>
            <a:pPr lvl="2" eaLnBrk="1" hangingPunct="1"/>
            <a:r>
              <a:rPr lang="en-US" smtClean="0"/>
              <a:t>Limiting the possibility of commingling personal and company data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769E33B4-EAE2-406B-B1B7-BD058392EC5D}" type="slidenum">
              <a:rPr lang="en-US"/>
              <a:pPr>
                <a:defRPr/>
              </a:pPr>
              <a:t>3</a:t>
            </a:fld>
            <a:endParaRPr lang="en-US" dirty="0"/>
          </a:p>
        </p:txBody>
      </p:sp>
      <p:sp>
        <p:nvSpPr>
          <p:cNvPr id="5124" name="Rectangle 2"/>
          <p:cNvSpPr>
            <a:spLocks noGrp="1" noChangeArrowheads="1"/>
          </p:cNvSpPr>
          <p:nvPr>
            <p:ph type="title"/>
          </p:nvPr>
        </p:nvSpPr>
        <p:spPr>
          <a:xfrm>
            <a:off x="533400" y="381000"/>
            <a:ext cx="8077200" cy="1295400"/>
          </a:xfrm>
        </p:spPr>
        <p:txBody>
          <a:bodyPr/>
          <a:lstStyle/>
          <a:p>
            <a:pPr eaLnBrk="1" hangingPunct="1"/>
            <a:r>
              <a:rPr lang="en-US" smtClean="0"/>
              <a:t>Understanding Computer Forensics</a:t>
            </a:r>
          </a:p>
        </p:txBody>
      </p:sp>
      <p:sp>
        <p:nvSpPr>
          <p:cNvPr id="5125" name="Rectangle 3"/>
          <p:cNvSpPr>
            <a:spLocks noGrp="1" noChangeArrowheads="1"/>
          </p:cNvSpPr>
          <p:nvPr>
            <p:ph type="body" idx="1"/>
          </p:nvPr>
        </p:nvSpPr>
        <p:spPr>
          <a:xfrm>
            <a:off x="457200" y="1905000"/>
            <a:ext cx="8229600" cy="1371600"/>
          </a:xfrm>
        </p:spPr>
        <p:txBody>
          <a:bodyPr/>
          <a:lstStyle/>
          <a:p>
            <a:pPr eaLnBrk="1" hangingPunct="1"/>
            <a:r>
              <a:rPr lang="en-US" b="1" dirty="0" smtClean="0"/>
              <a:t>Computer forensics</a:t>
            </a:r>
          </a:p>
          <a:p>
            <a:pPr lvl="1" eaLnBrk="1" hangingPunct="1"/>
            <a:r>
              <a:rPr lang="en-US" dirty="0" smtClean="0"/>
              <a:t>Involves obtaining and analyzing digital information </a:t>
            </a:r>
            <a:r>
              <a:rPr lang="en-US" dirty="0" smtClean="0">
                <a:solidFill>
                  <a:srgbClr val="FF0000"/>
                </a:solidFill>
              </a:rPr>
              <a:t>as evidence </a:t>
            </a:r>
            <a:r>
              <a:rPr lang="en-US" dirty="0" smtClean="0"/>
              <a:t>in civil, criminal, or administrative cases</a:t>
            </a:r>
          </a:p>
          <a:p>
            <a:pPr lvl="1" eaLnBrk="1" hangingPunct="1">
              <a:buNone/>
            </a:pPr>
            <a:endParaRPr lang="en-US" dirty="0" smtClean="0"/>
          </a:p>
        </p:txBody>
      </p:sp>
      <p:graphicFrame>
        <p:nvGraphicFramePr>
          <p:cNvPr id="7" name="Table 6"/>
          <p:cNvGraphicFramePr>
            <a:graphicFrameLocks noGrp="1"/>
          </p:cNvGraphicFramePr>
          <p:nvPr/>
        </p:nvGraphicFramePr>
        <p:xfrm>
          <a:off x="762000" y="3276600"/>
          <a:ext cx="7772400" cy="2286000"/>
        </p:xfrm>
        <a:graphic>
          <a:graphicData uri="http://schemas.openxmlformats.org/drawingml/2006/table">
            <a:tbl>
              <a:tblPr firstRow="1" bandRow="1">
                <a:tableStyleId>{073A0DAA-6AF3-43AB-8588-CEC1D06C72B9}</a:tableStyleId>
              </a:tblPr>
              <a:tblGrid>
                <a:gridCol w="1219200"/>
                <a:gridCol w="6553200"/>
              </a:tblGrid>
              <a:tr h="457200">
                <a:tc>
                  <a:txBody>
                    <a:bodyPr/>
                    <a:lstStyle/>
                    <a:p>
                      <a:r>
                        <a:rPr lang="en-US" dirty="0" smtClean="0"/>
                        <a:t>Timeline</a:t>
                      </a:r>
                      <a:endParaRPr lang="en-US" dirty="0"/>
                    </a:p>
                  </a:txBody>
                  <a:tcPr/>
                </a:tc>
                <a:tc>
                  <a:txBody>
                    <a:bodyPr/>
                    <a:lstStyle/>
                    <a:p>
                      <a:r>
                        <a:rPr lang="en-US" dirty="0" smtClean="0"/>
                        <a:t>Occurrence</a:t>
                      </a:r>
                      <a:endParaRPr lang="en-US" dirty="0"/>
                    </a:p>
                  </a:txBody>
                  <a:tcPr/>
                </a:tc>
              </a:tr>
              <a:tr h="457200">
                <a:tc>
                  <a:txBody>
                    <a:bodyPr/>
                    <a:lstStyle/>
                    <a:p>
                      <a:r>
                        <a:rPr lang="en-US" dirty="0" smtClean="0"/>
                        <a:t>1970</a:t>
                      </a:r>
                      <a:endParaRPr lang="en-US" dirty="0"/>
                    </a:p>
                  </a:txBody>
                  <a:tcPr/>
                </a:tc>
                <a:tc>
                  <a:txBody>
                    <a:bodyPr/>
                    <a:lstStyle/>
                    <a:p>
                      <a:r>
                        <a:rPr lang="en-US" dirty="0" smtClean="0"/>
                        <a:t>FRE starts</a:t>
                      </a:r>
                      <a:r>
                        <a:rPr lang="en-US" baseline="0" dirty="0" smtClean="0"/>
                        <a:t> to control the use of digital evidence</a:t>
                      </a:r>
                      <a:endParaRPr lang="en-US" dirty="0"/>
                    </a:p>
                  </a:txBody>
                  <a:tcPr/>
                </a:tc>
              </a:tr>
              <a:tr h="457200">
                <a:tc>
                  <a:txBody>
                    <a:bodyPr/>
                    <a:lstStyle/>
                    <a:p>
                      <a:r>
                        <a:rPr lang="en-US" dirty="0" smtClean="0"/>
                        <a:t>1970-1985</a:t>
                      </a:r>
                      <a:endParaRPr lang="en-US" dirty="0"/>
                    </a:p>
                  </a:txBody>
                  <a:tcPr/>
                </a:tc>
                <a:tc>
                  <a:txBody>
                    <a:bodyPr/>
                    <a:lstStyle/>
                    <a:p>
                      <a:r>
                        <a:rPr lang="en-US" dirty="0" smtClean="0"/>
                        <a:t>State</a:t>
                      </a:r>
                      <a:r>
                        <a:rPr lang="en-US" baseline="0" dirty="0" smtClean="0"/>
                        <a:t> rules of evidence control the use of digital evidence</a:t>
                      </a:r>
                      <a:endParaRPr lang="en-US" dirty="0"/>
                    </a:p>
                  </a:txBody>
                  <a:tcPr/>
                </a:tc>
              </a:tr>
              <a:tr h="457200">
                <a:tc>
                  <a:txBody>
                    <a:bodyPr/>
                    <a:lstStyle/>
                    <a:p>
                      <a:r>
                        <a:rPr lang="en-US" dirty="0" smtClean="0"/>
                        <a:t>1984</a:t>
                      </a:r>
                      <a:endParaRPr lang="en-US" dirty="0"/>
                    </a:p>
                  </a:txBody>
                  <a:tcPr/>
                </a:tc>
                <a:tc>
                  <a:txBody>
                    <a:bodyPr/>
                    <a:lstStyle/>
                    <a:p>
                      <a:r>
                        <a:rPr lang="en-US" dirty="0" smtClean="0">
                          <a:hlinkClick r:id="rId3"/>
                        </a:rPr>
                        <a:t>FBI Computer Analysis and Response Team </a:t>
                      </a:r>
                      <a:r>
                        <a:rPr lang="en-US" dirty="0" smtClean="0"/>
                        <a:t>created</a:t>
                      </a:r>
                      <a:endParaRPr lang="en-US" dirty="0"/>
                    </a:p>
                  </a:txBody>
                  <a:tcPr/>
                </a:tc>
              </a:tr>
              <a:tr h="457200">
                <a:tc>
                  <a:txBody>
                    <a:bodyPr/>
                    <a:lstStyle/>
                    <a:p>
                      <a:r>
                        <a:rPr lang="en-US" dirty="0" smtClean="0"/>
                        <a:t>1998</a:t>
                      </a:r>
                      <a:endParaRPr lang="en-US" dirty="0"/>
                    </a:p>
                  </a:txBody>
                  <a:tcPr/>
                </a:tc>
                <a:tc>
                  <a:txBody>
                    <a:bodyPr/>
                    <a:lstStyle/>
                    <a:p>
                      <a:r>
                        <a:rPr lang="en-US" dirty="0" smtClean="0">
                          <a:hlinkClick r:id="rId4"/>
                        </a:rPr>
                        <a:t>Defense Computer Laboratory </a:t>
                      </a:r>
                      <a:r>
                        <a:rPr lang="en-US" dirty="0" smtClean="0"/>
                        <a:t>established</a:t>
                      </a:r>
                      <a:endParaRPr lang="en-US" dirty="0"/>
                    </a:p>
                  </a:txBody>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CFDC5E5F-A354-428E-AC53-DEC044B535E6}" type="slidenum">
              <a:rPr lang="en-US"/>
              <a:pPr>
                <a:defRPr/>
              </a:pPr>
              <a:t>30</a:t>
            </a:fld>
            <a:endParaRPr lang="en-US" dirty="0"/>
          </a:p>
        </p:txBody>
      </p:sp>
      <p:sp>
        <p:nvSpPr>
          <p:cNvPr id="38916" name="Rectangle 2"/>
          <p:cNvSpPr>
            <a:spLocks noGrp="1" noChangeArrowheads="1"/>
          </p:cNvSpPr>
          <p:nvPr>
            <p:ph type="title"/>
          </p:nvPr>
        </p:nvSpPr>
        <p:spPr/>
        <p:txBody>
          <a:bodyPr/>
          <a:lstStyle/>
          <a:p>
            <a:pPr eaLnBrk="1" hangingPunct="1"/>
            <a:r>
              <a:rPr lang="en-US" smtClean="0"/>
              <a:t>Maintaining Professional Conduct</a:t>
            </a:r>
          </a:p>
        </p:txBody>
      </p:sp>
      <p:sp>
        <p:nvSpPr>
          <p:cNvPr id="38917" name="Rectangle 3"/>
          <p:cNvSpPr>
            <a:spLocks noGrp="1" noChangeArrowheads="1"/>
          </p:cNvSpPr>
          <p:nvPr>
            <p:ph type="body" idx="1"/>
          </p:nvPr>
        </p:nvSpPr>
        <p:spPr>
          <a:xfrm>
            <a:off x="304800" y="1600200"/>
            <a:ext cx="8458200" cy="4572000"/>
          </a:xfrm>
        </p:spPr>
        <p:txBody>
          <a:bodyPr/>
          <a:lstStyle/>
          <a:p>
            <a:pPr eaLnBrk="1" hangingPunct="1"/>
            <a:r>
              <a:rPr lang="en-US" b="1" smtClean="0"/>
              <a:t>Professional conduct</a:t>
            </a:r>
            <a:endParaRPr lang="en-US" smtClean="0"/>
          </a:p>
          <a:p>
            <a:pPr lvl="1" eaLnBrk="1" hangingPunct="1"/>
            <a:r>
              <a:rPr lang="en-US" smtClean="0"/>
              <a:t>Determines your credibility</a:t>
            </a:r>
          </a:p>
          <a:p>
            <a:pPr lvl="1" eaLnBrk="1" hangingPunct="1"/>
            <a:r>
              <a:rPr lang="en-US" smtClean="0"/>
              <a:t>Includes ethics, morals, and standards of behavior</a:t>
            </a:r>
          </a:p>
          <a:p>
            <a:pPr eaLnBrk="1" hangingPunct="1"/>
            <a:r>
              <a:rPr lang="en-US" smtClean="0"/>
              <a:t>Maintaining objectivity means you must form and sustain unbiased opinions of your cases</a:t>
            </a:r>
          </a:p>
          <a:p>
            <a:pPr eaLnBrk="1" hangingPunct="1"/>
            <a:r>
              <a:rPr lang="en-US" smtClean="0"/>
              <a:t>Maintain an investigation’s credibility by keeping the case confidential</a:t>
            </a:r>
          </a:p>
          <a:p>
            <a:pPr lvl="1" eaLnBrk="1" hangingPunct="1"/>
            <a:r>
              <a:rPr lang="en-US" smtClean="0"/>
              <a:t>In the corporate environment, confidentiality is critical</a:t>
            </a:r>
          </a:p>
          <a:p>
            <a:pPr eaLnBrk="1" hangingPunct="1"/>
            <a:r>
              <a:rPr lang="en-US" smtClean="0"/>
              <a:t>In rare instances, your corporate case might become a criminal case as serious as murder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0B5DF1AC-96DA-4C16-9043-7A6BF5C8A646}" type="slidenum">
              <a:rPr lang="en-US"/>
              <a:pPr>
                <a:defRPr/>
              </a:pPr>
              <a:t>31</a:t>
            </a:fld>
            <a:endParaRPr lang="en-US" dirty="0"/>
          </a:p>
        </p:txBody>
      </p:sp>
      <p:sp>
        <p:nvSpPr>
          <p:cNvPr id="39940" name="Rectangle 2"/>
          <p:cNvSpPr>
            <a:spLocks noGrp="1" noChangeArrowheads="1"/>
          </p:cNvSpPr>
          <p:nvPr>
            <p:ph type="title"/>
          </p:nvPr>
        </p:nvSpPr>
        <p:spPr/>
        <p:txBody>
          <a:bodyPr/>
          <a:lstStyle/>
          <a:p>
            <a:pPr eaLnBrk="1" hangingPunct="1"/>
            <a:r>
              <a:rPr lang="en-US" smtClean="0"/>
              <a:t>Maintaining Professional Conduct (continued)</a:t>
            </a:r>
          </a:p>
        </p:txBody>
      </p:sp>
      <p:sp>
        <p:nvSpPr>
          <p:cNvPr id="39941" name="Rectangle 3"/>
          <p:cNvSpPr>
            <a:spLocks noGrp="1" noChangeArrowheads="1"/>
          </p:cNvSpPr>
          <p:nvPr>
            <p:ph type="body" idx="1"/>
          </p:nvPr>
        </p:nvSpPr>
        <p:spPr>
          <a:xfrm>
            <a:off x="304800" y="1600200"/>
            <a:ext cx="8458200" cy="4572000"/>
          </a:xfrm>
        </p:spPr>
        <p:txBody>
          <a:bodyPr/>
          <a:lstStyle/>
          <a:p>
            <a:pPr eaLnBrk="1" hangingPunct="1"/>
            <a:r>
              <a:rPr lang="en-US" smtClean="0"/>
              <a:t>Enhance your professional conduct by continuing your training</a:t>
            </a:r>
          </a:p>
          <a:p>
            <a:pPr eaLnBrk="1" hangingPunct="1"/>
            <a:r>
              <a:rPr lang="en-US" smtClean="0"/>
              <a:t>Record your fact-finding methods in a journal</a:t>
            </a:r>
          </a:p>
          <a:p>
            <a:pPr eaLnBrk="1" hangingPunct="1"/>
            <a:r>
              <a:rPr lang="en-US" smtClean="0"/>
              <a:t>Attend workshops, conferences, and vendor courses</a:t>
            </a:r>
          </a:p>
          <a:p>
            <a:pPr eaLnBrk="1" hangingPunct="1"/>
            <a:r>
              <a:rPr lang="en-US" smtClean="0"/>
              <a:t>Membership in professional organizations adds to your credentials</a:t>
            </a:r>
          </a:p>
          <a:p>
            <a:pPr eaLnBrk="1" hangingPunct="1"/>
            <a:r>
              <a:rPr lang="en-US" smtClean="0"/>
              <a:t>Achieve a high public and private standing and maintain honesty and integrity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73B02F6E-999D-46D0-BA39-5BB0A89551AB}" type="slidenum">
              <a:rPr lang="en-US"/>
              <a:pPr>
                <a:defRPr/>
              </a:pPr>
              <a:t>32</a:t>
            </a:fld>
            <a:endParaRPr lang="en-US" dirty="0"/>
          </a:p>
        </p:txBody>
      </p:sp>
      <p:sp>
        <p:nvSpPr>
          <p:cNvPr id="40964" name="Rectangle 2"/>
          <p:cNvSpPr>
            <a:spLocks noGrp="1" noChangeArrowheads="1"/>
          </p:cNvSpPr>
          <p:nvPr>
            <p:ph type="title"/>
          </p:nvPr>
        </p:nvSpPr>
        <p:spPr/>
        <p:txBody>
          <a:bodyPr/>
          <a:lstStyle/>
          <a:p>
            <a:pPr eaLnBrk="1" hangingPunct="1"/>
            <a:r>
              <a:rPr lang="en-US" smtClean="0"/>
              <a:t>Summary</a:t>
            </a:r>
          </a:p>
        </p:txBody>
      </p:sp>
      <p:sp>
        <p:nvSpPr>
          <p:cNvPr id="40965" name="Rectangle 3"/>
          <p:cNvSpPr>
            <a:spLocks noGrp="1" noChangeArrowheads="1"/>
          </p:cNvSpPr>
          <p:nvPr>
            <p:ph type="body" idx="1"/>
          </p:nvPr>
        </p:nvSpPr>
        <p:spPr>
          <a:xfrm>
            <a:off x="381000" y="1600200"/>
            <a:ext cx="8382000" cy="4572000"/>
          </a:xfrm>
        </p:spPr>
        <p:txBody>
          <a:bodyPr/>
          <a:lstStyle/>
          <a:p>
            <a:pPr eaLnBrk="1" hangingPunct="1"/>
            <a:r>
              <a:rPr lang="en-US" smtClean="0"/>
              <a:t>Computer forensics applies forensics procedures to digital evidence</a:t>
            </a:r>
          </a:p>
          <a:p>
            <a:pPr eaLnBrk="1" hangingPunct="1"/>
            <a:r>
              <a:rPr lang="en-US" smtClean="0"/>
              <a:t>Laws about digital evidence established in the 1970s</a:t>
            </a:r>
          </a:p>
          <a:p>
            <a:pPr eaLnBrk="1" hangingPunct="1"/>
            <a:r>
              <a:rPr lang="en-US" smtClean="0"/>
              <a:t>To be a successful computer forensics investigator, you must know more than one computing platform</a:t>
            </a:r>
          </a:p>
          <a:p>
            <a:pPr eaLnBrk="1" hangingPunct="1"/>
            <a:r>
              <a:rPr lang="en-US" smtClean="0"/>
              <a:t>Public and private computer investigations are different</a:t>
            </a:r>
          </a:p>
          <a:p>
            <a:pPr eaLnBrk="1" hangingPunct="1"/>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A622B7EC-7AE1-499C-9A5B-B6F7413492A2}" type="slidenum">
              <a:rPr lang="en-US"/>
              <a:pPr>
                <a:defRPr/>
              </a:pPr>
              <a:t>33</a:t>
            </a:fld>
            <a:endParaRPr lang="en-US" dirty="0"/>
          </a:p>
        </p:txBody>
      </p:sp>
      <p:sp>
        <p:nvSpPr>
          <p:cNvPr id="41988" name="Rectangle 2"/>
          <p:cNvSpPr>
            <a:spLocks noGrp="1" noChangeArrowheads="1"/>
          </p:cNvSpPr>
          <p:nvPr>
            <p:ph type="title"/>
          </p:nvPr>
        </p:nvSpPr>
        <p:spPr/>
        <p:txBody>
          <a:bodyPr/>
          <a:lstStyle/>
          <a:p>
            <a:pPr eaLnBrk="1" hangingPunct="1"/>
            <a:r>
              <a:rPr lang="en-US" smtClean="0"/>
              <a:t>Summary (continued)</a:t>
            </a:r>
          </a:p>
        </p:txBody>
      </p:sp>
      <p:sp>
        <p:nvSpPr>
          <p:cNvPr id="41989" name="Rectangle 3"/>
          <p:cNvSpPr>
            <a:spLocks noGrp="1" noChangeArrowheads="1"/>
          </p:cNvSpPr>
          <p:nvPr>
            <p:ph type="body" idx="1"/>
          </p:nvPr>
        </p:nvSpPr>
        <p:spPr>
          <a:xfrm>
            <a:off x="381000" y="1676400"/>
            <a:ext cx="8458200" cy="4572000"/>
          </a:xfrm>
        </p:spPr>
        <p:txBody>
          <a:bodyPr/>
          <a:lstStyle/>
          <a:p>
            <a:pPr eaLnBrk="1" hangingPunct="1"/>
            <a:r>
              <a:rPr lang="en-US" smtClean="0"/>
              <a:t>Use warning banners to remind employees and visitors of policy on computer and Internet use</a:t>
            </a:r>
          </a:p>
          <a:p>
            <a:pPr eaLnBrk="1" hangingPunct="1"/>
            <a:r>
              <a:rPr lang="en-US" smtClean="0"/>
              <a:t>Companies should define and limit the number of authorized requesters who can start an investigation</a:t>
            </a:r>
          </a:p>
          <a:p>
            <a:pPr eaLnBrk="1" hangingPunct="1"/>
            <a:r>
              <a:rPr lang="en-US" smtClean="0"/>
              <a:t>Silver-platter doctrine refers to handing the results of private investigations over to law enforcement because of indications of criminal activity</a:t>
            </a:r>
          </a:p>
          <a:p>
            <a:pPr eaLnBrk="1" hangingPunct="1"/>
            <a:r>
              <a:rPr lang="en-US" smtClean="0"/>
              <a:t>Computer forensics investigators must maintain professional conduct to protect their credibility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Computer Crimes Laws</a:t>
            </a:r>
            <a:endParaRPr lang="en-US" dirty="0"/>
          </a:p>
        </p:txBody>
      </p:sp>
      <p:sp>
        <p:nvSpPr>
          <p:cNvPr id="3" name="Content Placeholder 2"/>
          <p:cNvSpPr>
            <a:spLocks noGrp="1"/>
          </p:cNvSpPr>
          <p:nvPr>
            <p:ph idx="1"/>
          </p:nvPr>
        </p:nvSpPr>
        <p:spPr/>
        <p:txBody>
          <a:bodyPr/>
          <a:lstStyle/>
          <a:p>
            <a:r>
              <a:rPr lang="en-US" sz="2000" dirty="0" smtClean="0"/>
              <a:t>4</a:t>
            </a:r>
            <a:r>
              <a:rPr lang="en-US" sz="2000" baseline="30000" dirty="0" smtClean="0"/>
              <a:t>th</a:t>
            </a:r>
            <a:r>
              <a:rPr lang="en-US" sz="2000" dirty="0" smtClean="0"/>
              <a:t> Amendment</a:t>
            </a:r>
          </a:p>
          <a:p>
            <a:r>
              <a:rPr lang="en-US" sz="2000" dirty="0" smtClean="0"/>
              <a:t>Computer Fraud and Abuse Act of 1986</a:t>
            </a:r>
          </a:p>
          <a:p>
            <a:r>
              <a:rPr lang="en-US" sz="2000" dirty="0" smtClean="0"/>
              <a:t>Electronic Communications Privacy Act of </a:t>
            </a:r>
            <a:r>
              <a:rPr lang="en-US" sz="2000" dirty="0" smtClean="0"/>
              <a:t>1986</a:t>
            </a:r>
          </a:p>
          <a:p>
            <a:pPr>
              <a:lnSpc>
                <a:spcPct val="90000"/>
              </a:lnSpc>
            </a:pPr>
            <a:r>
              <a:rPr lang="en-US" sz="2000" dirty="0" smtClean="0"/>
              <a:t>Electronic Espionage Act of 1996</a:t>
            </a:r>
          </a:p>
          <a:p>
            <a:pPr>
              <a:lnSpc>
                <a:spcPct val="90000"/>
              </a:lnSpc>
            </a:pPr>
            <a:r>
              <a:rPr lang="en-US" sz="2000" dirty="0" smtClean="0"/>
              <a:t>Communications Decency Act 1996</a:t>
            </a:r>
          </a:p>
          <a:p>
            <a:pPr>
              <a:lnSpc>
                <a:spcPct val="90000"/>
              </a:lnSpc>
            </a:pPr>
            <a:r>
              <a:rPr lang="en-US" sz="2000" dirty="0" smtClean="0"/>
              <a:t>Child Pornography Prevention Act</a:t>
            </a:r>
          </a:p>
          <a:p>
            <a:pPr>
              <a:lnSpc>
                <a:spcPct val="90000"/>
              </a:lnSpc>
            </a:pPr>
            <a:r>
              <a:rPr lang="en-US" sz="2000" dirty="0" smtClean="0"/>
              <a:t>Digital Millennium Copyright Act of 1998</a:t>
            </a:r>
          </a:p>
          <a:p>
            <a:pPr>
              <a:lnSpc>
                <a:spcPct val="90000"/>
              </a:lnSpc>
            </a:pPr>
            <a:r>
              <a:rPr lang="en-US" sz="2000" dirty="0" smtClean="0"/>
              <a:t>COPPA - Children's Online Privacy Protection Act</a:t>
            </a:r>
          </a:p>
          <a:p>
            <a:pPr>
              <a:lnSpc>
                <a:spcPct val="90000"/>
              </a:lnSpc>
            </a:pPr>
            <a:r>
              <a:rPr lang="en-US" sz="2000" dirty="0" smtClean="0"/>
              <a:t>HIPAA - </a:t>
            </a:r>
            <a:r>
              <a:rPr lang="en-US" sz="2000" dirty="0" smtClean="0">
                <a:cs typeface="Times New Roman" pitchFamily="18" charset="0"/>
              </a:rPr>
              <a:t>Health Insurance Portability And Accountability Act </a:t>
            </a:r>
            <a:endParaRPr lang="en-US" sz="2000" dirty="0" smtClean="0"/>
          </a:p>
          <a:p>
            <a:pPr>
              <a:lnSpc>
                <a:spcPct val="90000"/>
              </a:lnSpc>
            </a:pPr>
            <a:r>
              <a:rPr lang="en-US" sz="2000" dirty="0" smtClean="0"/>
              <a:t>Access Device Fraud</a:t>
            </a:r>
          </a:p>
          <a:p>
            <a:pPr>
              <a:lnSpc>
                <a:spcPct val="90000"/>
              </a:lnSpc>
            </a:pPr>
            <a:r>
              <a:rPr lang="en-US" sz="2000" dirty="0" smtClean="0"/>
              <a:t>USA Patriot Act</a:t>
            </a:r>
          </a:p>
          <a:p>
            <a:endParaRPr lang="en-US" sz="2000" dirty="0" smtClean="0"/>
          </a:p>
          <a:p>
            <a:endParaRPr lang="en-US" sz="2000" dirty="0"/>
          </a:p>
        </p:txBody>
      </p:sp>
      <p:sp>
        <p:nvSpPr>
          <p:cNvPr id="4" name="Footer Placeholder 3"/>
          <p:cNvSpPr>
            <a:spLocks noGrp="1"/>
          </p:cNvSpPr>
          <p:nvPr>
            <p:ph type="ftr" sz="quarter" idx="10"/>
          </p:nvPr>
        </p:nvSpPr>
        <p:spPr/>
        <p:txBody>
          <a:bodyPr/>
          <a:lstStyle/>
          <a:p>
            <a:pPr>
              <a:defRPr/>
            </a:pPr>
            <a:r>
              <a:rPr lang="en-US" smtClean="0"/>
              <a:t>Guide to Computer Forensics and Investigations</a:t>
            </a:r>
            <a:endParaRPr lang="en-US" dirty="0"/>
          </a:p>
        </p:txBody>
      </p:sp>
      <p:sp>
        <p:nvSpPr>
          <p:cNvPr id="5" name="Slide Number Placeholder 4"/>
          <p:cNvSpPr>
            <a:spLocks noGrp="1"/>
          </p:cNvSpPr>
          <p:nvPr>
            <p:ph type="sldNum" sz="quarter" idx="11"/>
          </p:nvPr>
        </p:nvSpPr>
        <p:spPr/>
        <p:txBody>
          <a:bodyPr/>
          <a:lstStyle/>
          <a:p>
            <a:pPr>
              <a:defRPr/>
            </a:pPr>
            <a:fld id="{6609ECA7-19F1-4211-8BDB-C7232FA4A8B3}"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5F2B7D55-6AD6-48BA-B8FB-0B6B085CDE3B}" type="slidenum">
              <a:rPr lang="en-US"/>
              <a:pPr>
                <a:defRPr/>
              </a:pPr>
              <a:t>5</a:t>
            </a:fld>
            <a:endParaRPr lang="en-US" dirty="0"/>
          </a:p>
        </p:txBody>
      </p:sp>
      <p:sp>
        <p:nvSpPr>
          <p:cNvPr id="7172" name="Rectangle 2"/>
          <p:cNvSpPr>
            <a:spLocks noGrp="1" noChangeArrowheads="1"/>
          </p:cNvSpPr>
          <p:nvPr>
            <p:ph type="title"/>
          </p:nvPr>
        </p:nvSpPr>
        <p:spPr>
          <a:xfrm>
            <a:off x="533400" y="381000"/>
            <a:ext cx="8077200" cy="1295400"/>
          </a:xfrm>
        </p:spPr>
        <p:txBody>
          <a:bodyPr/>
          <a:lstStyle/>
          <a:p>
            <a:pPr eaLnBrk="1" hangingPunct="1"/>
            <a:r>
              <a:rPr lang="en-US" dirty="0" smtClean="0"/>
              <a:t>Computer Crime Laws</a:t>
            </a:r>
            <a:endParaRPr lang="en-US" dirty="0" smtClean="0"/>
          </a:p>
        </p:txBody>
      </p:sp>
      <p:sp>
        <p:nvSpPr>
          <p:cNvPr id="7173" name="Rectangle 3"/>
          <p:cNvSpPr>
            <a:spLocks noGrp="1" noChangeArrowheads="1"/>
          </p:cNvSpPr>
          <p:nvPr>
            <p:ph type="body" idx="1"/>
          </p:nvPr>
        </p:nvSpPr>
        <p:spPr>
          <a:xfrm>
            <a:off x="457200" y="1905000"/>
            <a:ext cx="8229600" cy="4343400"/>
          </a:xfrm>
        </p:spPr>
        <p:txBody>
          <a:bodyPr/>
          <a:lstStyle/>
          <a:p>
            <a:pPr eaLnBrk="1" hangingPunct="1"/>
            <a:r>
              <a:rPr lang="en-US" b="1" dirty="0" smtClean="0"/>
              <a:t>Fourth Amendment </a:t>
            </a:r>
            <a:r>
              <a:rPr lang="en-US" dirty="0" smtClean="0"/>
              <a:t>to the U.S. Constitution</a:t>
            </a:r>
          </a:p>
          <a:p>
            <a:pPr lvl="1" eaLnBrk="1" hangingPunct="1"/>
            <a:r>
              <a:rPr lang="en-US" dirty="0" smtClean="0"/>
              <a:t>Protects everyone’s rights to be secure in their person, residence, and property</a:t>
            </a:r>
          </a:p>
          <a:p>
            <a:pPr lvl="2" eaLnBrk="1" hangingPunct="1"/>
            <a:r>
              <a:rPr lang="en-US" dirty="0" smtClean="0"/>
              <a:t>From search and seizure</a:t>
            </a:r>
          </a:p>
          <a:p>
            <a:pPr lvl="1" eaLnBrk="1" hangingPunct="1"/>
            <a:r>
              <a:rPr lang="en-US" b="1" dirty="0" smtClean="0"/>
              <a:t>Search warrants</a:t>
            </a:r>
            <a:r>
              <a:rPr lang="en-US" dirty="0" smtClean="0"/>
              <a:t> are needed to be judicially sanctioned and supported by probable cause.</a:t>
            </a:r>
          </a:p>
          <a:p>
            <a:pPr lvl="1" eaLnBrk="1" hangingPunct="1"/>
            <a:r>
              <a:rPr lang="en-US" dirty="0" smtClean="0"/>
              <a:t>Search and arrest must be done by a law enforcement officer who has sworn by it. </a:t>
            </a:r>
          </a:p>
          <a:p>
            <a:pPr lvl="1" eaLnBrk="1" hangingPunct="1"/>
            <a:r>
              <a:rPr lang="en-US" dirty="0" smtClean="0"/>
              <a:t>Usually it </a:t>
            </a:r>
            <a:r>
              <a:rPr lang="en-US" dirty="0" smtClean="0"/>
              <a:t>applies </a:t>
            </a:r>
            <a:r>
              <a:rPr lang="en-US" dirty="0" smtClean="0"/>
              <a:t>to governmental search and seizure and arrest.</a:t>
            </a:r>
          </a:p>
          <a:p>
            <a:pPr lvl="1" eaLnBrk="1" hangingPunct="1"/>
            <a:endParaRPr lang="en-US" dirty="0" smtClean="0"/>
          </a:p>
          <a:p>
            <a:pPr lvl="1" eaLnBrk="1" hangingPunct="1"/>
            <a:endParaRPr lang="en-US"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Computer Crime Law</a:t>
            </a:r>
            <a:endParaRPr lang="en-US" dirty="0"/>
          </a:p>
        </p:txBody>
      </p:sp>
      <p:sp>
        <p:nvSpPr>
          <p:cNvPr id="3" name="Content Placeholder 2"/>
          <p:cNvSpPr>
            <a:spLocks noGrp="1"/>
          </p:cNvSpPr>
          <p:nvPr>
            <p:ph idx="1"/>
          </p:nvPr>
        </p:nvSpPr>
        <p:spPr/>
        <p:txBody>
          <a:bodyPr/>
          <a:lstStyle/>
          <a:p>
            <a:r>
              <a:rPr lang="en-US" dirty="0" smtClean="0"/>
              <a:t>State specific</a:t>
            </a:r>
            <a:endParaRPr lang="en-US" dirty="0"/>
          </a:p>
        </p:txBody>
      </p:sp>
      <p:sp>
        <p:nvSpPr>
          <p:cNvPr id="4" name="Footer Placeholder 3"/>
          <p:cNvSpPr>
            <a:spLocks noGrp="1"/>
          </p:cNvSpPr>
          <p:nvPr>
            <p:ph type="ftr" sz="quarter" idx="10"/>
          </p:nvPr>
        </p:nvSpPr>
        <p:spPr/>
        <p:txBody>
          <a:bodyPr/>
          <a:lstStyle/>
          <a:p>
            <a:pPr>
              <a:defRPr/>
            </a:pPr>
            <a:r>
              <a:rPr lang="en-US" smtClean="0"/>
              <a:t>Guide to Computer Forensics and Investigations</a:t>
            </a:r>
            <a:endParaRPr lang="en-US" dirty="0"/>
          </a:p>
        </p:txBody>
      </p:sp>
      <p:sp>
        <p:nvSpPr>
          <p:cNvPr id="5" name="Slide Number Placeholder 4"/>
          <p:cNvSpPr>
            <a:spLocks noGrp="1"/>
          </p:cNvSpPr>
          <p:nvPr>
            <p:ph type="sldNum" sz="quarter" idx="11"/>
          </p:nvPr>
        </p:nvSpPr>
        <p:spPr/>
        <p:txBody>
          <a:bodyPr/>
          <a:lstStyle/>
          <a:p>
            <a:pPr>
              <a:defRPr/>
            </a:pPr>
            <a:fld id="{6609ECA7-19F1-4211-8BDB-C7232FA4A8B3}"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Law</a:t>
            </a:r>
            <a:endParaRPr lang="en-US" dirty="0"/>
          </a:p>
        </p:txBody>
      </p:sp>
      <p:sp>
        <p:nvSpPr>
          <p:cNvPr id="3" name="Content Placeholder 2"/>
          <p:cNvSpPr>
            <a:spLocks noGrp="1"/>
          </p:cNvSpPr>
          <p:nvPr>
            <p:ph idx="1"/>
          </p:nvPr>
        </p:nvSpPr>
        <p:spPr/>
        <p:txBody>
          <a:bodyPr/>
          <a:lstStyle/>
          <a:p>
            <a:r>
              <a:rPr lang="en-US" dirty="0" smtClean="0"/>
              <a:t>What is case law?</a:t>
            </a:r>
          </a:p>
          <a:p>
            <a:pPr lvl="1"/>
            <a:r>
              <a:rPr lang="en-US" dirty="0" smtClean="0"/>
              <a:t>“Created” by the rulings of judges on court cases</a:t>
            </a:r>
          </a:p>
          <a:p>
            <a:r>
              <a:rPr lang="en-US" dirty="0" smtClean="0"/>
              <a:t>Importance of case law?</a:t>
            </a:r>
          </a:p>
          <a:p>
            <a:pPr lvl="1"/>
            <a:r>
              <a:rPr lang="en-US" dirty="0" smtClean="0"/>
              <a:t>Very few laws governing current and emerging technologies</a:t>
            </a:r>
          </a:p>
          <a:p>
            <a:pPr lvl="1"/>
            <a:r>
              <a:rPr lang="en-US" dirty="0" smtClean="0"/>
              <a:t>Precedents set by case law often become legislative law</a:t>
            </a:r>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Guide to Computer Forensics and Investigations</a:t>
            </a:r>
            <a:endParaRPr lang="en-US" dirty="0"/>
          </a:p>
        </p:txBody>
      </p:sp>
      <p:sp>
        <p:nvSpPr>
          <p:cNvPr id="5" name="Slide Number Placeholder 4"/>
          <p:cNvSpPr>
            <a:spLocks noGrp="1"/>
          </p:cNvSpPr>
          <p:nvPr>
            <p:ph type="sldNum" sz="quarter" idx="11"/>
          </p:nvPr>
        </p:nvSpPr>
        <p:spPr/>
        <p:txBody>
          <a:bodyPr/>
          <a:lstStyle/>
          <a:p>
            <a:pPr>
              <a:defRPr/>
            </a:pPr>
            <a:fld id="{6609ECA7-19F1-4211-8BDB-C7232FA4A8B3}"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20BA8FF4-AF46-4F90-AC43-5FAA09695032}" type="slidenum">
              <a:rPr lang="en-US"/>
              <a:pPr>
                <a:defRPr/>
              </a:pPr>
              <a:t>8</a:t>
            </a:fld>
            <a:endParaRPr lang="en-US" dirty="0"/>
          </a:p>
        </p:txBody>
      </p:sp>
      <p:sp>
        <p:nvSpPr>
          <p:cNvPr id="8196" name="Rectangle 2"/>
          <p:cNvSpPr>
            <a:spLocks noGrp="1" noChangeArrowheads="1"/>
          </p:cNvSpPr>
          <p:nvPr>
            <p:ph type="title"/>
          </p:nvPr>
        </p:nvSpPr>
        <p:spPr>
          <a:xfrm>
            <a:off x="609600" y="228600"/>
            <a:ext cx="8077200" cy="1295400"/>
          </a:xfrm>
        </p:spPr>
        <p:txBody>
          <a:bodyPr/>
          <a:lstStyle/>
          <a:p>
            <a:pPr eaLnBrk="1" hangingPunct="1"/>
            <a:r>
              <a:rPr lang="en-US" smtClean="0"/>
              <a:t>Computer Forensics Versus Other Related Disciplines</a:t>
            </a:r>
          </a:p>
        </p:txBody>
      </p:sp>
      <p:sp>
        <p:nvSpPr>
          <p:cNvPr id="8197" name="Rectangle 3"/>
          <p:cNvSpPr>
            <a:spLocks noGrp="1" noChangeArrowheads="1"/>
          </p:cNvSpPr>
          <p:nvPr>
            <p:ph type="body" idx="1"/>
          </p:nvPr>
        </p:nvSpPr>
        <p:spPr>
          <a:xfrm>
            <a:off x="457200" y="1600200"/>
            <a:ext cx="8305800" cy="4343400"/>
          </a:xfrm>
        </p:spPr>
        <p:txBody>
          <a:bodyPr/>
          <a:lstStyle/>
          <a:p>
            <a:pPr eaLnBrk="1" hangingPunct="1"/>
            <a:r>
              <a:rPr lang="en-US" smtClean="0"/>
              <a:t>Computer forensics</a:t>
            </a:r>
          </a:p>
          <a:p>
            <a:pPr lvl="1" eaLnBrk="1" hangingPunct="1"/>
            <a:r>
              <a:rPr lang="en-US" smtClean="0"/>
              <a:t>Investigates data that can be retrieved from a computer’s hard disk or other storage media</a:t>
            </a:r>
          </a:p>
          <a:p>
            <a:pPr eaLnBrk="1" hangingPunct="1"/>
            <a:r>
              <a:rPr lang="en-US" smtClean="0"/>
              <a:t>Network forensics</a:t>
            </a:r>
          </a:p>
          <a:p>
            <a:pPr lvl="1" eaLnBrk="1" hangingPunct="1"/>
            <a:r>
              <a:rPr lang="en-US" smtClean="0"/>
              <a:t>Yields information about how a perpetrator or an attacker gained access to a network</a:t>
            </a:r>
          </a:p>
          <a:p>
            <a:pPr eaLnBrk="1" hangingPunct="1"/>
            <a:r>
              <a:rPr lang="en-US" b="1" smtClean="0"/>
              <a:t>Data recovery</a:t>
            </a:r>
            <a:endParaRPr lang="en-US" smtClean="0"/>
          </a:p>
          <a:p>
            <a:pPr lvl="1" eaLnBrk="1" hangingPunct="1"/>
            <a:r>
              <a:rPr lang="en-US" smtClean="0"/>
              <a:t>Recovering information that was deleted by mistake</a:t>
            </a:r>
          </a:p>
          <a:p>
            <a:pPr lvl="2" eaLnBrk="1" hangingPunct="1"/>
            <a:r>
              <a:rPr lang="en-US" smtClean="0"/>
              <a:t>Or lost during a power surge or server crash</a:t>
            </a:r>
          </a:p>
          <a:p>
            <a:pPr lvl="1" eaLnBrk="1" hangingPunct="1"/>
            <a:r>
              <a:rPr lang="en-US" smtClean="0"/>
              <a:t>Typically you know what you’re looking for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Guide to Computer Forensics and Investigations</a:t>
            </a:r>
          </a:p>
        </p:txBody>
      </p:sp>
      <p:sp>
        <p:nvSpPr>
          <p:cNvPr id="5" name="Slide Number Placeholder 4"/>
          <p:cNvSpPr>
            <a:spLocks noGrp="1"/>
          </p:cNvSpPr>
          <p:nvPr>
            <p:ph type="sldNum" sz="quarter" idx="11"/>
          </p:nvPr>
        </p:nvSpPr>
        <p:spPr/>
        <p:txBody>
          <a:bodyPr/>
          <a:lstStyle/>
          <a:p>
            <a:pPr>
              <a:defRPr/>
            </a:pPr>
            <a:fld id="{748A018D-A889-4958-991A-91D0C69652DC}" type="slidenum">
              <a:rPr lang="en-US"/>
              <a:pPr>
                <a:defRPr/>
              </a:pPr>
              <a:t>9</a:t>
            </a:fld>
            <a:endParaRPr lang="en-US" dirty="0"/>
          </a:p>
        </p:txBody>
      </p:sp>
      <p:sp>
        <p:nvSpPr>
          <p:cNvPr id="9220" name="Rectangle 2"/>
          <p:cNvSpPr>
            <a:spLocks noGrp="1" noChangeArrowheads="1"/>
          </p:cNvSpPr>
          <p:nvPr>
            <p:ph type="title"/>
          </p:nvPr>
        </p:nvSpPr>
        <p:spPr>
          <a:xfrm>
            <a:off x="533400" y="381000"/>
            <a:ext cx="8077200" cy="1295400"/>
          </a:xfrm>
        </p:spPr>
        <p:txBody>
          <a:bodyPr/>
          <a:lstStyle/>
          <a:p>
            <a:pPr eaLnBrk="1" hangingPunct="1"/>
            <a:r>
              <a:rPr lang="en-US" smtClean="0"/>
              <a:t>Computer Forensics Versus Other Related Disciplines (continued)</a:t>
            </a:r>
          </a:p>
        </p:txBody>
      </p:sp>
      <p:sp>
        <p:nvSpPr>
          <p:cNvPr id="9221" name="Rectangle 3"/>
          <p:cNvSpPr>
            <a:spLocks noGrp="1" noChangeArrowheads="1"/>
          </p:cNvSpPr>
          <p:nvPr>
            <p:ph type="body" idx="1"/>
          </p:nvPr>
        </p:nvSpPr>
        <p:spPr>
          <a:xfrm>
            <a:off x="457200" y="1752600"/>
            <a:ext cx="8305800" cy="4343400"/>
          </a:xfrm>
        </p:spPr>
        <p:txBody>
          <a:bodyPr/>
          <a:lstStyle/>
          <a:p>
            <a:pPr eaLnBrk="1" hangingPunct="1"/>
            <a:r>
              <a:rPr lang="en-US" dirty="0" smtClean="0"/>
              <a:t>Computer forensics</a:t>
            </a:r>
          </a:p>
          <a:p>
            <a:pPr lvl="1" eaLnBrk="1" hangingPunct="1"/>
            <a:r>
              <a:rPr lang="en-US" dirty="0" smtClean="0"/>
              <a:t>Task of recovering data that users have hidden or deleted and using it as evidence</a:t>
            </a:r>
          </a:p>
          <a:p>
            <a:pPr lvl="1" eaLnBrk="1" hangingPunct="1"/>
            <a:r>
              <a:rPr lang="en-US" dirty="0" smtClean="0"/>
              <a:t>Evidence can be </a:t>
            </a:r>
            <a:r>
              <a:rPr lang="en-US" b="1" dirty="0" err="1" smtClean="0"/>
              <a:t>inculpatory</a:t>
            </a:r>
            <a:r>
              <a:rPr lang="en-US" b="1" dirty="0" smtClean="0"/>
              <a:t> </a:t>
            </a:r>
            <a:r>
              <a:rPr lang="en-US" dirty="0" smtClean="0"/>
              <a:t>(“incriminating”) or </a:t>
            </a:r>
            <a:r>
              <a:rPr lang="en-US" b="1" dirty="0" smtClean="0"/>
              <a:t>exculpatory</a:t>
            </a:r>
            <a:endParaRPr lang="en-US" dirty="0" smtClean="0"/>
          </a:p>
          <a:p>
            <a:pPr eaLnBrk="1" hangingPunct="1"/>
            <a:r>
              <a:rPr lang="en-US" b="1" dirty="0" smtClean="0"/>
              <a:t>Disaster recovery</a:t>
            </a:r>
            <a:endParaRPr lang="en-US" dirty="0" smtClean="0"/>
          </a:p>
          <a:p>
            <a:pPr lvl="1" eaLnBrk="1" hangingPunct="1"/>
            <a:r>
              <a:rPr lang="en-US" dirty="0" smtClean="0"/>
              <a:t>Uses computer forensics techniques to retrieve information their clients have lost</a:t>
            </a:r>
          </a:p>
          <a:p>
            <a:pPr eaLnBrk="1" hangingPunct="1"/>
            <a:r>
              <a:rPr lang="en-US" dirty="0" smtClean="0"/>
              <a:t>Investigators often work as a team to make computers and networks secure in an organization</a:t>
            </a:r>
          </a:p>
        </p:txBody>
      </p:sp>
    </p:spTree>
  </p:cSld>
  <p:clrMapOvr>
    <a:masterClrMapping/>
  </p:clrMapOvr>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FFFFFF"/>
      </a:accent1>
      <a:accent2>
        <a:srgbClr val="3333CC"/>
      </a:accent2>
      <a:accent3>
        <a:srgbClr val="FFFFFF"/>
      </a:accent3>
      <a:accent4>
        <a:srgbClr val="000000"/>
      </a:accent4>
      <a:accent5>
        <a:srgbClr val="FFFFFF"/>
      </a:accent5>
      <a:accent6>
        <a:srgbClr val="2D2DB9"/>
      </a:accent6>
      <a:hlink>
        <a:srgbClr val="FFFFFF"/>
      </a:hlink>
      <a:folHlink>
        <a:srgbClr val="B2B2B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FFFFFF"/>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FFFFFF"/>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FFFFFF"/>
        </a:accent1>
        <a:accent2>
          <a:srgbClr val="3333CC"/>
        </a:accent2>
        <a:accent3>
          <a:srgbClr val="FFFFFF"/>
        </a:accent3>
        <a:accent4>
          <a:srgbClr val="000000"/>
        </a:accent4>
        <a:accent5>
          <a:srgbClr val="FFFFFF"/>
        </a:accent5>
        <a:accent6>
          <a:srgbClr val="2D2DB9"/>
        </a:accent6>
        <a:hlink>
          <a:srgbClr val="FFFF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2105</Words>
  <Application>Microsoft Office PowerPoint</Application>
  <PresentationFormat>On-screen Show (4:3)</PresentationFormat>
  <Paragraphs>320</Paragraphs>
  <Slides>33</Slides>
  <Notes>30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Guide to Computer Forensics  and Investigations  Third Edition</vt:lpstr>
      <vt:lpstr>Objectives</vt:lpstr>
      <vt:lpstr>Understanding Computer Forensics</vt:lpstr>
      <vt:lpstr>Federal Computer Crimes Laws</vt:lpstr>
      <vt:lpstr>Computer Crime Laws</vt:lpstr>
      <vt:lpstr>State Computer Crime Law</vt:lpstr>
      <vt:lpstr>Case Law</vt:lpstr>
      <vt:lpstr>Computer Forensics Versus Other Related Disciplines</vt:lpstr>
      <vt:lpstr>Computer Forensics Versus Other Related Disciplines (continued)</vt:lpstr>
      <vt:lpstr>Computer Forensics Versus Other Related Disciplines (continued)</vt:lpstr>
      <vt:lpstr>Computer Forensics Versus Other Related Disciplines (continued)</vt:lpstr>
      <vt:lpstr>Computer Forensics Versus Other Related Disciplines (continued)</vt:lpstr>
      <vt:lpstr>Developing Computer Forensics Resources</vt:lpstr>
      <vt:lpstr>Developing Computer Forensics Resources (continued)</vt:lpstr>
      <vt:lpstr>Preparing for Computer Investigations</vt:lpstr>
      <vt:lpstr>Preparing for Computer Investigations (continued)</vt:lpstr>
      <vt:lpstr>Preparing for Computer Investigations (continued)</vt:lpstr>
      <vt:lpstr>Understanding Law Enforcements Agency Investigations</vt:lpstr>
      <vt:lpstr>Understanding Law Enforcements Agency Investigations (continued)</vt:lpstr>
      <vt:lpstr>Understanding Law Enforcements Agency Investigations (continued)</vt:lpstr>
      <vt:lpstr>Understanding Law Enforcements Agency Investigations (continued)</vt:lpstr>
      <vt:lpstr>Understanding Law Enforcements Agency Investigations (continued)</vt:lpstr>
      <vt:lpstr>Understanding Corporate Investigations</vt:lpstr>
      <vt:lpstr>Understanding Corporate Investigations (continued)</vt:lpstr>
      <vt:lpstr>Understanding Corporate Investigations (continued)</vt:lpstr>
      <vt:lpstr>Understanding Corporate Investigations (continued)</vt:lpstr>
      <vt:lpstr>Understanding Corporate Investigations (continued)</vt:lpstr>
      <vt:lpstr>Understanding Corporate Investigations (continued)</vt:lpstr>
      <vt:lpstr>Understanding Corporate Investigations (continued)</vt:lpstr>
      <vt:lpstr>Maintaining Professional Conduct</vt:lpstr>
      <vt:lpstr>Maintaining Professional Conduct (continued)</vt:lpstr>
      <vt:lpstr>Summary</vt:lpstr>
      <vt:lpstr>Summary (continued)</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subject/>
  <dc:creator/>
  <cp:lastModifiedBy/>
  <cp:revision>387</cp:revision>
  <dcterms:created xsi:type="dcterms:W3CDTF">2002-09-27T23:29:22Z</dcterms:created>
  <dcterms:modified xsi:type="dcterms:W3CDTF">2010-01-13T17:46:13Z</dcterms:modified>
</cp:coreProperties>
</file>