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7"/>
  </p:notesMasterIdLst>
  <p:handoutMasterIdLst>
    <p:handoutMasterId r:id="rId48"/>
  </p:handout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303" r:id="rId12"/>
    <p:sldId id="304" r:id="rId13"/>
    <p:sldId id="267" r:id="rId14"/>
    <p:sldId id="268" r:id="rId15"/>
    <p:sldId id="269" r:id="rId16"/>
    <p:sldId id="274" r:id="rId17"/>
    <p:sldId id="278" r:id="rId18"/>
    <p:sldId id="275" r:id="rId19"/>
    <p:sldId id="302" r:id="rId20"/>
    <p:sldId id="305" r:id="rId21"/>
    <p:sldId id="306" r:id="rId22"/>
    <p:sldId id="307" r:id="rId23"/>
    <p:sldId id="308" r:id="rId24"/>
    <p:sldId id="309" r:id="rId25"/>
    <p:sldId id="319" r:id="rId26"/>
    <p:sldId id="311" r:id="rId27"/>
    <p:sldId id="313" r:id="rId28"/>
    <p:sldId id="315" r:id="rId29"/>
    <p:sldId id="312" r:id="rId30"/>
    <p:sldId id="318" r:id="rId31"/>
    <p:sldId id="317" r:id="rId32"/>
    <p:sldId id="321" r:id="rId33"/>
    <p:sldId id="322" r:id="rId34"/>
    <p:sldId id="316" r:id="rId35"/>
    <p:sldId id="320" r:id="rId36"/>
    <p:sldId id="328" r:id="rId37"/>
    <p:sldId id="324" r:id="rId38"/>
    <p:sldId id="325" r:id="rId39"/>
    <p:sldId id="323" r:id="rId40"/>
    <p:sldId id="326" r:id="rId41"/>
    <p:sldId id="327" r:id="rId42"/>
    <p:sldId id="329" r:id="rId43"/>
    <p:sldId id="297" r:id="rId44"/>
    <p:sldId id="330" r:id="rId45"/>
    <p:sldId id="298" r:id="rId4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45" autoAdjust="0"/>
    <p:restoredTop sz="95492" autoAdjust="0"/>
  </p:normalViewPr>
  <p:slideViewPr>
    <p:cSldViewPr>
      <p:cViewPr varScale="1">
        <p:scale>
          <a:sx n="75" d="100"/>
          <a:sy n="7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4E6F2-EBE7-41A8-BEFD-8A31D6B63D54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9E12-2554-48EA-B0BF-AFB8534EB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437471-DA04-4565-8B74-E7CE365BD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02A1-3EBB-43A6-8EF3-09695156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B3D9-9574-4B27-B63C-6A92BCE08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814-DA1D-402F-957F-9AF0E911E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D6ECCE-9F5D-4900-9716-930459506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76898D-5379-40AB-850C-C5B74A33D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92B-44ED-4048-88E1-0A5DC995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0CB-844F-4AA8-8FA4-06A2304DE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0822-D7EE-4114-8BEA-5D95A1426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1F10-1A44-41B1-AEA8-825CD6A5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A7D3-29D1-4E70-8AEE-8CA1CD652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56C-EE7C-4377-859F-D9596E98B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7A2C-5989-42F1-BE82-7B7AA0EF1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3047-B67B-427E-B76E-77731BCD2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Identification Using Biometric Technology: </a:t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Issues and Attitudes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Shamim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Khan &amp; Pinar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Gurkas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khan_shamim@colstate.edu</a:t>
            </a:r>
            <a:endParaRPr lang="en-US" sz="3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486400"/>
            <a:ext cx="6400800" cy="1066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altLang="zh-CN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Columbus State University</a:t>
            </a:r>
          </a:p>
          <a:p>
            <a:pPr algn="l"/>
            <a:r>
              <a:rPr lang="en-AU" altLang="zh-CN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TSYS </a:t>
            </a:r>
            <a:r>
              <a:rPr lang="en-AU" altLang="zh-CN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School </a:t>
            </a:r>
            <a:r>
              <a:rPr lang="en-AU" altLang="zh-CN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of Computer Science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 l="16676" t="12663" r="15936" b="19951"/>
          <a:stretch>
            <a:fillRect/>
          </a:stretch>
        </p:blipFill>
        <p:spPr bwMode="auto">
          <a:xfrm>
            <a:off x="609600" y="5486400"/>
            <a:ext cx="774700" cy="92964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Biometrics as the alternative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Based on some intrinsic characteristic of a human being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Physiological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characteristics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data derived from direct measurement of a part of the human body</a:t>
            </a:r>
          </a:p>
          <a:p>
            <a:pPr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Behavioral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characteristics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– based on measurements and data derived from an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action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Common Biometrics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61722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  <a:cs typeface="Times New Roman" pitchFamily="18" charset="0"/>
              </a:rPr>
              <a:t>Fingerprints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  <a:cs typeface="Times New Roman" pitchFamily="18" charset="0"/>
              </a:rPr>
              <a:t>Facial</a:t>
            </a:r>
          </a:p>
          <a:p>
            <a:pPr lvl="1"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  <a:cs typeface="Times New Roman" pitchFamily="18" charset="0"/>
              </a:rPr>
              <a:t>Visual or </a:t>
            </a:r>
            <a:r>
              <a:rPr lang="en-US" sz="3500" dirty="0" err="1" smtClean="0">
                <a:solidFill>
                  <a:srgbClr val="000000"/>
                </a:solidFill>
                <a:cs typeface="Times New Roman" pitchFamily="18" charset="0"/>
              </a:rPr>
              <a:t>thermogram</a:t>
            </a:r>
            <a:endParaRPr lang="en-US" sz="35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>
                <a:solidFill>
                  <a:srgbClr val="000000"/>
                </a:solidFill>
                <a:cs typeface="Times New Roman" pitchFamily="18" charset="0"/>
              </a:rPr>
              <a:t>Hand </a:t>
            </a:r>
            <a:r>
              <a:rPr lang="en-US" sz="3500" dirty="0" smtClean="0">
                <a:solidFill>
                  <a:srgbClr val="000000"/>
                </a:solidFill>
                <a:cs typeface="Times New Roman" pitchFamily="18" charset="0"/>
              </a:rPr>
              <a:t>geometry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  <a:cs typeface="Times New Roman" pitchFamily="18" charset="0"/>
              </a:rPr>
              <a:t>Retinal Scan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</a:rPr>
              <a:t>Iris </a:t>
            </a:r>
            <a:r>
              <a:rPr lang="en-US" sz="3500" dirty="0" smtClean="0">
                <a:solidFill>
                  <a:srgbClr val="000000"/>
                </a:solidFill>
              </a:rPr>
              <a:t>Scan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000000"/>
                </a:solidFill>
              </a:rPr>
              <a:t>DNA pattern</a:t>
            </a:r>
            <a:endParaRPr lang="en-US" sz="35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35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C00000"/>
                </a:solidFill>
                <a:cs typeface="Times New Roman" pitchFamily="18" charset="0"/>
              </a:rPr>
              <a:t>Signature dynamics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C00000"/>
                </a:solidFill>
                <a:cs typeface="Times New Roman" pitchFamily="18" charset="0"/>
              </a:rPr>
              <a:t>Voice dynamics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solidFill>
                  <a:srgbClr val="C00000"/>
                </a:solidFill>
                <a:cs typeface="Times New Roman" pitchFamily="18" charset="0"/>
              </a:rPr>
              <a:t>Keystroke dynamics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	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8681" name="Picture 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 l="10365" b="4312"/>
          <a:stretch>
            <a:fillRect/>
          </a:stretch>
        </p:blipFill>
        <p:spPr>
          <a:xfrm>
            <a:off x="6096000" y="2008188"/>
            <a:ext cx="2895600" cy="2795587"/>
          </a:xfrm>
          <a:noFill/>
          <a:ln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05100" y="19050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615553" cy="22098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Physiological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419600"/>
            <a:ext cx="615553" cy="22098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Behavioral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z="2000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Market Share of Biometric Technologies</a:t>
            </a:r>
          </a:p>
        </p:txBody>
      </p:sp>
      <p:pic>
        <p:nvPicPr>
          <p:cNvPr id="51207" name="Picture 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676400"/>
            <a:ext cx="5943600" cy="4646613"/>
          </a:xfrm>
          <a:noFill/>
          <a:ln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819400" y="12144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556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+mn-lt"/>
              </a:rPr>
              <a:t>Source: www.biometricgroup.com</a:t>
            </a:r>
            <a:endParaRPr lang="en-US" i="1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z="2000" smtClean="0"/>
              <a:pPr/>
              <a:t>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Biometric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Identification–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Process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6391" name="Picture 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752600"/>
            <a:ext cx="7772400" cy="3698875"/>
          </a:xfrm>
          <a:noFill/>
          <a:ln/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219200"/>
            <a:ext cx="6400800" cy="2133600"/>
          </a:xfrm>
        </p:spPr>
        <p:txBody>
          <a:bodyPr/>
          <a:lstStyle/>
          <a:p>
            <a:endParaRPr lang="en-US" sz="2800">
              <a:cs typeface="Times New Roman" pitchFamily="18" charset="0"/>
            </a:endParaRPr>
          </a:p>
          <a:p>
            <a:endParaRPr lang="en-US" sz="2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828800" y="24574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6ECCE-9F5D-4900-9716-9304595061EB}" type="slidenum">
              <a:rPr lang="en-US" sz="2000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Characteristics of an ideal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biometric[2]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Universal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- each person possesses it; 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Unique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- no two persons should share it; 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Permanent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- should neither change nor be alterable; 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Collectable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- readily presentable to a sensor and easily quantifiable.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… and other 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7772400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Char char="•"/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</a:rPr>
              <a:t>Performance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- system's accuracy, speed, robustness, resource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requirements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Symbol" pitchFamily="18" charset="2"/>
              <a:buChar char="•"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Circumvention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- how easy it is to fool the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system</a:t>
            </a:r>
          </a:p>
          <a:p>
            <a:pPr>
              <a:buFont typeface="Symbol" pitchFamily="18" charset="2"/>
              <a:buChar char="•"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Acceptability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	- user acceptance; </a:t>
            </a:r>
          </a:p>
          <a:p>
            <a:pPr>
              <a:buFont typeface="Symbol" pitchFamily="18" charset="2"/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Technological Issues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False Acceptance Rate (FAR)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Probability of impostors being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accepted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False Rejection Rate (FRR)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Probability of genuine users being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rejected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Failure to Enroll Rate (FTE)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Probability of failing to produce a template of sufficient quality to provide for subsequent verification</a:t>
            </a:r>
          </a:p>
          <a:p>
            <a:pPr lvl="1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Tradeoff between FAR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FRR[2]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31" name="Picture 11" descr="f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295400"/>
            <a:ext cx="5708650" cy="4495800"/>
          </a:xfrm>
          <a:noFill/>
          <a:ln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286000" y="13716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724400" y="5715000"/>
            <a:ext cx="2514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(FRR)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 rot="-5400000">
            <a:off x="800100" y="2705100"/>
            <a:ext cx="2514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(FAR)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86200" y="4267200"/>
            <a:ext cx="1752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Arial" charset="0"/>
              </a:rPr>
              <a:t>FAR</a:t>
            </a:r>
            <a:r>
              <a:rPr lang="en-US" sz="1200" b="1">
                <a:latin typeface="Arial" charset="0"/>
              </a:rPr>
              <a:t> </a:t>
            </a:r>
            <a:r>
              <a:rPr lang="en-US" sz="1200" b="1">
                <a:solidFill>
                  <a:srgbClr val="000000"/>
                </a:solidFill>
                <a:latin typeface="Arial" charset="0"/>
              </a:rPr>
              <a:t>= FRR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209800" y="6096000"/>
            <a:ext cx="1981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Less user inconvenience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219200" y="1447800"/>
            <a:ext cx="1143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Less secure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219200" y="4724400"/>
            <a:ext cx="1143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secure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1447800" y="2514600"/>
            <a:ext cx="228600" cy="1905000"/>
          </a:xfrm>
          <a:prstGeom prst="upDown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705600" y="6035675"/>
            <a:ext cx="1981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user inconvenience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 rot="5400000">
            <a:off x="5105400" y="5410200"/>
            <a:ext cx="228600" cy="1905000"/>
          </a:xfrm>
          <a:prstGeom prst="upDown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Evaluation of Biometric Systems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Failure to Enroll Rate (FER)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Inability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to enroll a template of sufficient quality to provide for subsequent verification.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Storage requirements </a:t>
            </a:r>
          </a:p>
          <a:p>
            <a:pPr lvl="1"/>
            <a:r>
              <a:rPr lang="en-US" sz="26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Depend on size of template,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no. of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templates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per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individual,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any compression mechanism</a:t>
            </a:r>
            <a:endParaRPr lang="en-US" sz="26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1"/>
            <a:r>
              <a:rPr lang="en-US" sz="26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Network bandwidth can be an issue </a:t>
            </a:r>
          </a:p>
          <a:p>
            <a:pPr lvl="1"/>
            <a:endParaRPr lang="en-US" sz="24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Time required for decision may be critical in many situations.</a:t>
            </a:r>
          </a:p>
          <a:p>
            <a:pPr>
              <a:buFont typeface="Symbol" pitchFamily="18" charset="2"/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Evaluation of Biometric Systems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7086600" cy="4495800"/>
          </a:xfrm>
        </p:spPr>
        <p:txBody>
          <a:bodyPr/>
          <a:lstStyle/>
          <a:p>
            <a:pPr lvl="1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Usability</a:t>
            </a: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difficult to apply in all environments</a:t>
            </a: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Setup requirements for enrolment and identification</a:t>
            </a:r>
          </a:p>
          <a:p>
            <a:pPr lvl="1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False enrolment rates</a:t>
            </a:r>
          </a:p>
          <a:p>
            <a:pPr lvl="2"/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Ranges from 0 to 11.97%  (survey result over 1999-2002)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Introduction to biometric technology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Biometric categories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Operation of a biometric system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Biometric technology issues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Current research on user attitude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research on user attitude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dirty="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</a:t>
            </a:fld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Technical limitations of biometrics [3]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7467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Fingerprint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Cold finger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Dry/oily finger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High or low humidity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Angle of placement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Pressure of placement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Location of finger on platen (poorly placed core)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Cuts to fingerprint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Effects of manual activity on fingerprints (construction, gardening)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Technical limitations of biometrics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7467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Voice recognition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Cold or illness that affects voice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Different enrollment and verification capture devices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Different enrollment and verification environments (inside vs. outside)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Speaking softly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Variation in background noise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Poor placement of microphone / capture device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Quality of capture device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Technical limitations of biometrics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Facial recognition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Change in hairstyle, facial hair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Lighting conditions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Adding/removing hat , glasses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Change in weight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Change in facial aspect (angle at which facial image is captured)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Quality of capture device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Change between enrollment and verification cameras (quality and placement)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Technical limitations of biometrics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8001000" cy="449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Iris-scan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Too much movement of head or eye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Glasses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Colored contacts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Retina-scan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Too much movement of head or eye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Glasses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98D-5379-40AB-850C-C5B74A33D7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Technical limitations of biometrics (cont.)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Hand geometry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Jewelry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Change in weight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Bandages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Swelling of joints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Signature-scan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Signing too quickly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Different signing positions (e.g., sitting vs. standing)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Legal and Ethical Issues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Need for standards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Guidelines for FAR, FRR, FTE rates, thresholds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Protection for biometric as private data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data can be collected and stored, and how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Ownership of data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Alternatives for the disabled and elderly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Socio-cultural and Privacy Issues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Socio-cultural concerns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Depend on cultural and religious backgrounds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Association with criminality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Religious objections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social exclusion due to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Disability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Religion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Socio-cultural and Privacy Issues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reveal more than just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identity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medical condition information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Fear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of being tracked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Unlike traditional methods, biometric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data subject to clandestine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capture (give vs. grab ) 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Socio-cultural and Privacy Issues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Function </a:t>
            </a:r>
            <a:r>
              <a:rPr lang="en-US" dirty="0"/>
              <a:t>creep </a:t>
            </a:r>
            <a:endParaRPr lang="en-US" dirty="0" smtClean="0"/>
          </a:p>
          <a:p>
            <a:pPr lvl="1"/>
            <a:r>
              <a:rPr lang="en-US" dirty="0" smtClean="0"/>
              <a:t>Possible uses other than original intention</a:t>
            </a:r>
          </a:p>
          <a:p>
            <a:pPr lvl="1"/>
            <a:r>
              <a:rPr lang="en-US" dirty="0" smtClean="0"/>
              <a:t>Already happening in traditional methods of identification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biometric database potentially a forensic identification </a:t>
            </a:r>
            <a:r>
              <a:rPr lang="en-US" dirty="0" smtClean="0"/>
              <a:t>database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Privacy concerns about biometrics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Identity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theft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more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serious than traditional methods because of the unchanging nature of biometrics such as fingerprints.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Alternative biometric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must be found to replace stolen one.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Identity Matters …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Identification done for 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Verification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Recognition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Identification required for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Preventing unauthorized access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Criminal justice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Research on User Attitudes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Socio-cultural and privacy concerns may be influenced by user perception of the technology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Past surveys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Low percentage of exposure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User skepticism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Small sample size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Race, gender, personality traits not considered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Involved 8 common biometrics</a:t>
            </a:r>
          </a:p>
          <a:p>
            <a:pPr lvl="1"/>
            <a:r>
              <a:rPr lang="en-US" dirty="0" smtClean="0"/>
              <a:t>Facial image</a:t>
            </a:r>
          </a:p>
          <a:p>
            <a:pPr lvl="1"/>
            <a:r>
              <a:rPr lang="en-US" dirty="0" smtClean="0"/>
              <a:t>Fingerprint </a:t>
            </a:r>
          </a:p>
          <a:p>
            <a:pPr lvl="1"/>
            <a:r>
              <a:rPr lang="en-US" dirty="0" smtClean="0"/>
              <a:t>Voice dynamics</a:t>
            </a:r>
          </a:p>
          <a:p>
            <a:pPr lvl="1"/>
            <a:r>
              <a:rPr lang="en-US" dirty="0" smtClean="0"/>
              <a:t>Hand geometry</a:t>
            </a:r>
          </a:p>
          <a:p>
            <a:pPr lvl="1"/>
            <a:r>
              <a:rPr lang="en-US" dirty="0" smtClean="0"/>
              <a:t>Keystroke dynamics</a:t>
            </a:r>
          </a:p>
          <a:p>
            <a:pPr lvl="1"/>
            <a:r>
              <a:rPr lang="en-US" dirty="0" smtClean="0"/>
              <a:t>Iris scan</a:t>
            </a:r>
          </a:p>
          <a:p>
            <a:pPr lvl="1"/>
            <a:r>
              <a:rPr lang="en-US" dirty="0" smtClean="0"/>
              <a:t>Retina scan</a:t>
            </a:r>
          </a:p>
          <a:p>
            <a:pPr lvl="1"/>
            <a:r>
              <a:rPr lang="en-US" dirty="0" smtClean="0"/>
              <a:t>Signature dynamics</a:t>
            </a:r>
          </a:p>
          <a:p>
            <a:pPr lvl="1"/>
            <a:endParaRPr lang="en-US" dirty="0" smtClean="0"/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Focus on 3 attitude domains</a:t>
            </a:r>
          </a:p>
          <a:p>
            <a:pPr lvl="1"/>
            <a:r>
              <a:rPr lang="en-US" dirty="0" smtClean="0"/>
              <a:t>How comfortable?</a:t>
            </a:r>
          </a:p>
          <a:p>
            <a:pPr lvl="1"/>
            <a:r>
              <a:rPr lang="en-US" dirty="0" smtClean="0"/>
              <a:t>How secure?</a:t>
            </a:r>
          </a:p>
          <a:p>
            <a:pPr lvl="1"/>
            <a:r>
              <a:rPr lang="en-US" dirty="0" smtClean="0"/>
              <a:t>How intrusive?</a:t>
            </a:r>
          </a:p>
          <a:p>
            <a:pPr lvl="1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Possible links between attitudes and user attributes</a:t>
            </a:r>
          </a:p>
          <a:p>
            <a:pPr lvl="0"/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User attributes considered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Gender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Age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Race/Ethnicity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Education/Work background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links between attitudes and personality</a:t>
            </a:r>
          </a:p>
          <a:p>
            <a:r>
              <a:rPr lang="en-US" dirty="0" smtClean="0"/>
              <a:t>Big Five Inventory (BFI) of </a:t>
            </a:r>
            <a:r>
              <a:rPr lang="en-US" dirty="0" smtClean="0"/>
              <a:t>personality </a:t>
            </a:r>
            <a:endParaRPr lang="en-US" dirty="0" smtClean="0"/>
          </a:p>
          <a:p>
            <a:pPr lvl="1"/>
            <a:r>
              <a:rPr lang="en-US" dirty="0" smtClean="0"/>
              <a:t>Neuroticism</a:t>
            </a:r>
          </a:p>
          <a:p>
            <a:pPr lvl="1"/>
            <a:r>
              <a:rPr lang="en-US" dirty="0" smtClean="0"/>
              <a:t>Extraversion</a:t>
            </a:r>
          </a:p>
          <a:p>
            <a:pPr lvl="1"/>
            <a:r>
              <a:rPr lang="en-US" dirty="0" smtClean="0"/>
              <a:t>Agreeableness</a:t>
            </a:r>
          </a:p>
          <a:p>
            <a:pPr lvl="1"/>
            <a:r>
              <a:rPr lang="en-US" dirty="0" smtClean="0"/>
              <a:t>Conscientiousness</a:t>
            </a:r>
          </a:p>
          <a:p>
            <a:pPr lvl="1"/>
            <a:r>
              <a:rPr lang="en-US" dirty="0" smtClean="0"/>
              <a:t>Openness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On-line survey with 96 questions on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Background (5)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Personality (44)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Biometric technology knowledge/experience (3)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Attitudes towards the technology (44)</a:t>
            </a: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Question on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 would be comfortable if I have to use fingerprint analysis to identify myself.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Strongly Disagree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Disagree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Neither Agree Nor Disagree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Agree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Strongly Agree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Investigation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Number of participants 184 (67 males, 117 females)</a:t>
            </a:r>
          </a:p>
          <a:p>
            <a:r>
              <a:rPr lang="en-US" dirty="0" smtClean="0"/>
              <a:t>49% had a background in IT (study or work related); </a:t>
            </a:r>
          </a:p>
          <a:p>
            <a:r>
              <a:rPr lang="en-US" dirty="0" smtClean="0"/>
              <a:t>Facial recognition, finger print, and voice analysis best </a:t>
            </a:r>
            <a:r>
              <a:rPr lang="en-US" dirty="0" smtClean="0"/>
              <a:t>known biometrics</a:t>
            </a:r>
            <a:endParaRPr lang="en-US" dirty="0" smtClean="0"/>
          </a:p>
          <a:p>
            <a:r>
              <a:rPr lang="en-US" dirty="0" smtClean="0"/>
              <a:t>63% had used biometric technologies before</a:t>
            </a:r>
          </a:p>
          <a:p>
            <a:pPr>
              <a:buNone/>
            </a:pPr>
            <a:r>
              <a:rPr lang="en-US" dirty="0" smtClean="0"/>
              <a:t>	Fingerprint and signature analysis most common (40% and 31%)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Findings on Attitudes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Comfort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Fingerprinting (82%)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Voice analysis (67%)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Security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Fingerprinting (76%)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Retina scan (66%)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Worse than traditional methods (9%)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Findings on Attitudes (cont.)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Intrusiveness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Facial image (43%)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Retina scan (40%)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Iris scan (37%)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Overall &lt;50% worried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Standard deviation greater for security (0.19) than comfort(0.09) and intrusiveness (0.08)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Traditional Methods of Identification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Symbol" pitchFamily="18" charset="2"/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Based on something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we know,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something we have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990600" lvl="1" indent="-533400">
              <a:buFont typeface="Symbol" pitchFamily="18" charset="2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Knowledge-based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identification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990600" lvl="1" indent="-533400">
              <a:buFont typeface="Symbol" pitchFamily="18" charset="2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Token-based identification</a:t>
            </a:r>
          </a:p>
          <a:p>
            <a:pPr marL="990600" lvl="1" indent="-533400">
              <a:buFont typeface="Symbol" pitchFamily="18" charset="2"/>
              <a:buAutoNum type="arabicPeriod"/>
            </a:pPr>
            <a:endParaRPr lang="en-US" sz="3200" dirty="0">
              <a:cs typeface="Times New Roman" pitchFamily="18" charset="0"/>
            </a:endParaRPr>
          </a:p>
          <a:p>
            <a:pPr marL="990600" lvl="1" indent="-533400">
              <a:buFont typeface="Symbol" pitchFamily="18" charset="2"/>
              <a:buAutoNum type="arabicPeriod"/>
            </a:pPr>
            <a:endParaRPr lang="en-US" dirty="0">
              <a:cs typeface="Times New Roman" pitchFamily="18" charset="0"/>
            </a:endParaRPr>
          </a:p>
          <a:p>
            <a:pPr marL="609600" indent="-609600"/>
            <a:endParaRPr lang="en-US" dirty="0">
              <a:cs typeface="Times New Roman" pitchFamily="18" charset="0"/>
            </a:endParaRPr>
          </a:p>
          <a:p>
            <a:pPr marL="609600" indent="-609600"/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Differences based on User Attributes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 significant difference on comfort, intrusiveness and security attitudes based on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Gender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Race (European vs. African-Americans)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40</a:t>
            </a:fld>
            <a:endParaRPr 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Differences based on Personality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Used correlations between scores on attitudes (comfort, security, intrusiveness) and scores on 5 personality dimensions (</a:t>
            </a:r>
            <a:r>
              <a:rPr lang="en-US" dirty="0" smtClean="0"/>
              <a:t>openness, conscientiousness, extraversion, agreeableness, and neuroticism)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 significant differences observed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Trustworthiness of public and private institutions for keeping biometric data private</a:t>
            </a:r>
          </a:p>
          <a:p>
            <a:r>
              <a:rPr lang="en-US" dirty="0" smtClean="0"/>
              <a:t>Business organizations the least trustworthy (16% had confidence)</a:t>
            </a:r>
          </a:p>
          <a:p>
            <a:r>
              <a:rPr lang="en-US" dirty="0" smtClean="0"/>
              <a:t>Government institutions trusted by more (57%)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ICT, Society and Human Beings,  Freiburg, July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Conclusion </a:t>
            </a:r>
            <a:r>
              <a:rPr lang="en-US" dirty="0"/>
              <a:t>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Biometrics technology is here to stay </a:t>
            </a:r>
          </a:p>
          <a:p>
            <a:r>
              <a:rPr lang="en-US" dirty="0" smtClean="0"/>
              <a:t>People more aware, and have a more positive attitude towards it than previously reported</a:t>
            </a:r>
          </a:p>
          <a:p>
            <a:r>
              <a:rPr lang="en-US" dirty="0" smtClean="0"/>
              <a:t>No significant differences in attitudes found based on gender, race/ethnicity, age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Conclusion </a:t>
            </a:r>
            <a:r>
              <a:rPr lang="en-US" dirty="0"/>
              <a:t>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Deep-rooted concern observed about protection of privacy by organizations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Sample used not representative of population at large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Need further investigations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200400"/>
            <a:ext cx="5334000" cy="1206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Questions?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 Thank you!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7031"/>
            <a:ext cx="4495800" cy="5801033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1F10-1A44-41B1-AEA8-825CD6A5D356}" type="slidenum">
              <a:rPr lang="en-US" sz="2000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Knowledge-based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Identification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Identity established by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demonstrating possession of confidential information 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	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e.g., PINs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, passwords</a:t>
            </a:r>
            <a:endParaRPr lang="en-US" sz="24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Passwords are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easy to implement (low cost)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largely acceptable by users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the most widely used authentication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mechanism</a:t>
            </a:r>
            <a:endParaRPr lang="en-US" sz="24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Basic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Password Authentication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Setup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User chooses password,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system encrypts password and stores in password file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Authentication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User supplies user ID and password,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system uses ID as index to get password from file,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compares supplied password with stored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password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for a match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Problems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Passwords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Inherent insecurity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Passwords can be </a:t>
            </a:r>
            <a:endParaRPr lang="en-US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stolen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guessed</a:t>
            </a:r>
            <a:endParaRPr lang="en-US" sz="28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cracked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using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password-guesser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program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Too many passwords to remember leads to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weak passwords</a:t>
            </a:r>
          </a:p>
          <a:p>
            <a:pPr lvl="2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insecure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storage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Password and People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According to one recent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survey[1]: 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25% manage more than 13 passwords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88% are frustrated with password management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25% saved passwords in unencrypted text on their PC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22% saved their passwords on a handheld device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15% had passwords written down on a piece of paper on or around their workstation.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8</a:t>
            </a:fld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Password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Management Costs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Forgotten passwords is all too common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Time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spent resetting passwords and unlocking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machines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Loss of productivity due to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password problems</a:t>
            </a: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6781800" cy="365125"/>
          </a:xfrm>
        </p:spPr>
        <p:txBody>
          <a:bodyPr/>
          <a:lstStyle/>
          <a:p>
            <a:r>
              <a:rPr lang="en-US" sz="2000" smtClean="0"/>
              <a:t>ICT, Society and Human Beings,  Freiburg, July 2010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165-0DCE-404B-8DC3-1DD5782FC4B0}" type="slidenum">
              <a:rPr lang="en-US" sz="2000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1842</Words>
  <Application>Microsoft Office PowerPoint</Application>
  <PresentationFormat>On-screen Show (4:3)</PresentationFormat>
  <Paragraphs>423</Paragraphs>
  <Slides>45</Slides>
  <Notes>0</Notes>
  <HiddenSlides>15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Identification Using Biometric Technology:  Issues and Attitudes Shamim Khan &amp; Pinar Gurkas khan_shamim@colstate.edu</vt:lpstr>
      <vt:lpstr>Outline</vt:lpstr>
      <vt:lpstr>Identity Matters …</vt:lpstr>
      <vt:lpstr>Traditional Methods of Identification</vt:lpstr>
      <vt:lpstr>Knowledge-based Identification</vt:lpstr>
      <vt:lpstr>Basic Password Authentication</vt:lpstr>
      <vt:lpstr>Problems with Passwords </vt:lpstr>
      <vt:lpstr>Password and People</vt:lpstr>
      <vt:lpstr>Password Management Costs</vt:lpstr>
      <vt:lpstr>Biometrics as the alternative</vt:lpstr>
      <vt:lpstr>Common Biometrics</vt:lpstr>
      <vt:lpstr>Market Share of Biometric Technologies</vt:lpstr>
      <vt:lpstr>Biometric Identification– the Process</vt:lpstr>
      <vt:lpstr>Characteristics of an ideal biometric[2]</vt:lpstr>
      <vt:lpstr>… and other issues</vt:lpstr>
      <vt:lpstr>Technological Issues</vt:lpstr>
      <vt:lpstr>Tradeoff between FAR and FRR[2]</vt:lpstr>
      <vt:lpstr>Evaluation of Biometric Systems (cont.)</vt:lpstr>
      <vt:lpstr>Evaluation of Biometric Systems (cont.)</vt:lpstr>
      <vt:lpstr>Technical limitations of biometrics [3]</vt:lpstr>
      <vt:lpstr>Technical limitations of biometrics (cont.)</vt:lpstr>
      <vt:lpstr>Technical limitations of biometrics (cont.)</vt:lpstr>
      <vt:lpstr>Technical limitations of biometrics (cont.)</vt:lpstr>
      <vt:lpstr>Technical limitations of biometrics (cont.)</vt:lpstr>
      <vt:lpstr>Legal and Ethical Issues</vt:lpstr>
      <vt:lpstr>Socio-cultural and Privacy Issues</vt:lpstr>
      <vt:lpstr>Socio-cultural and Privacy Issues  (cont.)</vt:lpstr>
      <vt:lpstr>Socio-cultural and Privacy Issues  (cont.)</vt:lpstr>
      <vt:lpstr>Privacy concerns about biometrics (cont.)</vt:lpstr>
      <vt:lpstr>Research on User Attitudes</vt:lpstr>
      <vt:lpstr>Our Investigation</vt:lpstr>
      <vt:lpstr>Our Investigation (cont.)</vt:lpstr>
      <vt:lpstr>Our Investigation (cont.)</vt:lpstr>
      <vt:lpstr>Our Investigation (cont.)</vt:lpstr>
      <vt:lpstr>Our Investigation (cont.)</vt:lpstr>
      <vt:lpstr>A Sample Question on Attitude</vt:lpstr>
      <vt:lpstr>Our Investigation (cont.)</vt:lpstr>
      <vt:lpstr>Findings on Attitudes</vt:lpstr>
      <vt:lpstr>Findings on Attitudes (cont.)</vt:lpstr>
      <vt:lpstr>Differences based on User Attributes</vt:lpstr>
      <vt:lpstr>Differences based on Personality</vt:lpstr>
      <vt:lpstr>Privacy Concerns</vt:lpstr>
      <vt:lpstr>In Conclusion …</vt:lpstr>
      <vt:lpstr>In Conclusion …</vt:lpstr>
      <vt:lpstr>Questions?   - Thank you!  </vt:lpstr>
    </vt:vector>
  </TitlesOfParts>
  <Company>Ciba Specialty Chemicals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Passwords to Biometrics: The Challenge of User Authentication  Shamim Khan</dc:title>
  <dc:creator>Khan </dc:creator>
  <cp:lastModifiedBy>Shamim Khan</cp:lastModifiedBy>
  <cp:revision>112</cp:revision>
  <dcterms:created xsi:type="dcterms:W3CDTF">2006-11-30T02:20:36Z</dcterms:created>
  <dcterms:modified xsi:type="dcterms:W3CDTF">2010-07-30T15:24:19Z</dcterms:modified>
</cp:coreProperties>
</file>