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542" r:id="rId2"/>
    <p:sldId id="1437" r:id="rId3"/>
    <p:sldId id="1450" r:id="rId4"/>
    <p:sldId id="1438" r:id="rId5"/>
    <p:sldId id="1440" r:id="rId6"/>
    <p:sldId id="1439" r:id="rId7"/>
    <p:sldId id="1441" r:id="rId8"/>
    <p:sldId id="1442" r:id="rId9"/>
    <p:sldId id="1444" r:id="rId10"/>
    <p:sldId id="1451" r:id="rId11"/>
    <p:sldId id="1448" r:id="rId12"/>
    <p:sldId id="1400" r:id="rId13"/>
    <p:sldId id="1403" r:id="rId14"/>
    <p:sldId id="1401" r:id="rId15"/>
    <p:sldId id="1452" r:id="rId16"/>
    <p:sldId id="1453" r:id="rId17"/>
    <p:sldId id="1404" r:id="rId18"/>
    <p:sldId id="1396" r:id="rId19"/>
    <p:sldId id="1405" r:id="rId20"/>
    <p:sldId id="1406" r:id="rId21"/>
    <p:sldId id="1407" r:id="rId22"/>
    <p:sldId id="1449" r:id="rId23"/>
    <p:sldId id="1426" r:id="rId24"/>
    <p:sldId id="1434" r:id="rId25"/>
    <p:sldId id="1435" r:id="rId26"/>
    <p:sldId id="1445" r:id="rId27"/>
    <p:sldId id="1446" r:id="rId28"/>
    <p:sldId id="1431" r:id="rId29"/>
    <p:sldId id="1430" r:id="rId30"/>
    <p:sldId id="1428" r:id="rId31"/>
    <p:sldId id="1427" r:id="rId32"/>
    <p:sldId id="1429" r:id="rId33"/>
  </p:sldIdLst>
  <p:sldSz cx="9144000" cy="6858000" type="screen4x3"/>
  <p:notesSz cx="7302500" cy="9586913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6D2D2"/>
    <a:srgbClr val="DEDFF5"/>
    <a:srgbClr val="F5F5F5"/>
    <a:srgbClr val="FFFFFF"/>
    <a:srgbClr val="DBF2DA"/>
    <a:srgbClr val="EBEBEB"/>
    <a:srgbClr val="990000"/>
    <a:srgbClr val="F6F5BD"/>
    <a:srgbClr val="D5F1CF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84" autoAdjust="0"/>
    <p:restoredTop sz="94649" autoAdjust="0"/>
  </p:normalViewPr>
  <p:slideViewPr>
    <p:cSldViewPr snapToObjects="1">
      <p:cViewPr varScale="1">
        <p:scale>
          <a:sx n="97" d="100"/>
          <a:sy n="97" d="100"/>
        </p:scale>
        <p:origin x="-568" y="-112"/>
      </p:cViewPr>
      <p:guideLst>
        <p:guide orient="horz" pos="129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Virtual Memory: Systems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CO___</a:t>
            </a:r>
            <a:r>
              <a:rPr lang="en-GB" sz="16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4439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 smtClean="0"/>
              <a:t>Case study: Core i7/Linux memory system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Memory mapping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Core i7 Memory System</a:t>
            </a:r>
            <a:endParaRPr lang="en-US" dirty="0"/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512763" y="2600289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838200" y="3353229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1257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1244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2938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008063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L3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8 MB, 16-way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533900" y="6227553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2938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754063" y="1836892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0640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0452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394200" y="3363686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 unified 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4983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6964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201863" y="2610747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i-cache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4995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6964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4813300" y="1847350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MMU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addr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405063" y="1836892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Instruction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368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251289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216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DDR3 Memory controller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x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64 bit @ 10.66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39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0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422900" y="4053881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QuickPath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interconnect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4 links @ 25.6 GB/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each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074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5805488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5965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6118225" y="5806571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4957763" y="3834274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8331200" y="3886200"/>
            <a:ext cx="96520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other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7735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8361422" y="4418587"/>
            <a:ext cx="93497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I/O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565900" y="4691788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175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936082" cy="762000"/>
          </a:xfrm>
        </p:spPr>
        <p:txBody>
          <a:bodyPr/>
          <a:lstStyle/>
          <a:p>
            <a:r>
              <a:rPr lang="en-US" dirty="0" smtClean="0"/>
              <a:t>End-to-end Core i7 Address Translation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142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PTE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53657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14850" y="3175000"/>
            <a:ext cx="549212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15025" y="5283200"/>
            <a:ext cx="865621" cy="90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194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13450" y="2057400"/>
            <a:ext cx="46125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29600" y="198120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1-3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table physical 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</a:t>
            </a:r>
            <a:r>
              <a:rPr lang="en-GB" sz="2000" dirty="0" smtClean="0">
                <a:latin typeface="Calibri" pitchFamily="34" charset="0"/>
                <a:ea typeface="msgothic" charset="0"/>
                <a:cs typeface="msgothic" charset="0"/>
              </a:rPr>
              <a:t>Significant fields:</a:t>
            </a:r>
            <a:endParaRPr lang="en-GB" sz="20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 smtClean="0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table physical 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 table address (forces page tables to 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table location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17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4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physical 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physical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address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(forces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pages to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ocation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873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Page Table Translation</a:t>
            </a:r>
            <a:endParaRPr lang="en-US" dirty="0"/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58750" y="2967038"/>
            <a:ext cx="46984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6407150" y="4224338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53975" y="3181350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29018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6142038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454501" y="1304925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6878339" y="13049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8053388" y="1306513"/>
            <a:ext cx="92653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6102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6407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5113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378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446713" y="2295525"/>
            <a:ext cx="608339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381625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5113338" y="1798638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7639050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1589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6084888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36652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68529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8053388" y="6038850"/>
            <a:ext cx="94782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578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578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7842250" y="3373438"/>
            <a:ext cx="1148438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586163" y="1519238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4864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314575" y="1519238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036638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4841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5021263" y="3086100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5030788" y="3086100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102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3916363" y="2295525"/>
            <a:ext cx="1148087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105275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3833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3844925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546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3727450" y="3089275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2806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2654300" y="2295525"/>
            <a:ext cx="1073485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2809875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2549525" y="1808163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2549525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270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1530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1357313" y="2295525"/>
            <a:ext cx="1105044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1533525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1260475" y="1808163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1273175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1591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15683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695325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936326" y="2895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987425" y="2997200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449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459038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466676" y="285908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2525713" y="296068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3725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3787476" y="287813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3833813" y="297973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5062239" y="28543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5121275" y="29559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208289" y="55594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267325" y="56483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7587951" y="36671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7527925" y="3656013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1419225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512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264953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1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3998913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2 MB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22128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4 KB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7924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Cute Trick for Speeding </a:t>
            </a:r>
            <a:r>
              <a:rPr lang="en-GB" dirty="0"/>
              <a:t>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289425"/>
            <a:ext cx="8548687" cy="2339975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</a:t>
            </a: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74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246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181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71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941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41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503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</a:t>
            </a: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4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941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177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938360" y="4266406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941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874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2569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484335" y="3655218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2798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</a:t>
            </a: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ess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3484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4246335" y="2893219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243160" y="3093244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236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4551135" y="3047205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4835582" y="3606377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3636734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075135" y="382087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4388558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485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703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192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037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5730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574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1064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390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5921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6149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6454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5616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7522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6684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6989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7218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5236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24982" cy="762000"/>
          </a:xfrm>
        </p:spPr>
        <p:txBody>
          <a:bodyPr/>
          <a:lstStyle/>
          <a:p>
            <a:r>
              <a:rPr lang="en-US" dirty="0" smtClean="0"/>
              <a:t>Virtual Address Space of a Linux Process</a:t>
            </a:r>
            <a:endParaRPr lang="en-US" dirty="0"/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Memory mapped region </a:t>
            </a:r>
          </a:p>
          <a:p>
            <a:r>
              <a:rPr lang="en-US" sz="16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</a:t>
            </a:r>
            <a:r>
              <a:rPr lang="en-US" sz="1600" dirty="0" smtClean="0">
                <a:latin typeface="+mn-lt"/>
              </a:rPr>
              <a:t> (</a:t>
            </a:r>
            <a:r>
              <a:rPr lang="en-US" sz="1600" dirty="0" err="1" smtClean="0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Uninitialized data (.</a:t>
            </a:r>
            <a:r>
              <a:rPr lang="en-US" sz="1600" dirty="0" err="1">
                <a:latin typeface="+mn-lt"/>
              </a:rPr>
              <a:t>bss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 smtClean="0">
                <a:latin typeface="+mn-lt"/>
              </a:rPr>
              <a:t>%</a:t>
            </a:r>
            <a:r>
              <a:rPr lang="en-US" sz="1800" dirty="0" err="1" smtClean="0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Process-specific </a:t>
            </a:r>
            <a:r>
              <a:rPr lang="en-US" sz="1600" dirty="0" smtClean="0">
                <a:latin typeface="+mn-lt"/>
              </a:rPr>
              <a:t>data</a:t>
            </a:r>
          </a:p>
          <a:p>
            <a:pPr algn="ctr"/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structs</a:t>
            </a:r>
            <a:r>
              <a:rPr lang="en-US" sz="1600" dirty="0" smtClean="0">
                <a:latin typeface="+mn-lt"/>
              </a:rPr>
              <a:t>  (</a:t>
            </a:r>
            <a:r>
              <a:rPr lang="en-US" sz="1600" dirty="0" err="1" smtClean="0">
                <a:latin typeface="+mn-lt"/>
              </a:rPr>
              <a:t>ptables</a:t>
            </a:r>
            <a:r>
              <a:rPr lang="en-US" sz="1600" dirty="0" smtClean="0">
                <a:latin typeface="+mn-lt"/>
              </a:rPr>
              <a:t>,</a:t>
            </a:r>
            <a:endParaRPr lang="en-US" sz="1600" dirty="0">
              <a:latin typeface="+mn-lt"/>
            </a:endParaRPr>
          </a:p>
          <a:p>
            <a:pPr algn="ctr"/>
            <a:r>
              <a:rPr lang="en-US" sz="1600" dirty="0">
                <a:latin typeface="+mn-lt"/>
              </a:rPr>
              <a:t>task and mm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 smtClean="0">
                <a:latin typeface="+mn-lt"/>
              </a:rPr>
              <a:t>, kernel stack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2016465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  <a:endParaRPr lang="en-US" sz="1400" dirty="0">
              <a:solidFill>
                <a:schemeClr val="tx2"/>
              </a:solidFill>
              <a:latin typeface="Courier New"/>
              <a:cs typeface="Courier New"/>
            </a:endParaRP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</a:t>
            </a:r>
            <a:r>
              <a:rPr lang="en-US" sz="1800" i="1" dirty="0" smtClean="0">
                <a:solidFill>
                  <a:schemeClr val="tx2"/>
                </a:solidFill>
                <a:latin typeface="+mn-lt"/>
              </a:rPr>
              <a:t> each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memory system example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Case study: Core i7/Linux memory system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Memory mapping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 smtClean="0">
                <a:latin typeface="Calibri" pitchFamily="34" charset="0"/>
              </a:rPr>
              <a:t>ata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hared </a:t>
            </a:r>
            <a:r>
              <a:rPr lang="en-GB" sz="1600" b="1" dirty="0">
                <a:latin typeface="Calibri" pitchFamily="34" charset="0"/>
              </a:rPr>
              <a:t>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657600"/>
            <a:ext cx="3197225" cy="2894013"/>
          </a:xfrm>
          <a:ln/>
        </p:spPr>
        <p:txBody>
          <a:bodyPr/>
          <a:lstStyle/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</a:t>
            </a:r>
            <a:r>
              <a:rPr lang="en-GB" sz="1600" dirty="0" smtClean="0"/>
              <a:t> global directory address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Points to L1 page table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this </a:t>
            </a:r>
            <a:r>
              <a:rPr lang="en-GB" sz="1600" dirty="0"/>
              <a:t>area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 smtClean="0"/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Pages </a:t>
            </a:r>
            <a:r>
              <a:rPr lang="en-GB" sz="1600" b="1" dirty="0" smtClean="0"/>
              <a:t>shared</a:t>
            </a:r>
            <a:r>
              <a:rPr lang="en-GB" sz="1600" dirty="0" smtClean="0"/>
              <a:t> with </a:t>
            </a:r>
            <a:r>
              <a:rPr lang="en-GB" sz="1600" dirty="0"/>
              <a:t>other processes</a:t>
            </a:r>
            <a:r>
              <a:rPr lang="en-GB" sz="1600" dirty="0" smtClean="0"/>
              <a:t> or </a:t>
            </a:r>
            <a:r>
              <a:rPr lang="en-GB" sz="1600" b="1" dirty="0"/>
              <a:t>private</a:t>
            </a:r>
            <a:r>
              <a:rPr lang="en-GB" sz="1600" dirty="0"/>
              <a:t> to this </a:t>
            </a:r>
            <a:r>
              <a:rPr lang="en-GB" sz="1600" dirty="0" smtClean="0"/>
              <a:t>process</a:t>
            </a:r>
            <a:endParaRPr lang="en-GB" sz="1600" dirty="0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Page 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</a:rPr>
              <a:t>Segmentation fault:</a:t>
            </a:r>
            <a:endParaRPr lang="en-US" sz="1800" dirty="0" smtClean="0">
              <a:solidFill>
                <a:srgbClr val="990000"/>
              </a:solidFill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accessing a non-existing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r>
              <a:rPr lang="en-US" sz="1800" dirty="0" smtClean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Case study: Core i7/Linux memory system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Memory mapping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493713"/>
            <a:ext cx="555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880" y="1220788"/>
            <a:ext cx="8527520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VM areas initialized by associating them with disk objects.</a:t>
            </a:r>
            <a:endParaRPr lang="en-GB" dirty="0" smtClean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Process is known as </a:t>
            </a:r>
            <a:r>
              <a:rPr lang="en-GB" b="1" i="1" dirty="0" smtClean="0">
                <a:solidFill>
                  <a:srgbClr val="990000"/>
                </a:solidFill>
              </a:rPr>
              <a:t>memory mapping</a:t>
            </a:r>
            <a:r>
              <a:rPr lang="en-GB" i="1" dirty="0" smtClean="0">
                <a:solidFill>
                  <a:srgbClr val="990000"/>
                </a:solidFill>
              </a:rPr>
              <a:t>. 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Area </a:t>
            </a:r>
            <a:r>
              <a:rPr lang="en-GB" dirty="0"/>
              <a:t>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  <a:endParaRPr lang="en-GB" dirty="0" smtClean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990000"/>
                </a:solidFill>
              </a:rPr>
              <a:t>Anonymous file </a:t>
            </a:r>
            <a:r>
              <a:rPr lang="en-GB" dirty="0" smtClean="0"/>
              <a:t>(e.g., nothing)</a:t>
            </a:r>
            <a:endParaRPr lang="en-GB" i="1" dirty="0" smtClean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a physical page full of </a:t>
            </a:r>
            <a:r>
              <a:rPr lang="en-GB" dirty="0" smtClean="0"/>
              <a:t>0's (</a:t>
            </a:r>
            <a:r>
              <a:rPr lang="en-GB" b="1" i="1" dirty="0" smtClean="0">
                <a:solidFill>
                  <a:srgbClr val="990000"/>
                </a:solidFill>
              </a:rPr>
              <a:t>demand-zero page</a:t>
            </a:r>
            <a:r>
              <a:rPr lang="en-GB" dirty="0" smtClean="0"/>
              <a:t>)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</a:t>
            </a:r>
            <a:r>
              <a:rPr lang="en-GB" dirty="0" smtClean="0"/>
              <a:t>page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Dirty pages are copied back and forth between memory and a special </a:t>
            </a:r>
            <a:r>
              <a:rPr lang="en-GB" i="1" dirty="0" smtClean="0">
                <a:solidFill>
                  <a:srgbClr val="990000"/>
                </a:solidFill>
              </a:rPr>
              <a:t>swap file</a:t>
            </a:r>
            <a:r>
              <a:rPr lang="en-GB" dirty="0" smtClean="0"/>
              <a:t>.</a:t>
            </a:r>
            <a:endParaRPr lang="en-GB" i="1" dirty="0" smtClean="0">
              <a:solidFill>
                <a:srgbClr val="99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Revisited: Shared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651125" cy="4607828"/>
          </a:xfrm>
        </p:spPr>
        <p:txBody>
          <a:bodyPr/>
          <a:lstStyle/>
          <a:p>
            <a:r>
              <a:rPr lang="en-US" dirty="0" smtClean="0"/>
              <a:t>Process 1  maps the shared object. 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174875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Revisited: Shared Objects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224078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32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36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36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36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36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48400" y="2097772"/>
            <a:ext cx="2651125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Process 2 maps the shared object.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 smtClean="0">
                <a:latin typeface="Calibri" pitchFamily="34" charset="0"/>
              </a:rPr>
              <a:t>Notice how the virtual addresses can be different.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088322"/>
          </a:xfrm>
        </p:spPr>
        <p:txBody>
          <a:bodyPr/>
          <a:lstStyle/>
          <a:p>
            <a:r>
              <a:rPr lang="en-US" dirty="0" smtClean="0"/>
              <a:t>Sharing Revisited: </a:t>
            </a:r>
            <a:br>
              <a:rPr lang="en-US" dirty="0" smtClean="0"/>
            </a:br>
            <a:r>
              <a:rPr lang="en-US" dirty="0" smtClean="0"/>
              <a:t>Private Copy-on-write (COW)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895600" cy="4191000"/>
          </a:xfrm>
        </p:spPr>
        <p:txBody>
          <a:bodyPr/>
          <a:lstStyle/>
          <a:p>
            <a:r>
              <a:rPr lang="en-US" dirty="0" smtClean="0"/>
              <a:t>Two processes mapping a </a:t>
            </a:r>
            <a:r>
              <a:rPr lang="en-US" i="1" dirty="0" smtClean="0">
                <a:solidFill>
                  <a:srgbClr val="990000"/>
                </a:solidFill>
              </a:rPr>
              <a:t>private copy-on-write (COW)  </a:t>
            </a:r>
            <a:r>
              <a:rPr lang="en-US" dirty="0" smtClean="0"/>
              <a:t>object. </a:t>
            </a:r>
          </a:p>
          <a:p>
            <a:r>
              <a:rPr lang="en-US" dirty="0" smtClean="0"/>
              <a:t>Area flagged as private copy-on-write</a:t>
            </a:r>
          </a:p>
          <a:p>
            <a:r>
              <a:rPr lang="en-US" dirty="0" err="1" smtClean="0"/>
              <a:t>PTEs</a:t>
            </a:r>
            <a:r>
              <a:rPr lang="en-US" dirty="0" smtClean="0"/>
              <a:t> in private areas are flagged as read-only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7580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0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0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4724400" y="3581400"/>
            <a:ext cx="144353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 </a:t>
            </a:r>
            <a:r>
              <a:rPr lang="en-US" sz="1800" dirty="0"/>
              <a:t>P</a:t>
            </a:r>
            <a:r>
              <a:rPr lang="en-US" sz="1800" dirty="0" smtClean="0"/>
              <a:t>rivate</a:t>
            </a:r>
            <a:endParaRPr lang="en-US" sz="1800" dirty="0"/>
          </a:p>
          <a:p>
            <a:r>
              <a:rPr lang="en-US" sz="1800" dirty="0"/>
              <a:t>copy-on-write</a:t>
            </a:r>
            <a:endParaRPr lang="en-US" sz="1800" dirty="0" smtClean="0"/>
          </a:p>
          <a:p>
            <a:r>
              <a:rPr lang="en-US" sz="1800" dirty="0" smtClean="0"/>
              <a:t>area</a:t>
            </a:r>
            <a:endParaRPr lang="en-US" sz="1800" dirty="0"/>
          </a:p>
        </p:txBody>
      </p:sp>
      <p:sp>
        <p:nvSpPr>
          <p:cNvPr id="24" name="Right Brace 23"/>
          <p:cNvSpPr/>
          <p:nvPr/>
        </p:nvSpPr>
        <p:spPr bwMode="auto">
          <a:xfrm>
            <a:off x="4502631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164522"/>
          </a:xfrm>
        </p:spPr>
        <p:txBody>
          <a:bodyPr/>
          <a:lstStyle/>
          <a:p>
            <a:r>
              <a:rPr lang="en-US" dirty="0" smtClean="0"/>
              <a:t>Sharing Revisited: </a:t>
            </a:r>
            <a:br>
              <a:rPr lang="en-US" dirty="0" smtClean="0"/>
            </a:br>
            <a:r>
              <a:rPr lang="en-US" dirty="0" smtClean="0"/>
              <a:t>Private Copy-on-write (COW)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232" y="2057400"/>
            <a:ext cx="2872768" cy="4505325"/>
          </a:xfrm>
        </p:spPr>
        <p:txBody>
          <a:bodyPr/>
          <a:lstStyle/>
          <a:p>
            <a:r>
              <a:rPr lang="en-US" dirty="0" smtClean="0"/>
              <a:t>Instruction writing to private page triggers protection fault. </a:t>
            </a:r>
          </a:p>
          <a:p>
            <a:r>
              <a:rPr lang="en-US" dirty="0" smtClean="0"/>
              <a:t>Handler creates new R/W page. </a:t>
            </a:r>
          </a:p>
          <a:p>
            <a:r>
              <a:rPr lang="en-US" dirty="0" smtClean="0"/>
              <a:t>Instruction restarts upon handler return. </a:t>
            </a:r>
          </a:p>
          <a:p>
            <a:r>
              <a:rPr lang="en-US" dirty="0" smtClean="0"/>
              <a:t>Copying deferred as long as possible!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9485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6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6381" y="32725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2826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2835228" y="3103553"/>
            <a:ext cx="117422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2375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4051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2375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2756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2756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4712054" y="3833207"/>
            <a:ext cx="155917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Write to private</a:t>
            </a:r>
          </a:p>
          <a:p>
            <a:pPr algn="ctr"/>
            <a:r>
              <a:rPr lang="en-US" sz="1800" dirty="0"/>
              <a:t>copy-on-write</a:t>
            </a:r>
          </a:p>
          <a:p>
            <a:pPr algn="ctr"/>
            <a:r>
              <a:rPr lang="en-US" sz="1800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4432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latin typeface="Courier New"/>
                <a:cs typeface="Courier New"/>
              </a:rPr>
              <a:t>fork</a:t>
            </a:r>
            <a:r>
              <a:rPr lang="en-GB" dirty="0" smtClean="0"/>
              <a:t> Function Revisited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GB" dirty="0" smtClean="0"/>
              <a:t>VM and memory mapping explain how </a:t>
            </a:r>
            <a:r>
              <a:rPr lang="en-GB" dirty="0" smtClean="0">
                <a:latin typeface="Courier New"/>
                <a:cs typeface="Courier New"/>
              </a:rPr>
              <a:t>fork</a:t>
            </a:r>
            <a:r>
              <a:rPr lang="en-GB" dirty="0" smtClean="0"/>
              <a:t> provides private address space for each process.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create virtual address for new new process</a:t>
            </a:r>
          </a:p>
          <a:p>
            <a:pPr lvl="1"/>
            <a:r>
              <a:rPr lang="en-GB" dirty="0" smtClean="0"/>
              <a:t>Create exact copies of current </a:t>
            </a:r>
            <a:r>
              <a:rPr lang="en-GB" dirty="0" err="1" smtClean="0">
                <a:latin typeface="Courier New"/>
                <a:cs typeface="Courier New"/>
              </a:rPr>
              <a:t>mm_struct</a:t>
            </a:r>
            <a:r>
              <a:rPr lang="en-GB" dirty="0" smtClean="0"/>
              <a:t>,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smtClean="0"/>
              <a:t>, and page tables. </a:t>
            </a:r>
          </a:p>
          <a:p>
            <a:pPr lvl="1"/>
            <a:r>
              <a:rPr lang="en-GB" dirty="0" smtClean="0"/>
              <a:t>Flag each page in both processes as read-only</a:t>
            </a:r>
          </a:p>
          <a:p>
            <a:pPr lvl="1"/>
            <a:r>
              <a:rPr lang="en-GB" dirty="0" smtClean="0"/>
              <a:t>Flag each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smtClean="0">
                <a:latin typeface="Courier New"/>
                <a:cs typeface="Courier New"/>
              </a:rPr>
              <a:t> </a:t>
            </a:r>
            <a:r>
              <a:rPr lang="en-GB" dirty="0" smtClean="0">
                <a:latin typeface="+mn-lt"/>
                <a:cs typeface="Courier New"/>
              </a:rPr>
              <a:t>i</a:t>
            </a:r>
            <a:r>
              <a:rPr lang="en-GB" dirty="0" smtClean="0">
                <a:latin typeface="+mn-lt"/>
              </a:rPr>
              <a:t>n</a:t>
            </a:r>
            <a:r>
              <a:rPr lang="en-GB" dirty="0" smtClean="0"/>
              <a:t> both processes as private COW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On return, each process has exact copy of virtual memory</a:t>
            </a:r>
          </a:p>
          <a:p>
            <a:endParaRPr lang="en-GB" dirty="0" smtClean="0"/>
          </a:p>
          <a:p>
            <a:r>
              <a:rPr lang="en-GB" dirty="0" smtClean="0"/>
              <a:t>Subsequent writes create new pages using COW mechanism.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execve</a:t>
            </a:r>
            <a:r>
              <a:rPr lang="en-GB" dirty="0" smtClean="0"/>
              <a:t> Function Revisited</a:t>
            </a:r>
            <a:endParaRPr lang="en-GB" dirty="0"/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534024" y="1362074"/>
            <a:ext cx="3609975" cy="549592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To load and run a new program </a:t>
            </a:r>
            <a:r>
              <a:rPr lang="en-GB" dirty="0" err="1" smtClean="0">
                <a:latin typeface="Courier New"/>
                <a:cs typeface="Courier New"/>
              </a:rPr>
              <a:t>a.out</a:t>
            </a:r>
            <a:r>
              <a:rPr lang="en-GB" dirty="0" smtClean="0"/>
              <a:t> in the current process using </a:t>
            </a:r>
            <a:r>
              <a:rPr lang="en-GB" dirty="0" err="1" smtClean="0">
                <a:latin typeface="Courier New"/>
                <a:cs typeface="Courier New"/>
              </a:rPr>
              <a:t>execve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>
                <a:latin typeface="+mn-lt"/>
                <a:cs typeface="Courier New"/>
              </a:rPr>
              <a:t>Free</a:t>
            </a:r>
            <a:r>
              <a:rPr lang="en-GB" dirty="0" smtClean="0">
                <a:latin typeface="Courier New"/>
                <a:cs typeface="Courier New"/>
              </a:rPr>
              <a:t>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err="1" smtClean="0"/>
              <a:t>’s</a:t>
            </a:r>
            <a:r>
              <a:rPr lang="en-GB" dirty="0" smtClean="0"/>
              <a:t> and page tables for old areas</a:t>
            </a:r>
          </a:p>
          <a:p>
            <a:endParaRPr lang="en-GB" dirty="0" smtClean="0"/>
          </a:p>
          <a:p>
            <a:r>
              <a:rPr lang="en-GB" dirty="0" smtClean="0"/>
              <a:t>Create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err="1" smtClean="0"/>
              <a:t>’s</a:t>
            </a:r>
            <a:r>
              <a:rPr lang="en-GB" dirty="0" smtClean="0"/>
              <a:t> and page tables for new areas</a:t>
            </a:r>
          </a:p>
          <a:p>
            <a:pPr lvl="1"/>
            <a:r>
              <a:rPr lang="en-GB" dirty="0" smtClean="0"/>
              <a:t>Programs and initialized data backed by object files.</a:t>
            </a:r>
          </a:p>
          <a:p>
            <a:pPr lvl="1"/>
            <a:r>
              <a:rPr lang="en-GB" dirty="0" smtClean="0">
                <a:latin typeface="Courier New"/>
                <a:cs typeface="Courier New"/>
              </a:rPr>
              <a:t>.</a:t>
            </a:r>
            <a:r>
              <a:rPr lang="en-GB" dirty="0" err="1" smtClean="0">
                <a:latin typeface="Courier New"/>
                <a:cs typeface="Courier New"/>
              </a:rPr>
              <a:t>bss</a:t>
            </a:r>
            <a:r>
              <a:rPr lang="en-GB" dirty="0" smtClean="0">
                <a:latin typeface="Courier New"/>
                <a:cs typeface="Courier New"/>
              </a:rPr>
              <a:t>  </a:t>
            </a:r>
            <a:r>
              <a:rPr lang="en-GB" dirty="0" smtClean="0"/>
              <a:t>and stack backed by anonymous files . </a:t>
            </a:r>
          </a:p>
          <a:p>
            <a:endParaRPr lang="en-GB" dirty="0" smtClean="0"/>
          </a:p>
          <a:p>
            <a:r>
              <a:rPr lang="en-GB" dirty="0" smtClean="0"/>
              <a:t>Set PC to entry point in </a:t>
            </a:r>
            <a:r>
              <a:rPr lang="en-GB" dirty="0" smtClean="0">
                <a:latin typeface="Courier New"/>
                <a:cs typeface="Courier New"/>
              </a:rPr>
              <a:t>.text</a:t>
            </a:r>
          </a:p>
          <a:p>
            <a:pPr lvl="1"/>
            <a:r>
              <a:rPr lang="en-GB" dirty="0" smtClean="0"/>
              <a:t>Linux will fault in code and data pages as needed.</a:t>
            </a:r>
            <a:endParaRPr lang="en-GB" dirty="0"/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1514475" y="2627312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1514475" y="3262312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1514475" y="3956050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1514475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1514475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1514475" y="4943475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1514475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2540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1514475" y="1452562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2551113" y="2297112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2560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1514475" y="5668962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1316115" y="5867400"/>
            <a:ext cx="26654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3746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3746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3746500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3746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3746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3822700" y="1439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211180" y="2430462"/>
            <a:ext cx="649203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88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88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1003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1003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3822700" y="2811462"/>
            <a:ext cx="171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3822700" y="4106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3822700" y="45640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3822700" y="5173662"/>
            <a:ext cx="16922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275700" y="4792662"/>
            <a:ext cx="534450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88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88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1003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1003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3497" y="434447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459787" cy="56372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of 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</a:t>
            </a:r>
            <a:r>
              <a:rPr lang="en-GB" dirty="0" smtClean="0"/>
              <a:t>PROT_READ</a:t>
            </a:r>
            <a:r>
              <a:rPr lang="en-GB" dirty="0"/>
              <a:t>, </a:t>
            </a:r>
            <a:r>
              <a:rPr lang="en-GB" dirty="0" smtClean="0"/>
              <a:t>PROT_WRITE, ...</a:t>
            </a:r>
            <a:endParaRPr lang="en-GB" dirty="0"/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</a:t>
            </a:r>
            <a:r>
              <a:rPr lang="en-GB" dirty="0" smtClean="0"/>
              <a:t> MAP_ANON, MAP_PRIVATE</a:t>
            </a:r>
            <a:r>
              <a:rPr lang="en-GB" dirty="0"/>
              <a:t>, </a:t>
            </a:r>
            <a:r>
              <a:rPr lang="en-GB" dirty="0" smtClean="0"/>
              <a:t>MAP_SHARED, ...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Return </a:t>
            </a:r>
            <a:r>
              <a:rPr lang="en-GB" dirty="0"/>
              <a:t>a pointer to start of mapped area (may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1" y="1220789"/>
            <a:ext cx="8307387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 smtClean="0">
                <a:effectLst/>
              </a:rPr>
              <a:t>)</a:t>
            </a:r>
            <a:endParaRPr lang="en-GB" sz="20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638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38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048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048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6705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963336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 smtClean="0">
                <a:latin typeface="Courier New" pitchFamily="49" charset="0"/>
              </a:rPr>
              <a:t>len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629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7239000" y="353688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857936"/>
            <a:ext cx="186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(or address 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4468" y="6031468"/>
            <a:ext cx="267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753" y="6019800"/>
            <a:ext cx="2387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 smtClean="0">
                <a:latin typeface="Courier New" pitchFamily="49" charset="0"/>
              </a:rPr>
              <a:t>fd</a:t>
            </a:r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1752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366" y="4104157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 smtClean="0">
                <a:latin typeface="Courier New" pitchFamily="49" charset="0"/>
              </a:rPr>
              <a:t>len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4676745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1260396" y="4876800"/>
            <a:ext cx="7970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2468" y="5003799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0004" y="5819001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1542" y="5791200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ourier New"/>
                <a:cs typeface="Courier New"/>
              </a:rPr>
              <a:t>0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1963"/>
            <a:ext cx="9144000" cy="604837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+mn-lt"/>
              </a:rPr>
              <a:t>Example: Using </a:t>
            </a:r>
            <a:r>
              <a:rPr lang="en-GB" dirty="0" err="1" smtClean="0">
                <a:latin typeface="Courier New"/>
                <a:cs typeface="Courier New"/>
              </a:rPr>
              <a:t>mmap</a:t>
            </a:r>
            <a:r>
              <a:rPr lang="en-GB" dirty="0" smtClean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19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2)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"usage: %s &lt;filename&gt;\n"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[1], O_RDONLY, 0);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GB" kern="0" dirty="0" smtClean="0">
                <a:latin typeface="Calibri" pitchFamily="34" charset="0"/>
              </a:rPr>
              <a:t>Copying a file to </a:t>
            </a:r>
            <a:r>
              <a:rPr lang="en-GB" kern="0" dirty="0" err="1" smtClean="0">
                <a:latin typeface="Courier New"/>
                <a:cs typeface="Courier New"/>
              </a:rPr>
              <a:t>stdout</a:t>
            </a:r>
            <a:r>
              <a:rPr lang="en-GB" kern="0" dirty="0" smtClean="0">
                <a:latin typeface="Calibri" pitchFamily="34" charset="0"/>
              </a:rPr>
              <a:t> without transferring data to user space 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3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</a:t>
            </a:r>
            <a:r>
              <a:rPr lang="en-US" sz="1400" dirty="0" smtClean="0">
                <a:solidFill>
                  <a:srgbClr val="CB2418"/>
                </a:solidFill>
                <a:latin typeface="Menlo-Regular"/>
              </a:rPr>
              <a:t>area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endParaRPr lang="da-DK" sz="14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Menlo-Regular"/>
              </a:rPr>
              <a:t>               PROT_READ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  <a:endParaRPr lang="nl-NL" sz="14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smtClean="0">
                <a:solidFill>
                  <a:srgbClr val="000000"/>
                </a:solidFill>
                <a:latin typeface="Menlo-Regular"/>
              </a:rPr>
              <a:t>               </a:t>
            </a:r>
            <a:r>
              <a:rPr lang="nl-NL" sz="1400" dirty="0" err="1" smtClean="0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r>
              <a:rPr lang="de-DE" sz="1400" dirty="0">
                <a:solidFill>
                  <a:srgbClr val="000000"/>
                </a:solidFill>
                <a:latin typeface="Menlo-Regular"/>
              </a:rPr>
              <a:t>    Write(1,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6172200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1426" y="6183868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10647"/>
            <a:ext cx="730885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69448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1. Simple </a:t>
            </a:r>
            <a:r>
              <a:rPr lang="en-GB" dirty="0"/>
              <a:t>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2"/>
            <a:ext cx="8307387" cy="52212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</a:t>
            </a:r>
            <a:r>
              <a:rPr lang="en-GB" dirty="0"/>
              <a:t>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024437" y="3731683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117071" y="3732212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046538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125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534987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534987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534987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534987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534987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534987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534987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534987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799" y="241300"/>
            <a:ext cx="8110538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2. Simple </a:t>
            </a:r>
            <a:r>
              <a:rPr lang="en-GB" dirty="0"/>
              <a:t>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745" y="1298575"/>
            <a:ext cx="8307387" cy="454025"/>
          </a:xfrm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02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81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02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81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244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02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81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102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81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244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102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81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244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102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81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244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102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81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244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102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81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244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10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8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24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24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24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24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24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24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24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24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24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8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10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24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10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24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908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87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50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908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87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50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908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87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50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908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87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50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908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87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50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908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87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50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908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87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50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908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87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50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90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8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5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1905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05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5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5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5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5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5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5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9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90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5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5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5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9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285038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3. Simple </a:t>
            </a:r>
            <a:r>
              <a:rPr lang="en-GB" dirty="0"/>
              <a:t>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8387"/>
            <a:ext cx="8307387" cy="144621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 addressed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56382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27033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711325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38750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2559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6352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12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3922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7731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524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38750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2559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26352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012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13922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7731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524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8750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2559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26352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012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13922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731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524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8750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2559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26352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012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3922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7731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524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38750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2559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26352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012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13922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7731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524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38750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2559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26352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012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13922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7731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524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38750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2559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26352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012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13922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7731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524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38750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2559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26352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012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13922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7731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524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38750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2559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26352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012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3922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7731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524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52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52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52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52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52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52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52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52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773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1392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012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2635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255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3875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52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52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52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487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83708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77517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71310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508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8880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2689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482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83708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77517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71310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508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8880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2689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482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83708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77517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71310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508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8880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2689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482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83708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77517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71310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508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8880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2689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482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83708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77517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71310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508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8880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2689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482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83708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77517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71310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508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8880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2689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482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83708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77517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71310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508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8880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2689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482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83708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77517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71310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508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8880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2689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482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3708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77517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1310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508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8880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2689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482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66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66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66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66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66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66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66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66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268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888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508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7131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7751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8370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66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8991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66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48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 </a:t>
            </a:r>
            <a:r>
              <a:rPr lang="en-GB" sz="16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053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489808" y="3437965"/>
            <a:ext cx="394599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0x3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52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74773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2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5254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00025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 animBg="1"/>
      <p:bldP spid="37943" grpId="0" animBg="1"/>
      <p:bldP spid="37945" grpId="0" animBg="1"/>
      <p:bldP spid="37946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CO___</a:t>
            </a:r>
            <a:r>
              <a:rPr lang="en-GB" sz="16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12739</TotalTime>
  <Words>2806</Words>
  <Application>Microsoft Macintosh PowerPoint</Application>
  <PresentationFormat>On-screen Show (4:3)</PresentationFormat>
  <Paragraphs>1176</Paragraphs>
  <Slides>32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template2007</vt:lpstr>
      <vt:lpstr>Virtual Memory: Systems  </vt:lpstr>
      <vt:lpstr>Today  </vt:lpstr>
      <vt:lpstr>Review of Symbols</vt:lpstr>
      <vt:lpstr>Simple Memory System Example</vt:lpstr>
      <vt:lpstr>1. Simple Memory System TLB</vt:lpstr>
      <vt:lpstr>2. Simple Memory System Page Table</vt:lpstr>
      <vt:lpstr>3. Simple Memory System Cache</vt:lpstr>
      <vt:lpstr>Address Translation Example #1</vt:lpstr>
      <vt:lpstr>Address Translation Example #2</vt:lpstr>
      <vt:lpstr>Address Translation Example #3</vt:lpstr>
      <vt:lpstr>Today  </vt:lpstr>
      <vt:lpstr>Intel Core i7 Memory System</vt:lpstr>
      <vt:lpstr>Review of Symbols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 Fault Handling </vt:lpstr>
      <vt:lpstr>Today 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Copy Files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Hyrum Carroll</cp:lastModifiedBy>
  <cp:revision>543</cp:revision>
  <cp:lastPrinted>2010-10-19T14:58:03Z</cp:lastPrinted>
  <dcterms:created xsi:type="dcterms:W3CDTF">2011-01-05T23:16:19Z</dcterms:created>
  <dcterms:modified xsi:type="dcterms:W3CDTF">2016-03-28T18:53:01Z</dcterms:modified>
</cp:coreProperties>
</file>