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542" r:id="rId2"/>
    <p:sldId id="1568" r:id="rId3"/>
    <p:sldId id="1470" r:id="rId4"/>
    <p:sldId id="1472" r:id="rId5"/>
    <p:sldId id="1559" r:id="rId6"/>
    <p:sldId id="1560" r:id="rId7"/>
    <p:sldId id="1561" r:id="rId8"/>
    <p:sldId id="1562" r:id="rId9"/>
    <p:sldId id="1563" r:id="rId10"/>
    <p:sldId id="1473" r:id="rId11"/>
    <p:sldId id="1474" r:id="rId12"/>
    <p:sldId id="1475" r:id="rId13"/>
    <p:sldId id="1476" r:id="rId14"/>
    <p:sldId id="1555" r:id="rId15"/>
    <p:sldId id="1527" r:id="rId16"/>
    <p:sldId id="1567" r:id="rId17"/>
    <p:sldId id="1564" r:id="rId18"/>
    <p:sldId id="1570" r:id="rId19"/>
    <p:sldId id="1565" r:id="rId20"/>
    <p:sldId id="1571" r:id="rId21"/>
    <p:sldId id="1572" r:id="rId22"/>
    <p:sldId id="1573" r:id="rId23"/>
    <p:sldId id="1574" r:id="rId24"/>
    <p:sldId id="1575" r:id="rId25"/>
    <p:sldId id="1566" r:id="rId26"/>
    <p:sldId id="1538" r:id="rId27"/>
    <p:sldId id="1539" r:id="rId28"/>
    <p:sldId id="1540" r:id="rId29"/>
    <p:sldId id="1541" r:id="rId30"/>
    <p:sldId id="1542" r:id="rId31"/>
    <p:sldId id="1543" r:id="rId32"/>
    <p:sldId id="1544" r:id="rId33"/>
    <p:sldId id="1545" r:id="rId34"/>
    <p:sldId id="1546" r:id="rId35"/>
    <p:sldId id="1549" r:id="rId36"/>
    <p:sldId id="1488" r:id="rId37"/>
    <p:sldId id="1489" r:id="rId38"/>
    <p:sldId id="1532" r:id="rId39"/>
    <p:sldId id="1490" r:id="rId40"/>
    <p:sldId id="1491" r:id="rId41"/>
    <p:sldId id="1528" r:id="rId42"/>
    <p:sldId id="1512" r:id="rId43"/>
    <p:sldId id="1513" r:id="rId44"/>
    <p:sldId id="1514" r:id="rId45"/>
    <p:sldId id="1505" r:id="rId46"/>
    <p:sldId id="1515" r:id="rId47"/>
    <p:sldId id="1558" r:id="rId48"/>
    <p:sldId id="1569" r:id="rId49"/>
    <p:sldId id="1552" r:id="rId50"/>
    <p:sldId id="1553" r:id="rId51"/>
    <p:sldId id="1554" r:id="rId52"/>
    <p:sldId id="1551" r:id="rId53"/>
  </p:sldIdLst>
  <p:sldSz cx="9144000" cy="6858000" type="screen4x3"/>
  <p:notesSz cx="7302500" cy="9586913"/>
  <p:custDataLst>
    <p:tags r:id="rId5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90000"/>
    <a:srgbClr val="F6F5BD"/>
    <a:srgbClr val="F1C7C7"/>
    <a:srgbClr val="D5F1CF"/>
    <a:srgbClr val="EBAFAF"/>
    <a:srgbClr val="ACE3A1"/>
    <a:srgbClr val="CCCCCC"/>
    <a:srgbClr val="8DBA84"/>
    <a:srgbClr val="8AD87A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502" autoAdjust="0"/>
    <p:restoredTop sz="94649" autoAdjust="0"/>
  </p:normalViewPr>
  <p:slideViewPr>
    <p:cSldViewPr snapToObjects="1">
      <p:cViewPr varScale="1">
        <p:scale>
          <a:sx n="222" d="100"/>
          <a:sy n="222" d="100"/>
        </p:scale>
        <p:origin x="-2168" y="-104"/>
      </p:cViewPr>
      <p:guideLst>
        <p:guide orient="horz" pos="672"/>
        <p:guide pos="3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40" d="100"/>
        <a:sy n="340" d="100"/>
      </p:scale>
      <p:origin x="0" y="42184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handoutMaster" Target="handoutMasters/handoutMaster1.xml"/><Relationship Id="rId56" Type="http://schemas.openxmlformats.org/officeDocument/2006/relationships/printerSettings" Target="printerSettings/printerSettings1.bin"/><Relationship Id="rId57" Type="http://schemas.openxmlformats.org/officeDocument/2006/relationships/tags" Target="tags/tag1.xml"/><Relationship Id="rId58" Type="http://schemas.openxmlformats.org/officeDocument/2006/relationships/presProps" Target="presProps.xml"/><Relationship Id="rId59" Type="http://schemas.openxmlformats.org/officeDocument/2006/relationships/viewProps" Target="view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heme" Target="theme/theme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19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1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csapp.cs.cmu.edu/public/code.htm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 smtClean="0"/>
              <a:t>System-Level I/O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2000" b="0" dirty="0" smtClean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6286" y="493712"/>
            <a:ext cx="6496050" cy="573088"/>
          </a:xfrm>
        </p:spPr>
        <p:txBody>
          <a:bodyPr/>
          <a:lstStyle/>
          <a:p>
            <a:r>
              <a:rPr lang="en-US"/>
              <a:t>Opening Files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296988"/>
            <a:ext cx="8624887" cy="52562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Opening a file informs the kernel that you are getting ready to access that file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 smtClean="0"/>
          </a:p>
          <a:p>
            <a:pPr>
              <a:lnSpc>
                <a:spcPct val="85000"/>
              </a:lnSpc>
            </a:pPr>
            <a:r>
              <a:rPr lang="en-US" dirty="0" smtClean="0"/>
              <a:t>Returns </a:t>
            </a:r>
            <a:r>
              <a:rPr lang="en-US" dirty="0"/>
              <a:t>a small identifying integer </a:t>
            </a:r>
            <a:r>
              <a:rPr lang="en-US" i="1" dirty="0">
                <a:solidFill>
                  <a:srgbClr val="C00000"/>
                </a:solidFill>
              </a:rPr>
              <a:t>file descriptor</a:t>
            </a:r>
          </a:p>
          <a:p>
            <a:pPr lvl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</a:rPr>
              <a:t>fd</a:t>
            </a:r>
            <a:r>
              <a:rPr lang="en-US" b="1" dirty="0">
                <a:latin typeface="Courier New" pitchFamily="49" charset="0"/>
              </a:rPr>
              <a:t> == -1</a:t>
            </a:r>
            <a:r>
              <a:rPr lang="en-US" b="1" dirty="0"/>
              <a:t> </a:t>
            </a:r>
            <a:r>
              <a:rPr lang="en-US" dirty="0"/>
              <a:t>indicates that an error occurred</a:t>
            </a:r>
          </a:p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dirty="0"/>
              <a:t>Each process created by a </a:t>
            </a:r>
            <a:r>
              <a:rPr lang="en-US" dirty="0" smtClean="0"/>
              <a:t>Linux </a:t>
            </a:r>
            <a:r>
              <a:rPr lang="en-US" dirty="0"/>
              <a:t>shell begins life with three open files associated with a terminal: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0: standard </a:t>
            </a:r>
            <a:r>
              <a:rPr lang="en-US" dirty="0" smtClean="0"/>
              <a:t>input (</a:t>
            </a:r>
            <a:r>
              <a:rPr lang="en-US" dirty="0" err="1" smtClean="0"/>
              <a:t>stdin</a:t>
            </a:r>
            <a:r>
              <a:rPr lang="en-US" dirty="0" smtClean="0"/>
              <a:t>)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1: standard </a:t>
            </a:r>
            <a:r>
              <a:rPr lang="en-US" dirty="0" smtClean="0"/>
              <a:t>output (</a:t>
            </a:r>
            <a:r>
              <a:rPr lang="en-US" dirty="0" err="1" smtClean="0"/>
              <a:t>stdout</a:t>
            </a:r>
            <a:r>
              <a:rPr lang="en-US" dirty="0" smtClean="0"/>
              <a:t>)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2: standard </a:t>
            </a:r>
            <a:r>
              <a:rPr lang="en-US" dirty="0" smtClean="0"/>
              <a:t>error (</a:t>
            </a:r>
            <a:r>
              <a:rPr lang="en-US" dirty="0" err="1" smtClean="0"/>
              <a:t>stderr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33860" name="Text Box 4"/>
          <p:cNvSpPr txBox="1">
            <a:spLocks noChangeArrowheads="1"/>
          </p:cNvSpPr>
          <p:nvPr/>
        </p:nvSpPr>
        <p:spPr bwMode="auto">
          <a:xfrm>
            <a:off x="821724" y="2057400"/>
            <a:ext cx="6324600" cy="15843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;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if ((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 = open("/etc/hosts", O_RDONLY)) &lt; 0) 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perror</a:t>
            </a:r>
            <a:r>
              <a:rPr lang="en-US" sz="1600" dirty="0">
                <a:latin typeface="Courier New" pitchFamily="49" charset="0"/>
              </a:rPr>
              <a:t>("open");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exit(1);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 dirty="0"/>
              <a:t>Closing Files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Closing a file informs the kernel that you are finished accessing that file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Closing </a:t>
            </a:r>
            <a:r>
              <a:rPr lang="en-US" dirty="0"/>
              <a:t>an already closed file is a recipe for disaster in threaded programs (more on this later)</a:t>
            </a:r>
          </a:p>
          <a:p>
            <a:r>
              <a:rPr lang="en-US" dirty="0"/>
              <a:t>Moral: Always check return codes, even for seemingly benign functions such as </a:t>
            </a:r>
            <a:r>
              <a:rPr lang="en-US" dirty="0">
                <a:latin typeface="Courier New" pitchFamily="49" charset="0"/>
              </a:rPr>
              <a:t>close()</a:t>
            </a:r>
          </a:p>
        </p:txBody>
      </p:sp>
      <p:sp>
        <p:nvSpPr>
          <p:cNvPr id="752644" name="Text Box 4"/>
          <p:cNvSpPr txBox="1">
            <a:spLocks noChangeArrowheads="1"/>
          </p:cNvSpPr>
          <p:nvPr/>
        </p:nvSpPr>
        <p:spPr bwMode="auto">
          <a:xfrm>
            <a:off x="838200" y="2286000"/>
            <a:ext cx="6324600" cy="1828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 fd;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r>
              <a:rPr lang="en-US" sz="1600" dirty="0" err="1">
                <a:latin typeface="Courier New" pitchFamily="49" charset="0"/>
              </a:rPr>
              <a:t>int retval;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return value */</a:t>
            </a:r>
          </a:p>
          <a:p>
            <a:endParaRPr lang="en-US" sz="1600" dirty="0" err="1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if ((retval = close(fd)) &lt; 0) {</a:t>
            </a:r>
          </a:p>
          <a:p>
            <a:r>
              <a:rPr lang="en-US" sz="1600" dirty="0" err="1">
                <a:latin typeface="Courier New" pitchFamily="49" charset="0"/>
              </a:rPr>
              <a:t>   perror("close");</a:t>
            </a:r>
          </a:p>
          <a:p>
            <a:r>
              <a:rPr lang="en-US" sz="1600" dirty="0" err="1">
                <a:latin typeface="Courier New" pitchFamily="49" charset="0"/>
              </a:rPr>
              <a:t>   exit(1);</a:t>
            </a:r>
          </a:p>
          <a:p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496050" cy="573087"/>
          </a:xfrm>
        </p:spPr>
        <p:txBody>
          <a:bodyPr/>
          <a:lstStyle/>
          <a:p>
            <a:r>
              <a:rPr lang="en-US"/>
              <a:t>Reading Files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219200"/>
            <a:ext cx="8307387" cy="52578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Reading a file copies bytes from the current file position to memory, and then updates </a:t>
            </a:r>
            <a:r>
              <a:rPr lang="en-US" dirty="0" smtClean="0"/>
              <a:t>the file </a:t>
            </a:r>
            <a:r>
              <a:rPr lang="en-US" dirty="0"/>
              <a:t>position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 smtClean="0"/>
          </a:p>
          <a:p>
            <a:pPr>
              <a:lnSpc>
                <a:spcPct val="85000"/>
              </a:lnSpc>
            </a:pPr>
            <a:endParaRPr lang="en-US" dirty="0" smtClean="0"/>
          </a:p>
          <a:p>
            <a:pPr>
              <a:lnSpc>
                <a:spcPct val="85000"/>
              </a:lnSpc>
            </a:pPr>
            <a:r>
              <a:rPr lang="en-US" dirty="0" smtClean="0"/>
              <a:t>Returns </a:t>
            </a:r>
            <a:r>
              <a:rPr lang="en-US" dirty="0"/>
              <a:t>number of bytes read from file </a:t>
            </a:r>
            <a:r>
              <a:rPr lang="en-US" dirty="0" err="1">
                <a:latin typeface="Courier New" pitchFamily="49" charset="0"/>
              </a:rPr>
              <a:t>fd</a:t>
            </a:r>
            <a:r>
              <a:rPr lang="en-US" dirty="0"/>
              <a:t> into </a:t>
            </a:r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Return type </a:t>
            </a:r>
            <a:r>
              <a:rPr lang="en-US" b="1" dirty="0" err="1">
                <a:latin typeface="Courier New" pitchFamily="49" charset="0"/>
              </a:rPr>
              <a:t>ssize_t</a:t>
            </a:r>
            <a:r>
              <a:rPr lang="en-US" dirty="0"/>
              <a:t> is signed integer</a:t>
            </a:r>
            <a:endParaRPr lang="en-US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</a:rPr>
              <a:t>nbytes</a:t>
            </a:r>
            <a:r>
              <a:rPr lang="en-US" b="1" dirty="0">
                <a:latin typeface="Courier New" pitchFamily="49" charset="0"/>
              </a:rPr>
              <a:t> &lt; 0</a:t>
            </a:r>
            <a:r>
              <a:rPr lang="en-US" b="1" dirty="0"/>
              <a:t> </a:t>
            </a:r>
            <a:r>
              <a:rPr lang="en-US" dirty="0"/>
              <a:t>indicates that an error occurred</a:t>
            </a:r>
          </a:p>
          <a:p>
            <a:pPr lvl="1">
              <a:lnSpc>
                <a:spcPct val="90000"/>
              </a:lnSpc>
            </a:pPr>
            <a:r>
              <a:rPr lang="en-US" b="1" i="1" dirty="0">
                <a:solidFill>
                  <a:srgbClr val="C00000"/>
                </a:solidFill>
              </a:rPr>
              <a:t>S</a:t>
            </a:r>
            <a:r>
              <a:rPr lang="en-US" b="1" i="1" dirty="0" smtClean="0">
                <a:solidFill>
                  <a:srgbClr val="C00000"/>
                </a:solidFill>
              </a:rPr>
              <a:t>hort </a:t>
            </a:r>
            <a:r>
              <a:rPr lang="en-US" b="1" i="1" dirty="0">
                <a:solidFill>
                  <a:srgbClr val="C00000"/>
                </a:solidFill>
              </a:rPr>
              <a:t>counts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(</a:t>
            </a:r>
            <a:r>
              <a:rPr lang="en-US" b="1" dirty="0" err="1">
                <a:latin typeface="Courier New" pitchFamily="49" charset="0"/>
              </a:rPr>
              <a:t>nbytes</a:t>
            </a:r>
            <a:r>
              <a:rPr lang="en-US" b="1" dirty="0">
                <a:latin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</a:rPr>
              <a:t>sizeof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buf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/>
              <a:t> </a:t>
            </a:r>
            <a:r>
              <a:rPr lang="en-US" dirty="0"/>
              <a:t>) are possible and are not errors!</a:t>
            </a:r>
          </a:p>
        </p:txBody>
      </p:sp>
      <p:sp>
        <p:nvSpPr>
          <p:cNvPr id="634884" name="Text Box 4"/>
          <p:cNvSpPr txBox="1">
            <a:spLocks noChangeArrowheads="1"/>
          </p:cNvSpPr>
          <p:nvPr/>
        </p:nvSpPr>
        <p:spPr bwMode="auto">
          <a:xfrm>
            <a:off x="834424" y="2085975"/>
            <a:ext cx="6076950" cy="25622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char buf[512];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 fd; 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 nbytes;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number of bytes read */</a:t>
            </a:r>
          </a:p>
          <a:p>
            <a:pPr>
              <a:lnSpc>
                <a:spcPct val="100000"/>
              </a:lnSpc>
            </a:pPr>
            <a:endParaRPr lang="en-US" sz="1600" dirty="0" err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Open file fd ... 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Then read up to 512 bytes from file fd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if ((nbytes = read(fd, buf, sizeof(buf))) &lt; 0) {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perror("read");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exit(1);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634163" cy="573088"/>
          </a:xfrm>
        </p:spPr>
        <p:txBody>
          <a:bodyPr/>
          <a:lstStyle/>
          <a:p>
            <a:r>
              <a:rPr lang="en-US"/>
              <a:t>Writing Files</a:t>
            </a:r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548687" cy="5562600"/>
          </a:xfrm>
        </p:spPr>
        <p:txBody>
          <a:bodyPr/>
          <a:lstStyle/>
          <a:p>
            <a:r>
              <a:rPr lang="en-US" dirty="0"/>
              <a:t>Writing a file copies bytes from memory to the current file position, and then updates current file position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Returns </a:t>
            </a:r>
            <a:r>
              <a:rPr lang="en-US" dirty="0"/>
              <a:t>number of bytes written from </a:t>
            </a:r>
            <a:r>
              <a:rPr lang="en-US" dirty="0" err="1">
                <a:latin typeface="Courier New" pitchFamily="49" charset="0"/>
              </a:rPr>
              <a:t>buf</a:t>
            </a:r>
            <a:r>
              <a:rPr lang="en-US" dirty="0"/>
              <a:t> to file </a:t>
            </a:r>
            <a:r>
              <a:rPr lang="en-US" dirty="0" err="1">
                <a:latin typeface="Courier New" pitchFamily="49" charset="0"/>
              </a:rPr>
              <a:t>fd</a:t>
            </a:r>
            <a:endParaRPr lang="en-US" dirty="0"/>
          </a:p>
          <a:p>
            <a:pPr lvl="1"/>
            <a:r>
              <a:rPr lang="en-US" b="1" dirty="0" err="1">
                <a:latin typeface="Courier New" pitchFamily="49" charset="0"/>
              </a:rPr>
              <a:t>nbytes</a:t>
            </a:r>
            <a:r>
              <a:rPr lang="en-US" b="1" dirty="0">
                <a:latin typeface="Courier New" pitchFamily="49" charset="0"/>
              </a:rPr>
              <a:t> &lt; 0</a:t>
            </a:r>
            <a:r>
              <a:rPr lang="en-US" b="1" dirty="0"/>
              <a:t> </a:t>
            </a:r>
            <a:r>
              <a:rPr lang="en-US" dirty="0"/>
              <a:t>indicates that an error occurred</a:t>
            </a:r>
          </a:p>
          <a:p>
            <a:pPr lvl="1"/>
            <a:r>
              <a:rPr lang="en-US" dirty="0"/>
              <a:t>As with reads, short counts are possible and are not errors!</a:t>
            </a:r>
          </a:p>
        </p:txBody>
      </p:sp>
      <p:sp>
        <p:nvSpPr>
          <p:cNvPr id="635908" name="Text Box 4"/>
          <p:cNvSpPr txBox="1">
            <a:spLocks noChangeArrowheads="1"/>
          </p:cNvSpPr>
          <p:nvPr/>
        </p:nvSpPr>
        <p:spPr bwMode="auto">
          <a:xfrm>
            <a:off x="831549" y="2133600"/>
            <a:ext cx="6565900" cy="25622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char buf[512];</a:t>
            </a:r>
          </a:p>
          <a:p>
            <a:r>
              <a:rPr lang="en-US" sz="1600" dirty="0" err="1">
                <a:latin typeface="Courier New" pitchFamily="49" charset="0"/>
              </a:rPr>
              <a:t>int fd; 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r>
              <a:rPr lang="en-US" sz="1600" dirty="0" err="1">
                <a:latin typeface="Courier New" pitchFamily="49" charset="0"/>
              </a:rPr>
              <a:t>int nbytes;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number of bytes read */</a:t>
            </a:r>
          </a:p>
          <a:p>
            <a:endParaRPr lang="en-US" sz="1600" dirty="0" err="1">
              <a:latin typeface="Courier New" pitchFamily="49" charset="0"/>
            </a:endParaRPr>
          </a:p>
          <a:p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Open the file fd ... */</a:t>
            </a:r>
          </a:p>
          <a:p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Then write up to 512 bytes from buf to file fd */</a:t>
            </a:r>
          </a:p>
          <a:p>
            <a:r>
              <a:rPr lang="en-US" sz="1600" dirty="0" err="1">
                <a:latin typeface="Courier New" pitchFamily="49" charset="0"/>
              </a:rPr>
              <a:t>if ((nbytes = write(fd, buf, sizeof(buf)) &lt; 0) {</a:t>
            </a:r>
          </a:p>
          <a:p>
            <a:r>
              <a:rPr lang="en-US" sz="1600" dirty="0" err="1">
                <a:latin typeface="Courier New" pitchFamily="49" charset="0"/>
              </a:rPr>
              <a:t>   perror("write");</a:t>
            </a:r>
          </a:p>
          <a:p>
            <a:r>
              <a:rPr lang="en-US" sz="1600" dirty="0" err="1">
                <a:latin typeface="Courier New" pitchFamily="49" charset="0"/>
              </a:rPr>
              <a:t>   exit(1);</a:t>
            </a:r>
          </a:p>
          <a:p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Unix I/O example</a:t>
            </a:r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610600" cy="5410200"/>
          </a:xfrm>
        </p:spPr>
        <p:txBody>
          <a:bodyPr/>
          <a:lstStyle/>
          <a:p>
            <a:r>
              <a:rPr lang="en-US" dirty="0"/>
              <a:t>Copying </a:t>
            </a:r>
            <a:r>
              <a:rPr lang="en-US" dirty="0" err="1" smtClean="0"/>
              <a:t>stdin</a:t>
            </a:r>
            <a:r>
              <a:rPr lang="en-US" dirty="0" smtClean="0"/>
              <a:t> to </a:t>
            </a:r>
            <a:r>
              <a:rPr lang="en-US" dirty="0" err="1" smtClean="0"/>
              <a:t>stdout</a:t>
            </a:r>
            <a:r>
              <a:rPr lang="en-US" dirty="0" smtClean="0"/>
              <a:t>, </a:t>
            </a:r>
            <a:r>
              <a:rPr lang="en-US" dirty="0"/>
              <a:t>one byte at a time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61508" name="Text Box 4"/>
          <p:cNvSpPr txBox="1">
            <a:spLocks noChangeArrowheads="1"/>
          </p:cNvSpPr>
          <p:nvPr/>
        </p:nvSpPr>
        <p:spPr bwMode="auto">
          <a:xfrm>
            <a:off x="990600" y="2057400"/>
            <a:ext cx="6461125" cy="255454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csapp.h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a-DK" sz="1600" dirty="0">
                <a:solidFill>
                  <a:srgbClr val="C1651C"/>
                </a:solidFill>
                <a:latin typeface="Courier New"/>
                <a:cs typeface="Courier New"/>
              </a:rPr>
              <a:t>c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(Read(STDIN_FILENO, &amp;c, 1) != 0)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Write(STDOUT_FILENO, &amp;c, 1);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592093" cy="762000"/>
          </a:xfrm>
        </p:spPr>
        <p:txBody>
          <a:bodyPr/>
          <a:lstStyle/>
          <a:p>
            <a:r>
              <a:rPr lang="en-US" dirty="0" smtClean="0"/>
              <a:t>On Short Counts</a:t>
            </a:r>
            <a:endParaRPr lang="en-US" dirty="0"/>
          </a:p>
        </p:txBody>
      </p:sp>
      <p:sp>
        <p:nvSpPr>
          <p:cNvPr id="6369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8637" y="1295400"/>
            <a:ext cx="7896225" cy="4972050"/>
          </a:xfrm>
        </p:spPr>
        <p:txBody>
          <a:bodyPr/>
          <a:lstStyle/>
          <a:p>
            <a:r>
              <a:rPr lang="en-US" dirty="0"/>
              <a:t>Short counts can occur in these situations:</a:t>
            </a:r>
          </a:p>
          <a:p>
            <a:pPr lvl="1"/>
            <a:r>
              <a:rPr lang="en-US" dirty="0"/>
              <a:t>Encountering (end-of-file) EOF on reads</a:t>
            </a:r>
          </a:p>
          <a:p>
            <a:pPr lvl="1"/>
            <a:r>
              <a:rPr lang="en-US" dirty="0"/>
              <a:t>Reading text lines from a terminal</a:t>
            </a:r>
          </a:p>
          <a:p>
            <a:pPr lvl="1"/>
            <a:r>
              <a:rPr lang="en-US" dirty="0"/>
              <a:t>Reading and writing network </a:t>
            </a:r>
            <a:r>
              <a:rPr lang="en-US" dirty="0" smtClean="0"/>
              <a:t>sockets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Short </a:t>
            </a:r>
            <a:r>
              <a:rPr lang="en-US" dirty="0"/>
              <a:t>counts never occur in these situations:</a:t>
            </a:r>
          </a:p>
          <a:p>
            <a:pPr lvl="1"/>
            <a:r>
              <a:rPr lang="en-US" dirty="0"/>
              <a:t>Reading from disk files (except for EOF)</a:t>
            </a:r>
          </a:p>
          <a:p>
            <a:pPr lvl="1"/>
            <a:r>
              <a:rPr lang="en-US" dirty="0"/>
              <a:t>Writing to disk files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Best practice is to always allow for short counts.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Unix I/O</a:t>
            </a:r>
          </a:p>
          <a:p>
            <a:r>
              <a:rPr lang="en-US" dirty="0"/>
              <a:t>RIO (robust I/O) </a:t>
            </a:r>
            <a:r>
              <a:rPr lang="en-US" dirty="0" smtClean="0"/>
              <a:t>package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Metadata, sharing, and redirection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Standard I/O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Closing remarks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31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RIO Package</a:t>
            </a:r>
            <a:endParaRPr lang="en-US" dirty="0"/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r>
              <a:rPr lang="en-US" dirty="0" smtClean="0"/>
              <a:t>RIO is a set of wrappers </a:t>
            </a:r>
            <a:r>
              <a:rPr lang="en-US" dirty="0" smtClean="0"/>
              <a:t>written by </a:t>
            </a:r>
            <a:r>
              <a:rPr lang="en-US" dirty="0" err="1" smtClean="0"/>
              <a:t>O’Hallaron</a:t>
            </a:r>
            <a:r>
              <a:rPr lang="en-US" dirty="0" smtClean="0"/>
              <a:t> that </a:t>
            </a:r>
            <a:r>
              <a:rPr lang="en-US" dirty="0" smtClean="0"/>
              <a:t>provide efficient and robust I/O in apps, such as network programs that are subject to short counts</a:t>
            </a:r>
          </a:p>
          <a:p>
            <a:endParaRPr lang="en-US" dirty="0" smtClean="0"/>
          </a:p>
          <a:p>
            <a:r>
              <a:rPr lang="en-US" dirty="0" smtClean="0"/>
              <a:t>RIO provides two different kinds of functions</a:t>
            </a:r>
          </a:p>
          <a:p>
            <a:pPr lvl="1"/>
            <a:r>
              <a:rPr lang="en-US" dirty="0" err="1" smtClean="0"/>
              <a:t>Unbuffered</a:t>
            </a:r>
            <a:r>
              <a:rPr lang="en-US" dirty="0" smtClean="0"/>
              <a:t> input and output of binary data</a:t>
            </a:r>
          </a:p>
          <a:p>
            <a:pPr lvl="2"/>
            <a:r>
              <a:rPr lang="en-US" b="1" dirty="0" err="1" smtClean="0">
                <a:latin typeface="Courier New"/>
                <a:cs typeface="Courier New"/>
              </a:rPr>
              <a:t>rio_readn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/>
                <a:cs typeface="Courier New"/>
              </a:rPr>
              <a:t>rio_writen</a:t>
            </a:r>
            <a:endParaRPr lang="en-US" b="1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Buffered input of text lines and binary data</a:t>
            </a:r>
          </a:p>
          <a:p>
            <a:pPr lvl="2"/>
            <a:r>
              <a:rPr lang="en-US" b="1" dirty="0" err="1" smtClean="0">
                <a:latin typeface="Courier New"/>
                <a:cs typeface="Courier New"/>
              </a:rPr>
              <a:t>rio_readlineb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/>
                <a:cs typeface="Courier New"/>
              </a:rPr>
              <a:t>rio_readnb</a:t>
            </a:r>
            <a:endParaRPr lang="en-US" b="1" dirty="0" smtClean="0">
              <a:latin typeface="Courier New"/>
              <a:cs typeface="Courier New"/>
            </a:endParaRPr>
          </a:p>
          <a:p>
            <a:pPr lvl="2"/>
            <a:r>
              <a:rPr lang="en-US" dirty="0" smtClean="0"/>
              <a:t>Buffered RIO routines are thread-safe and can be interleaved arbitrarily on the same descriptor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Download from </a:t>
            </a:r>
            <a:r>
              <a:rPr lang="en-US" dirty="0" smtClean="0">
                <a:hlinkClick r:id="rId3"/>
              </a:rPr>
              <a:t>http://csapp.cs.cmu.edu/3e/code.html</a:t>
            </a:r>
            <a:r>
              <a:rPr lang="en-US" dirty="0" smtClean="0"/>
              <a:t>  </a:t>
            </a:r>
          </a:p>
          <a:p>
            <a:pPr lvl="1">
              <a:buNone/>
            </a:pP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  </a:t>
            </a:r>
            <a:r>
              <a:rPr lang="en-US" b="1" dirty="0" err="1" smtClean="0">
                <a:latin typeface="Courier New"/>
                <a:cs typeface="Courier New"/>
              </a:rPr>
              <a:t>src/csapp.c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/>
                <a:cs typeface="Courier New"/>
              </a:rPr>
              <a:t>include/</a:t>
            </a:r>
            <a:r>
              <a:rPr lang="en-US" b="1" dirty="0" err="1" smtClean="0">
                <a:latin typeface="Courier New"/>
                <a:cs typeface="Courier New"/>
              </a:rPr>
              <a:t>csapp.h</a:t>
            </a:r>
            <a:endParaRPr lang="en-US" b="1" dirty="0" smtClean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95614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Unbuffered RIO Input and Output</a:t>
            </a:r>
          </a:p>
        </p:txBody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220788"/>
            <a:ext cx="8701087" cy="5180012"/>
          </a:xfrm>
        </p:spPr>
        <p:txBody>
          <a:bodyPr/>
          <a:lstStyle/>
          <a:p>
            <a:r>
              <a:rPr lang="en-US" dirty="0"/>
              <a:t>Same interface as Unix </a:t>
            </a:r>
            <a:r>
              <a:rPr lang="en-US" dirty="0">
                <a:latin typeface="Courier New" pitchFamily="49" charset="0"/>
              </a:rPr>
              <a:t>read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write</a:t>
            </a:r>
          </a:p>
          <a:p>
            <a:r>
              <a:rPr lang="en-US" dirty="0"/>
              <a:t>Especially useful for transferring data on network sockets</a:t>
            </a: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r>
              <a:rPr lang="en-US" b="1" dirty="0" err="1">
                <a:latin typeface="Courier New" pitchFamily="49" charset="0"/>
              </a:rPr>
              <a:t>rio_readn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returns short count only </a:t>
            </a:r>
            <a:r>
              <a:rPr lang="en-US" dirty="0" smtClean="0"/>
              <a:t>if it </a:t>
            </a:r>
            <a:r>
              <a:rPr lang="en-US" dirty="0"/>
              <a:t>encounters </a:t>
            </a:r>
            <a:r>
              <a:rPr lang="en-US" dirty="0" smtClean="0"/>
              <a:t>EOF</a:t>
            </a:r>
            <a:endParaRPr lang="en-US" dirty="0"/>
          </a:p>
          <a:p>
            <a:pPr lvl="2"/>
            <a:r>
              <a:rPr lang="en-US" dirty="0"/>
              <a:t>Only use it when you know how many bytes to read</a:t>
            </a:r>
          </a:p>
          <a:p>
            <a:pPr lvl="1"/>
            <a:r>
              <a:rPr lang="en-US" b="1" dirty="0" err="1" smtClean="0">
                <a:latin typeface="Courier New" pitchFamily="49" charset="0"/>
              </a:rPr>
              <a:t>rio_writen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never </a:t>
            </a:r>
            <a:r>
              <a:rPr lang="en-US" dirty="0"/>
              <a:t>returns a short </a:t>
            </a:r>
            <a:r>
              <a:rPr lang="en-US" dirty="0" smtClean="0"/>
              <a:t>count</a:t>
            </a:r>
            <a:endParaRPr lang="en-US" dirty="0"/>
          </a:p>
          <a:p>
            <a:pPr lvl="1"/>
            <a:r>
              <a:rPr lang="en-US" dirty="0"/>
              <a:t>Calls to </a:t>
            </a:r>
            <a:r>
              <a:rPr lang="en-US" b="1" dirty="0" err="1">
                <a:latin typeface="Courier New" pitchFamily="49" charset="0"/>
              </a:rPr>
              <a:t>rio_readn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 err="1">
                <a:latin typeface="Courier New" pitchFamily="49" charset="0"/>
              </a:rPr>
              <a:t>rio_writen</a:t>
            </a:r>
            <a:r>
              <a:rPr lang="en-US" b="1" dirty="0"/>
              <a:t> </a:t>
            </a:r>
            <a:r>
              <a:rPr lang="en-US" dirty="0"/>
              <a:t>can be interleaved arbitrarily on the same </a:t>
            </a:r>
            <a:r>
              <a:rPr lang="en-US" dirty="0" smtClean="0"/>
              <a:t>descriptor</a:t>
            </a:r>
            <a:endParaRPr lang="en-US" dirty="0"/>
          </a:p>
        </p:txBody>
      </p:sp>
      <p:sp>
        <p:nvSpPr>
          <p:cNvPr id="758788" name="Text Box 4"/>
          <p:cNvSpPr txBox="1">
            <a:spLocks noChangeArrowheads="1"/>
          </p:cNvSpPr>
          <p:nvPr/>
        </p:nvSpPr>
        <p:spPr bwMode="auto">
          <a:xfrm>
            <a:off x="818592" y="2316540"/>
            <a:ext cx="7478970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#include "</a:t>
            </a:r>
            <a:r>
              <a:rPr lang="en-US" sz="1600" dirty="0" err="1">
                <a:latin typeface="Courier New" pitchFamily="49" charset="0"/>
              </a:rPr>
              <a:t>csapp.h</a:t>
            </a:r>
            <a:r>
              <a:rPr lang="en-US" sz="1600" dirty="0">
                <a:latin typeface="Courier New" pitchFamily="49" charset="0"/>
              </a:rPr>
              <a:t>"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rio_readn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n);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rio_writen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n);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990000"/>
                </a:solidFill>
                <a:latin typeface="Calibri" pitchFamily="34" charset="0"/>
              </a:rPr>
              <a:t>Return</a:t>
            </a:r>
            <a:r>
              <a:rPr lang="en-US" sz="1600" dirty="0">
                <a:solidFill>
                  <a:srgbClr val="990000"/>
                </a:solidFill>
                <a:latin typeface="Calibri" pitchFamily="34" charset="0"/>
              </a:rPr>
              <a:t>: num. bytes transferred if OK,</a:t>
            </a:r>
            <a:r>
              <a:rPr lang="en-US" sz="1600" i="1" dirty="0">
                <a:solidFill>
                  <a:srgbClr val="990000"/>
                </a:solidFill>
                <a:latin typeface="Calibri" pitchFamily="34" charset="0"/>
              </a:rPr>
              <a:t>  </a:t>
            </a:r>
            <a:r>
              <a:rPr lang="en-US" sz="1600" dirty="0">
                <a:solidFill>
                  <a:srgbClr val="990000"/>
                </a:solidFill>
                <a:latin typeface="Calibri" pitchFamily="34" charset="0"/>
              </a:rPr>
              <a:t>0 on EOF (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rio_readn</a:t>
            </a:r>
            <a:r>
              <a:rPr lang="en-US" sz="1600" dirty="0">
                <a:solidFill>
                  <a:srgbClr val="990000"/>
                </a:solidFill>
                <a:latin typeface="Calibri" pitchFamily="34" charset="0"/>
              </a:rPr>
              <a:t> only), -1 on error</a:t>
            </a:r>
            <a:r>
              <a:rPr lang="en-US" sz="1600" i="1" dirty="0">
                <a:solidFill>
                  <a:srgbClr val="990000"/>
                </a:solidFill>
                <a:latin typeface="Calibri" pitchFamily="34" charset="0"/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21454245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592093" cy="762000"/>
          </a:xfrm>
        </p:spPr>
        <p:txBody>
          <a:bodyPr/>
          <a:lstStyle/>
          <a:p>
            <a:r>
              <a:rPr lang="en-US"/>
              <a:t>Implementation of </a:t>
            </a:r>
            <a:r>
              <a:rPr lang="en-US">
                <a:latin typeface="Courier New" pitchFamily="49" charset="0"/>
              </a:rPr>
              <a:t>rio_readn</a:t>
            </a:r>
          </a:p>
        </p:txBody>
      </p:sp>
      <p:sp>
        <p:nvSpPr>
          <p:cNvPr id="760835" name="Text Box 3"/>
          <p:cNvSpPr txBox="1">
            <a:spLocks noChangeArrowheads="1"/>
          </p:cNvSpPr>
          <p:nvPr/>
        </p:nvSpPr>
        <p:spPr bwMode="auto">
          <a:xfrm>
            <a:off x="357018" y="990600"/>
            <a:ext cx="8710782" cy="575542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/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</a:t>
            </a:r>
          </a:p>
          <a:p>
            <a:pPr algn="l"/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rio_readn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-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Robustly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read n bytes (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unbuffered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)</a:t>
            </a:r>
          </a:p>
          <a:p>
            <a:pPr algn="l"/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rio_readn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n)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nleft</a:t>
            </a:r>
            <a:r>
              <a:rPr lang="en-US" sz="1600" dirty="0">
                <a:latin typeface="Courier New" pitchFamily="49" charset="0"/>
              </a:rPr>
              <a:t> = n;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nread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char *</a:t>
            </a:r>
            <a:r>
              <a:rPr lang="en-US" sz="1600" dirty="0" err="1">
                <a:latin typeface="Courier New" pitchFamily="49" charset="0"/>
              </a:rPr>
              <a:t>bufp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  while (</a:t>
            </a:r>
            <a:r>
              <a:rPr lang="en-US" sz="1600" dirty="0" err="1">
                <a:latin typeface="Courier New" pitchFamily="49" charset="0"/>
              </a:rPr>
              <a:t>nleft</a:t>
            </a:r>
            <a:r>
              <a:rPr lang="en-US" sz="1600" dirty="0">
                <a:latin typeface="Courier New" pitchFamily="49" charset="0"/>
              </a:rPr>
              <a:t> &gt; 0)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if ((</a:t>
            </a:r>
            <a:r>
              <a:rPr lang="en-US" sz="1600" dirty="0" err="1">
                <a:latin typeface="Courier New" pitchFamily="49" charset="0"/>
              </a:rPr>
              <a:t>nread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read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bufp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nleft</a:t>
            </a:r>
            <a:r>
              <a:rPr lang="en-US" sz="1600" dirty="0">
                <a:latin typeface="Courier New" pitchFamily="49" charset="0"/>
              </a:rPr>
              <a:t>)) &lt; 0)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    if (</a:t>
            </a:r>
            <a:r>
              <a:rPr lang="en-US" sz="1600" dirty="0" err="1">
                <a:latin typeface="Courier New" pitchFamily="49" charset="0"/>
              </a:rPr>
              <a:t>errno</a:t>
            </a:r>
            <a:r>
              <a:rPr lang="en-US" sz="1600" dirty="0">
                <a:latin typeface="Courier New" pitchFamily="49" charset="0"/>
              </a:rPr>
              <a:t> == EINTR)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Interrupted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by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sig handler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return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	</a:t>
            </a:r>
            <a:r>
              <a:rPr lang="en-US" sz="1600" dirty="0" err="1">
                <a:latin typeface="Courier New" pitchFamily="49" charset="0"/>
              </a:rPr>
              <a:t>nread</a:t>
            </a:r>
            <a:r>
              <a:rPr lang="en-US" sz="1600" dirty="0">
                <a:latin typeface="Courier New" pitchFamily="49" charset="0"/>
              </a:rPr>
              <a:t> = 0;      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and call read() again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    else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	return -1;      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errno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set by read() */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}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else if (</a:t>
            </a:r>
            <a:r>
              <a:rPr lang="en-US" sz="1600" dirty="0" err="1">
                <a:latin typeface="Courier New" pitchFamily="49" charset="0"/>
              </a:rPr>
              <a:t>nread</a:t>
            </a:r>
            <a:r>
              <a:rPr lang="en-US" sz="1600" dirty="0">
                <a:latin typeface="Courier New" pitchFamily="49" charset="0"/>
              </a:rPr>
              <a:t> == 0)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    break;             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EOF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nleft</a:t>
            </a:r>
            <a:r>
              <a:rPr lang="en-US" sz="1600" dirty="0">
                <a:latin typeface="Courier New" pitchFamily="49" charset="0"/>
              </a:rPr>
              <a:t> -= </a:t>
            </a:r>
            <a:r>
              <a:rPr lang="en-US" sz="1600" dirty="0" err="1">
                <a:latin typeface="Courier New" pitchFamily="49" charset="0"/>
              </a:rPr>
              <a:t>nread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bufp</a:t>
            </a:r>
            <a:r>
              <a:rPr lang="en-US" sz="1600" dirty="0">
                <a:latin typeface="Courier New" pitchFamily="49" charset="0"/>
              </a:rPr>
              <a:t> += </a:t>
            </a:r>
            <a:r>
              <a:rPr lang="en-US" sz="1600" dirty="0" err="1">
                <a:latin typeface="Courier New" pitchFamily="49" charset="0"/>
              </a:rPr>
              <a:t>nread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}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return (n - </a:t>
            </a:r>
            <a:r>
              <a:rPr lang="en-US" sz="1600" dirty="0" err="1">
                <a:latin typeface="Courier New" pitchFamily="49" charset="0"/>
              </a:rPr>
              <a:t>nleft</a:t>
            </a:r>
            <a:r>
              <a:rPr lang="en-US" sz="1600" dirty="0">
                <a:latin typeface="Courier New" pitchFamily="49" charset="0"/>
              </a:rPr>
              <a:t>);    </a:t>
            </a:r>
            <a:r>
              <a:rPr lang="en-US" sz="1600" dirty="0" smtClean="0">
                <a:latin typeface="Courier New" pitchFamily="49" charset="0"/>
              </a:rPr>
              <a:t>    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R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eturn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&gt;= 0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13480" y="6376690"/>
            <a:ext cx="115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csapp.c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4820348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Unix I/O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RIO (robust I/O)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package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Metadata, sharing, and redirection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Standard I/O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Closing remarks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822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Buffered RIO Input Functions</a:t>
            </a:r>
          </a:p>
        </p:txBody>
      </p:sp>
      <p:sp>
        <p:nvSpPr>
          <p:cNvPr id="76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936" y="1219200"/>
            <a:ext cx="8307388" cy="5334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Efficiently read text lines and binary data from a file partially cached in an internal memory buffer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/>
          </a:p>
          <a:p>
            <a:pPr lvl="1">
              <a:spcBef>
                <a:spcPct val="0"/>
              </a:spcBef>
            </a:pPr>
            <a:endParaRPr lang="en-US" dirty="0">
              <a:latin typeface="Courier New" pitchFamily="49" charset="0"/>
            </a:endParaRPr>
          </a:p>
          <a:p>
            <a:pPr lvl="1">
              <a:spcBef>
                <a:spcPct val="0"/>
              </a:spcBef>
            </a:pPr>
            <a:r>
              <a:rPr lang="en-US" b="1" dirty="0" err="1">
                <a:latin typeface="Courier New" pitchFamily="49" charset="0"/>
              </a:rPr>
              <a:t>rio_readlineb</a:t>
            </a:r>
            <a:r>
              <a:rPr lang="en-US" dirty="0"/>
              <a:t> reads a text line of up to </a:t>
            </a:r>
            <a:r>
              <a:rPr lang="en-US" b="1" dirty="0" err="1">
                <a:latin typeface="Courier New" pitchFamily="49" charset="0"/>
              </a:rPr>
              <a:t>maxlen</a:t>
            </a:r>
            <a:r>
              <a:rPr lang="en-US" dirty="0"/>
              <a:t> bytes from file </a:t>
            </a:r>
            <a:r>
              <a:rPr lang="en-US" b="1" dirty="0" err="1">
                <a:latin typeface="Courier New" pitchFamily="49" charset="0"/>
              </a:rPr>
              <a:t>fd</a:t>
            </a:r>
            <a:r>
              <a:rPr lang="en-US" dirty="0"/>
              <a:t> and stores the line in </a:t>
            </a:r>
            <a:r>
              <a:rPr lang="en-US" b="1" dirty="0" err="1">
                <a:latin typeface="Courier New" pitchFamily="49" charset="0"/>
              </a:rPr>
              <a:t>usrbuf</a:t>
            </a:r>
            <a:endParaRPr lang="en-US" b="1" dirty="0"/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Especially useful for reading text lines from network sockets</a:t>
            </a:r>
          </a:p>
          <a:p>
            <a:pPr lvl="1">
              <a:spcBef>
                <a:spcPct val="0"/>
              </a:spcBef>
            </a:pPr>
            <a:r>
              <a:rPr lang="en-US" dirty="0"/>
              <a:t>Stopping conditions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</a:rPr>
              <a:t>maxlen</a:t>
            </a:r>
            <a:r>
              <a:rPr lang="en-US" dirty="0"/>
              <a:t> bytes read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EOF encountered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Newline (‘</a:t>
            </a:r>
            <a:r>
              <a:rPr lang="en-US" b="1" dirty="0">
                <a:latin typeface="Courier New" pitchFamily="49" charset="0"/>
              </a:rPr>
              <a:t>\n</a:t>
            </a:r>
            <a:r>
              <a:rPr lang="en-US" dirty="0"/>
              <a:t>’) encountered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endParaRPr lang="en-US" dirty="0"/>
          </a:p>
        </p:txBody>
      </p:sp>
      <p:sp>
        <p:nvSpPr>
          <p:cNvPr id="766980" name="Text Box 4"/>
          <p:cNvSpPr txBox="1">
            <a:spLocks noChangeArrowheads="1"/>
          </p:cNvSpPr>
          <p:nvPr/>
        </p:nvSpPr>
        <p:spPr bwMode="auto">
          <a:xfrm>
            <a:off x="106363" y="4132263"/>
            <a:ext cx="92075" cy="42068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endParaRPr lang="en-US" sz="2400">
              <a:latin typeface="Courier New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81914" y="2057400"/>
            <a:ext cx="7745069" cy="206210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#include "</a:t>
            </a:r>
            <a:r>
              <a:rPr lang="en-US" sz="1600" dirty="0" err="1">
                <a:latin typeface="Courier New" pitchFamily="49" charset="0"/>
              </a:rPr>
              <a:t>csapp.h</a:t>
            </a:r>
            <a:r>
              <a:rPr lang="en-US" sz="1600" dirty="0">
                <a:latin typeface="Courier New" pitchFamily="49" charset="0"/>
              </a:rPr>
              <a:t>"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rio_readinitb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rp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rio_readlineb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rp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rio_readnb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rp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n);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                   </a:t>
            </a:r>
            <a:r>
              <a:rPr lang="en-US" sz="1600" dirty="0" smtClean="0">
                <a:latin typeface="Courier New" pitchFamily="49" charset="0"/>
              </a:rPr>
              <a:t>     </a:t>
            </a:r>
            <a:r>
              <a:rPr lang="en-US" sz="1600" dirty="0" smtClean="0">
                <a:solidFill>
                  <a:srgbClr val="990000"/>
                </a:solidFill>
                <a:latin typeface="Calibri" pitchFamily="34" charset="0"/>
              </a:rPr>
              <a:t>Return</a:t>
            </a:r>
            <a:r>
              <a:rPr lang="en-US" sz="1600" dirty="0">
                <a:solidFill>
                  <a:srgbClr val="990000"/>
                </a:solidFill>
                <a:latin typeface="Calibri" pitchFamily="34" charset="0"/>
              </a:rPr>
              <a:t>: num. bytes read if OK, 0 on EOF, -1 on error</a:t>
            </a:r>
            <a:endParaRPr lang="en-US" sz="1600" i="1" dirty="0">
              <a:solidFill>
                <a:srgbClr val="99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1187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Buffered RIO Input Functions (cont)</a:t>
            </a:r>
          </a:p>
        </p:txBody>
      </p:sp>
      <p:sp>
        <p:nvSpPr>
          <p:cNvPr id="76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429000"/>
            <a:ext cx="8307388" cy="2895600"/>
          </a:xfrm>
        </p:spPr>
        <p:txBody>
          <a:bodyPr/>
          <a:lstStyle/>
          <a:p>
            <a:pPr lvl="1">
              <a:lnSpc>
                <a:spcPct val="90000"/>
              </a:lnSpc>
              <a:buNone/>
            </a:pPr>
            <a:endParaRPr lang="en-US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</a:rPr>
              <a:t>rio_readnb</a:t>
            </a:r>
            <a:r>
              <a:rPr lang="en-US" dirty="0"/>
              <a:t> reads up to </a:t>
            </a:r>
            <a:r>
              <a:rPr lang="en-US" b="1" dirty="0">
                <a:latin typeface="Courier New" pitchFamily="49" charset="0"/>
              </a:rPr>
              <a:t>n</a:t>
            </a:r>
            <a:r>
              <a:rPr lang="en-US" dirty="0"/>
              <a:t> bytes from file </a:t>
            </a:r>
            <a:r>
              <a:rPr lang="en-US" b="1" dirty="0" err="1">
                <a:latin typeface="Courier New" pitchFamily="49" charset="0"/>
              </a:rPr>
              <a:t>fd</a:t>
            </a:r>
            <a:endParaRPr lang="en-US" b="1" dirty="0"/>
          </a:p>
          <a:p>
            <a:pPr lvl="1">
              <a:lnSpc>
                <a:spcPct val="90000"/>
              </a:lnSpc>
            </a:pPr>
            <a:r>
              <a:rPr lang="en-US" dirty="0"/>
              <a:t>Stopping conditions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</a:rPr>
              <a:t>maxlen</a:t>
            </a:r>
            <a:r>
              <a:rPr lang="en-US" dirty="0"/>
              <a:t> bytes read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EOF encountered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Calls to </a:t>
            </a:r>
            <a:r>
              <a:rPr lang="en-US" b="1" dirty="0" err="1">
                <a:latin typeface="Courier New" pitchFamily="49" charset="0"/>
              </a:rPr>
              <a:t>rio_readlineb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rio_readnb</a:t>
            </a:r>
            <a:r>
              <a:rPr lang="en-US" dirty="0"/>
              <a:t> can be interleaved arbitrarily on the same descriptor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Warning: Don’t interleave with calls to </a:t>
            </a:r>
            <a:r>
              <a:rPr lang="en-US" b="1" dirty="0" err="1">
                <a:latin typeface="Courier New" pitchFamily="49" charset="0"/>
              </a:rPr>
              <a:t>rio_readn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769028" name="Text Box 4"/>
          <p:cNvSpPr txBox="1">
            <a:spLocks noChangeArrowheads="1"/>
          </p:cNvSpPr>
          <p:nvPr/>
        </p:nvSpPr>
        <p:spPr bwMode="auto">
          <a:xfrm>
            <a:off x="106363" y="4132263"/>
            <a:ext cx="92075" cy="42068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endParaRPr lang="en-US" sz="2400">
              <a:latin typeface="Courier New" pitchFamily="49" charset="0"/>
            </a:endParaRPr>
          </a:p>
        </p:txBody>
      </p:sp>
      <p:sp>
        <p:nvSpPr>
          <p:cNvPr id="769029" name="Text Box 5"/>
          <p:cNvSpPr txBox="1">
            <a:spLocks noChangeArrowheads="1"/>
          </p:cNvSpPr>
          <p:nvPr/>
        </p:nvSpPr>
        <p:spPr bwMode="auto">
          <a:xfrm>
            <a:off x="533400" y="1366897"/>
            <a:ext cx="7745069" cy="206210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#include "</a:t>
            </a:r>
            <a:r>
              <a:rPr lang="en-US" sz="1600" dirty="0" err="1">
                <a:latin typeface="Courier New" pitchFamily="49" charset="0"/>
              </a:rPr>
              <a:t>csapp.h</a:t>
            </a:r>
            <a:r>
              <a:rPr lang="en-US" sz="1600" dirty="0">
                <a:latin typeface="Courier New" pitchFamily="49" charset="0"/>
              </a:rPr>
              <a:t>"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rio_readinitb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rp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rio_readlineb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rp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rio_readnb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rp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n);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                   </a:t>
            </a:r>
            <a:r>
              <a:rPr lang="en-US" sz="1600" dirty="0" smtClean="0">
                <a:latin typeface="Courier New" pitchFamily="49" charset="0"/>
              </a:rPr>
              <a:t>     </a:t>
            </a:r>
            <a:r>
              <a:rPr lang="en-US" sz="1600" dirty="0" smtClean="0">
                <a:solidFill>
                  <a:srgbClr val="990000"/>
                </a:solidFill>
                <a:latin typeface="Calibri" pitchFamily="34" charset="0"/>
              </a:rPr>
              <a:t>Return</a:t>
            </a:r>
            <a:r>
              <a:rPr lang="en-US" sz="1600" dirty="0">
                <a:solidFill>
                  <a:srgbClr val="990000"/>
                </a:solidFill>
                <a:latin typeface="Calibri" pitchFamily="34" charset="0"/>
              </a:rPr>
              <a:t>: num. bytes read if OK, 0 on EOF, -1 on error</a:t>
            </a:r>
            <a:endParaRPr lang="en-US" sz="1600" i="1" dirty="0">
              <a:solidFill>
                <a:srgbClr val="99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2457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2"/>
          <p:cNvSpPr>
            <a:spLocks noChangeArrowheads="1"/>
          </p:cNvSpPr>
          <p:nvPr/>
        </p:nvSpPr>
        <p:spPr bwMode="auto">
          <a:xfrm>
            <a:off x="4724400" y="3040062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7628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Buffered I/O: Implementation</a:t>
            </a:r>
          </a:p>
        </p:txBody>
      </p:sp>
      <p:sp>
        <p:nvSpPr>
          <p:cNvPr id="7628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3960812"/>
          </a:xfrm>
        </p:spPr>
        <p:txBody>
          <a:bodyPr/>
          <a:lstStyle/>
          <a:p>
            <a:r>
              <a:rPr lang="en-US" dirty="0"/>
              <a:t>For reading from file</a:t>
            </a:r>
          </a:p>
          <a:p>
            <a:r>
              <a:rPr lang="en-US" dirty="0"/>
              <a:t>File has associated buffer to hold bytes that have been read from file but not yet read by user code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Layered </a:t>
            </a:r>
            <a:r>
              <a:rPr lang="en-US" dirty="0"/>
              <a:t>on Unix</a:t>
            </a:r>
            <a:r>
              <a:rPr lang="en-US" dirty="0" smtClean="0"/>
              <a:t> file:</a:t>
            </a:r>
            <a:endParaRPr lang="en-US" dirty="0"/>
          </a:p>
        </p:txBody>
      </p:sp>
      <p:sp>
        <p:nvSpPr>
          <p:cNvPr id="762885" name="Rectangle 5"/>
          <p:cNvSpPr>
            <a:spLocks noChangeArrowheads="1"/>
          </p:cNvSpPr>
          <p:nvPr/>
        </p:nvSpPr>
        <p:spPr bwMode="auto">
          <a:xfrm>
            <a:off x="2362200" y="3040062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762886" name="Rectangle 6"/>
          <p:cNvSpPr>
            <a:spLocks noChangeArrowheads="1"/>
          </p:cNvSpPr>
          <p:nvPr/>
        </p:nvSpPr>
        <p:spPr bwMode="auto">
          <a:xfrm>
            <a:off x="2362200" y="3040062"/>
            <a:ext cx="60960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87" name="Text Box 7"/>
          <p:cNvSpPr txBox="1">
            <a:spLocks noChangeArrowheads="1"/>
          </p:cNvSpPr>
          <p:nvPr/>
        </p:nvSpPr>
        <p:spPr bwMode="auto">
          <a:xfrm>
            <a:off x="1498697" y="3056538"/>
            <a:ext cx="8470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Buffer</a:t>
            </a:r>
          </a:p>
        </p:txBody>
      </p:sp>
      <p:sp>
        <p:nvSpPr>
          <p:cNvPr id="762888" name="Arc 8"/>
          <p:cNvSpPr>
            <a:spLocks/>
          </p:cNvSpPr>
          <p:nvPr/>
        </p:nvSpPr>
        <p:spPr bwMode="auto">
          <a:xfrm rot="-5400000" flipH="1" flipV="1">
            <a:off x="1978110" y="3418829"/>
            <a:ext cx="3048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89" name="Arc 9"/>
          <p:cNvSpPr>
            <a:spLocks/>
          </p:cNvSpPr>
          <p:nvPr/>
        </p:nvSpPr>
        <p:spPr bwMode="auto">
          <a:xfrm rot="-5400000" flipH="1" flipV="1">
            <a:off x="4264110" y="3495029"/>
            <a:ext cx="4572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90" name="Rectangle 10"/>
          <p:cNvSpPr>
            <a:spLocks noChangeArrowheads="1"/>
          </p:cNvSpPr>
          <p:nvPr/>
        </p:nvSpPr>
        <p:spPr bwMode="auto">
          <a:xfrm>
            <a:off x="720810" y="3649662"/>
            <a:ext cx="1039813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</a:t>
            </a:r>
          </a:p>
        </p:txBody>
      </p:sp>
      <p:sp>
        <p:nvSpPr>
          <p:cNvPr id="762891" name="Rectangle 11"/>
          <p:cNvSpPr>
            <a:spLocks noChangeArrowheads="1"/>
          </p:cNvSpPr>
          <p:nvPr/>
        </p:nvSpPr>
        <p:spPr bwMode="auto">
          <a:xfrm>
            <a:off x="2702010" y="3802062"/>
            <a:ext cx="16002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rio_bufptr</a:t>
            </a:r>
          </a:p>
        </p:txBody>
      </p:sp>
      <p:sp>
        <p:nvSpPr>
          <p:cNvPr id="762892" name="Line 12"/>
          <p:cNvSpPr>
            <a:spLocks noChangeShapeType="1"/>
          </p:cNvSpPr>
          <p:nvPr/>
        </p:nvSpPr>
        <p:spPr bwMode="auto">
          <a:xfrm flipV="1">
            <a:off x="4724400" y="26590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93" name="Line 13"/>
          <p:cNvSpPr>
            <a:spLocks noChangeShapeType="1"/>
          </p:cNvSpPr>
          <p:nvPr/>
        </p:nvSpPr>
        <p:spPr bwMode="auto">
          <a:xfrm flipV="1">
            <a:off x="7086600" y="26590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94" name="Line 14"/>
          <p:cNvSpPr>
            <a:spLocks noChangeShapeType="1"/>
          </p:cNvSpPr>
          <p:nvPr/>
        </p:nvSpPr>
        <p:spPr bwMode="auto">
          <a:xfrm>
            <a:off x="4724400" y="2811462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762895" name="Rectangle 15"/>
          <p:cNvSpPr>
            <a:spLocks noChangeArrowheads="1"/>
          </p:cNvSpPr>
          <p:nvPr/>
        </p:nvSpPr>
        <p:spPr bwMode="auto">
          <a:xfrm>
            <a:off x="5257800" y="2659062"/>
            <a:ext cx="1219200" cy="3127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rio_cnt</a:t>
            </a:r>
          </a:p>
        </p:txBody>
      </p:sp>
      <p:sp>
        <p:nvSpPr>
          <p:cNvPr id="762896" name="Rectangle 16"/>
          <p:cNvSpPr>
            <a:spLocks noChangeArrowheads="1"/>
          </p:cNvSpPr>
          <p:nvPr/>
        </p:nvSpPr>
        <p:spPr bwMode="auto">
          <a:xfrm>
            <a:off x="5105400" y="5452646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762897" name="Rectangle 17"/>
          <p:cNvSpPr>
            <a:spLocks noChangeArrowheads="1"/>
          </p:cNvSpPr>
          <p:nvPr/>
        </p:nvSpPr>
        <p:spPr bwMode="auto">
          <a:xfrm>
            <a:off x="2743200" y="5452646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762898" name="Rectangle 18"/>
          <p:cNvSpPr>
            <a:spLocks noChangeArrowheads="1"/>
          </p:cNvSpPr>
          <p:nvPr/>
        </p:nvSpPr>
        <p:spPr bwMode="auto">
          <a:xfrm>
            <a:off x="762000" y="5452646"/>
            <a:ext cx="82296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762899" name="Rectangle 19"/>
          <p:cNvSpPr>
            <a:spLocks noChangeArrowheads="1"/>
          </p:cNvSpPr>
          <p:nvPr/>
        </p:nvSpPr>
        <p:spPr bwMode="auto">
          <a:xfrm>
            <a:off x="762000" y="5452646"/>
            <a:ext cx="1981200" cy="4413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not in buffer</a:t>
            </a:r>
          </a:p>
        </p:txBody>
      </p:sp>
      <p:sp>
        <p:nvSpPr>
          <p:cNvPr id="762900" name="Rectangle 20"/>
          <p:cNvSpPr>
            <a:spLocks noChangeArrowheads="1"/>
          </p:cNvSpPr>
          <p:nvPr/>
        </p:nvSpPr>
        <p:spPr bwMode="auto">
          <a:xfrm>
            <a:off x="7467600" y="5452646"/>
            <a:ext cx="1524000" cy="4413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unseen</a:t>
            </a:r>
          </a:p>
        </p:txBody>
      </p:sp>
      <p:sp>
        <p:nvSpPr>
          <p:cNvPr id="762901" name="Arc 21"/>
          <p:cNvSpPr>
            <a:spLocks/>
          </p:cNvSpPr>
          <p:nvPr/>
        </p:nvSpPr>
        <p:spPr bwMode="auto">
          <a:xfrm rot="-5400000" flipH="1" flipV="1">
            <a:off x="7007310" y="5907613"/>
            <a:ext cx="4572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2" name="Rectangle 22"/>
          <p:cNvSpPr>
            <a:spLocks noChangeArrowheads="1"/>
          </p:cNvSpPr>
          <p:nvPr/>
        </p:nvSpPr>
        <p:spPr bwMode="auto">
          <a:xfrm>
            <a:off x="4378410" y="6214646"/>
            <a:ext cx="2590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600" dirty="0">
                <a:latin typeface="Calibri" pitchFamily="34" charset="0"/>
              </a:rPr>
              <a:t>Current File Position</a:t>
            </a:r>
          </a:p>
        </p:txBody>
      </p:sp>
      <p:sp>
        <p:nvSpPr>
          <p:cNvPr id="762903" name="Line 23"/>
          <p:cNvSpPr>
            <a:spLocks noChangeShapeType="1"/>
          </p:cNvSpPr>
          <p:nvPr/>
        </p:nvSpPr>
        <p:spPr bwMode="auto">
          <a:xfrm flipV="1">
            <a:off x="2743200" y="5029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4" name="Line 24"/>
          <p:cNvSpPr>
            <a:spLocks noChangeShapeType="1"/>
          </p:cNvSpPr>
          <p:nvPr/>
        </p:nvSpPr>
        <p:spPr bwMode="auto">
          <a:xfrm flipV="1">
            <a:off x="7467600" y="5029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5" name="Line 25"/>
          <p:cNvSpPr>
            <a:spLocks noChangeShapeType="1"/>
          </p:cNvSpPr>
          <p:nvPr/>
        </p:nvSpPr>
        <p:spPr bwMode="auto">
          <a:xfrm flipV="1">
            <a:off x="2743200" y="5181600"/>
            <a:ext cx="4724400" cy="7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6" name="Rectangle 26"/>
          <p:cNvSpPr>
            <a:spLocks noChangeArrowheads="1"/>
          </p:cNvSpPr>
          <p:nvPr/>
        </p:nvSpPr>
        <p:spPr bwMode="auto">
          <a:xfrm>
            <a:off x="3886200" y="5029200"/>
            <a:ext cx="26670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Buffered Portion</a:t>
            </a:r>
          </a:p>
        </p:txBody>
      </p:sp>
    </p:spTree>
    <p:extLst>
      <p:ext uri="{BB962C8B-B14F-4D97-AF65-F5344CB8AC3E}">
        <p14:creationId xmlns:p14="http://schemas.microsoft.com/office/powerpoint/2010/main" val="14164811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Buffered I/O: Declaration</a:t>
            </a:r>
          </a:p>
        </p:txBody>
      </p:sp>
      <p:sp>
        <p:nvSpPr>
          <p:cNvPr id="7649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79413" y="1296988"/>
            <a:ext cx="8307387" cy="608012"/>
          </a:xfrm>
        </p:spPr>
        <p:txBody>
          <a:bodyPr/>
          <a:lstStyle/>
          <a:p>
            <a:r>
              <a:rPr lang="en-US" dirty="0"/>
              <a:t>All information contained in </a:t>
            </a:r>
            <a:r>
              <a:rPr lang="en-US" dirty="0" err="1">
                <a:latin typeface="Courier New"/>
                <a:cs typeface="Courier New"/>
              </a:rPr>
              <a:t>struct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764934" name="Text Box 6"/>
          <p:cNvSpPr txBox="1">
            <a:spLocks noChangeArrowheads="1"/>
          </p:cNvSpPr>
          <p:nvPr/>
        </p:nvSpPr>
        <p:spPr bwMode="auto">
          <a:xfrm>
            <a:off x="452437" y="4267200"/>
            <a:ext cx="8539163" cy="16002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/>
            <a:r>
              <a:rPr lang="en-US" sz="1600" dirty="0" err="1">
                <a:latin typeface="Courier New" pitchFamily="49" charset="0"/>
              </a:rPr>
              <a:t>typedef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rio_fd</a:t>
            </a:r>
            <a:r>
              <a:rPr lang="en-US" sz="1600" dirty="0">
                <a:latin typeface="Courier New" pitchFamily="49" charset="0"/>
              </a:rPr>
              <a:t>;       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descriptor for this internal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rio_cnt</a:t>
            </a:r>
            <a:r>
              <a:rPr lang="en-US" sz="1600" dirty="0">
                <a:latin typeface="Courier New" pitchFamily="49" charset="0"/>
              </a:rPr>
              <a:t>;      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unread bytes in internal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char *</a:t>
            </a:r>
            <a:r>
              <a:rPr lang="en-US" sz="1600" dirty="0" err="1">
                <a:latin typeface="Courier New" pitchFamily="49" charset="0"/>
              </a:rPr>
              <a:t>rio_bufptr</a:t>
            </a:r>
            <a:r>
              <a:rPr lang="en-US" sz="1600" dirty="0">
                <a:latin typeface="Courier New" pitchFamily="49" charset="0"/>
              </a:rPr>
              <a:t>; 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next unread byte in internal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char </a:t>
            </a:r>
            <a:r>
              <a:rPr lang="en-US" sz="1600" dirty="0" err="1">
                <a:latin typeface="Courier New" pitchFamily="49" charset="0"/>
              </a:rPr>
              <a:t>rio_buf</a:t>
            </a:r>
            <a:r>
              <a:rPr lang="en-US" sz="1600" dirty="0">
                <a:latin typeface="Courier New" pitchFamily="49" charset="0"/>
              </a:rPr>
              <a:t>[RIO_BUFSIZE];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internal buffer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 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;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24400" y="2430462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2362200" y="2430462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2362200" y="2430462"/>
            <a:ext cx="60960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1498697" y="2452994"/>
            <a:ext cx="8470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Buffer</a:t>
            </a:r>
          </a:p>
        </p:txBody>
      </p:sp>
      <p:sp>
        <p:nvSpPr>
          <p:cNvPr id="21" name="Arc 8"/>
          <p:cNvSpPr>
            <a:spLocks/>
          </p:cNvSpPr>
          <p:nvPr/>
        </p:nvSpPr>
        <p:spPr bwMode="auto">
          <a:xfrm rot="16200000" flipH="1" flipV="1">
            <a:off x="1978110" y="2809229"/>
            <a:ext cx="3048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Arc 9"/>
          <p:cNvSpPr>
            <a:spLocks/>
          </p:cNvSpPr>
          <p:nvPr/>
        </p:nvSpPr>
        <p:spPr bwMode="auto">
          <a:xfrm rot="16200000" flipH="1" flipV="1">
            <a:off x="4264110" y="2885429"/>
            <a:ext cx="4572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720810" y="3040062"/>
            <a:ext cx="1039813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</a:t>
            </a: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2702010" y="3192462"/>
            <a:ext cx="16002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rio_bufptr</a:t>
            </a: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V="1">
            <a:off x="4724400" y="20494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 flipV="1">
            <a:off x="7086600" y="20494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>
            <a:off x="4724400" y="2201862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5257800" y="2049462"/>
            <a:ext cx="1219200" cy="3127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rio_cnt</a:t>
            </a:r>
          </a:p>
        </p:txBody>
      </p:sp>
    </p:spTree>
    <p:extLst>
      <p:ext uri="{BB962C8B-B14F-4D97-AF65-F5344CB8AC3E}">
        <p14:creationId xmlns:p14="http://schemas.microsoft.com/office/powerpoint/2010/main" val="36353393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RIO Example</a:t>
            </a:r>
          </a:p>
        </p:txBody>
      </p:sp>
      <p:sp>
        <p:nvSpPr>
          <p:cNvPr id="77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912812"/>
          </a:xfrm>
        </p:spPr>
        <p:txBody>
          <a:bodyPr/>
          <a:lstStyle/>
          <a:p>
            <a:r>
              <a:rPr lang="en-US"/>
              <a:t>Copying the lines of a text file from standard input to standard output</a:t>
            </a:r>
          </a:p>
        </p:txBody>
      </p:sp>
      <p:sp>
        <p:nvSpPr>
          <p:cNvPr id="771076" name="Text Box 4"/>
          <p:cNvSpPr txBox="1">
            <a:spLocks noChangeArrowheads="1"/>
          </p:cNvSpPr>
          <p:nvPr/>
        </p:nvSpPr>
        <p:spPr bwMode="auto">
          <a:xfrm>
            <a:off x="844118" y="2286000"/>
            <a:ext cx="7004482" cy="329320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"csapp.h"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int main(int argc, char **argv)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n;</a:t>
            </a:r>
          </a:p>
          <a:p>
            <a:r>
              <a:rPr lang="en-US" sz="1600" dirty="0">
                <a:latin typeface="Courier New" pitchFamily="49" charset="0"/>
              </a:rPr>
              <a:t>    rio_t rio;</a:t>
            </a:r>
          </a:p>
          <a:p>
            <a:r>
              <a:rPr lang="en-US" sz="1600" dirty="0">
                <a:latin typeface="Courier New" pitchFamily="49" charset="0"/>
              </a:rPr>
              <a:t>    char buf[MAXLINE];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Rio_readinitb(&amp;rio, STDIN_FILENO);</a:t>
            </a:r>
          </a:p>
          <a:p>
            <a:r>
              <a:rPr lang="en-US" sz="1600" dirty="0">
                <a:latin typeface="Courier New" pitchFamily="49" charset="0"/>
              </a:rPr>
              <a:t>    while((n = Rio_readlineb(&amp;rio, buf, MAXLINE)) != 0) </a:t>
            </a:r>
          </a:p>
          <a:p>
            <a:r>
              <a:rPr lang="en-US" sz="1600" dirty="0">
                <a:latin typeface="Courier New" pitchFamily="49" charset="0"/>
              </a:rPr>
              <a:t>	Rio_writen(STDOUT_FILENO, buf, n);</a:t>
            </a:r>
          </a:p>
          <a:p>
            <a:r>
              <a:rPr lang="en-US" sz="1600" dirty="0">
                <a:latin typeface="Courier New" pitchFamily="49" charset="0"/>
              </a:rPr>
              <a:t>    exit(0);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55758" y="5209877"/>
            <a:ext cx="1292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cpfile.c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522994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Unix I/O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RIO (robust I/O)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package</a:t>
            </a:r>
            <a:endParaRPr lang="en-US" dirty="0" smtClean="0">
              <a:solidFill>
                <a:srgbClr val="7F7F7F"/>
              </a:solidFill>
            </a:endParaRPr>
          </a:p>
          <a:p>
            <a:r>
              <a:rPr lang="en-US" dirty="0" smtClean="0"/>
              <a:t>Metadata, sharing, and redirection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Standard I/O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Closing remarks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900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Metadata</a:t>
            </a:r>
            <a:endParaRPr lang="en-US">
              <a:latin typeface="Courier New" pitchFamily="49" charset="0"/>
            </a:endParaRPr>
          </a:p>
        </p:txBody>
      </p:sp>
      <p:sp>
        <p:nvSpPr>
          <p:cNvPr id="6307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72161" y="1123950"/>
            <a:ext cx="7896225" cy="4972050"/>
          </a:xfrm>
        </p:spPr>
        <p:txBody>
          <a:bodyPr/>
          <a:lstStyle/>
          <a:p>
            <a:r>
              <a:rPr lang="en-US" i="1" dirty="0">
                <a:solidFill>
                  <a:srgbClr val="C00000"/>
                </a:solidFill>
              </a:rPr>
              <a:t>Metadata</a:t>
            </a:r>
            <a:r>
              <a:rPr lang="en-US" dirty="0"/>
              <a:t> is data about data, in this case file data</a:t>
            </a:r>
          </a:p>
          <a:p>
            <a:r>
              <a:rPr lang="en-US" dirty="0"/>
              <a:t>Per-file metadata maintained by kernel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accessed by users with the </a:t>
            </a:r>
            <a:r>
              <a:rPr lang="en-US" b="1" dirty="0">
                <a:latin typeface="Courier New" pitchFamily="49" charset="0"/>
              </a:rPr>
              <a:t>stat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dirty="0" err="1">
                <a:latin typeface="Courier New" pitchFamily="49" charset="0"/>
              </a:rPr>
              <a:t>fstat</a:t>
            </a:r>
            <a:r>
              <a:rPr lang="en-US" dirty="0"/>
              <a:t> functions</a:t>
            </a:r>
          </a:p>
        </p:txBody>
      </p:sp>
      <p:sp>
        <p:nvSpPr>
          <p:cNvPr id="630787" name="Rectangle 3"/>
          <p:cNvSpPr>
            <a:spLocks noChangeArrowheads="1"/>
          </p:cNvSpPr>
          <p:nvPr/>
        </p:nvSpPr>
        <p:spPr bwMode="auto">
          <a:xfrm>
            <a:off x="473761" y="2590800"/>
            <a:ext cx="8264525" cy="40163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Metadata returned by the stat and fstat functions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struct stat 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dev_t</a:t>
            </a:r>
            <a:r>
              <a:rPr lang="en-US" sz="1600" dirty="0">
                <a:latin typeface="Courier New" pitchFamily="49" charset="0"/>
              </a:rPr>
              <a:t>         </a:t>
            </a:r>
            <a:r>
              <a:rPr lang="en-US" sz="1600" dirty="0" err="1">
                <a:latin typeface="Courier New" pitchFamily="49" charset="0"/>
              </a:rPr>
              <a:t>st_dev</a:t>
            </a:r>
            <a:r>
              <a:rPr lang="en-US" sz="1600" dirty="0">
                <a:latin typeface="Courier New" pitchFamily="49" charset="0"/>
              </a:rPr>
              <a:t>;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Device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 ino_t         st_ino;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inode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mode_t</a:t>
            </a: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st_mode</a:t>
            </a:r>
            <a:r>
              <a:rPr lang="en-US" sz="1600" dirty="0">
                <a:latin typeface="Courier New" pitchFamily="49" charset="0"/>
              </a:rPr>
              <a:t>;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Protection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and file type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nlink_t</a:t>
            </a:r>
            <a:r>
              <a:rPr lang="en-US" sz="1600" dirty="0">
                <a:latin typeface="Courier New" pitchFamily="49" charset="0"/>
              </a:rPr>
              <a:t>       </a:t>
            </a:r>
            <a:r>
              <a:rPr lang="en-US" sz="1600" dirty="0" err="1">
                <a:latin typeface="Courier New" pitchFamily="49" charset="0"/>
              </a:rPr>
              <a:t>st_nlink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Number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of hard links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uid_t</a:t>
            </a:r>
            <a:r>
              <a:rPr lang="en-US" sz="1600" dirty="0">
                <a:latin typeface="Courier New" pitchFamily="49" charset="0"/>
              </a:rPr>
              <a:t>         </a:t>
            </a:r>
            <a:r>
              <a:rPr lang="en-US" sz="1600" dirty="0" err="1">
                <a:latin typeface="Courier New" pitchFamily="49" charset="0"/>
              </a:rPr>
              <a:t>st_uid</a:t>
            </a:r>
            <a:r>
              <a:rPr lang="en-US" sz="1600" dirty="0">
                <a:latin typeface="Courier New" pitchFamily="49" charset="0"/>
              </a:rPr>
              <a:t>;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User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ID of owner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gid_t</a:t>
            </a:r>
            <a:r>
              <a:rPr lang="en-US" sz="1600" dirty="0">
                <a:latin typeface="Courier New" pitchFamily="49" charset="0"/>
              </a:rPr>
              <a:t>         </a:t>
            </a:r>
            <a:r>
              <a:rPr lang="en-US" sz="1600" dirty="0" err="1">
                <a:latin typeface="Courier New" pitchFamily="49" charset="0"/>
              </a:rPr>
              <a:t>st_gid</a:t>
            </a:r>
            <a:r>
              <a:rPr lang="en-US" sz="1600" dirty="0">
                <a:latin typeface="Courier New" pitchFamily="49" charset="0"/>
              </a:rPr>
              <a:t>;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Group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ID of owner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dev_t</a:t>
            </a:r>
            <a:r>
              <a:rPr lang="en-US" sz="1600" dirty="0">
                <a:latin typeface="Courier New" pitchFamily="49" charset="0"/>
              </a:rPr>
              <a:t>         </a:t>
            </a:r>
            <a:r>
              <a:rPr lang="en-US" sz="1600" dirty="0" err="1">
                <a:latin typeface="Courier New" pitchFamily="49" charset="0"/>
              </a:rPr>
              <a:t>st_rdev</a:t>
            </a:r>
            <a:r>
              <a:rPr lang="en-US" sz="1600" dirty="0">
                <a:latin typeface="Courier New" pitchFamily="49" charset="0"/>
              </a:rPr>
              <a:t>;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Device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type (if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inode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device)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off_t</a:t>
            </a:r>
            <a:r>
              <a:rPr lang="en-US" sz="1600" dirty="0">
                <a:latin typeface="Courier New" pitchFamily="49" charset="0"/>
              </a:rPr>
              <a:t>         </a:t>
            </a:r>
            <a:r>
              <a:rPr lang="en-US" sz="1600" dirty="0" err="1">
                <a:latin typeface="Courier New" pitchFamily="49" charset="0"/>
              </a:rPr>
              <a:t>st_size</a:t>
            </a:r>
            <a:r>
              <a:rPr lang="en-US" sz="1600" dirty="0">
                <a:latin typeface="Courier New" pitchFamily="49" charset="0"/>
              </a:rPr>
              <a:t>;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Total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size, in bytes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unsigned long </a:t>
            </a:r>
            <a:r>
              <a:rPr lang="en-US" sz="1600" dirty="0" err="1">
                <a:latin typeface="Courier New" pitchFamily="49" charset="0"/>
              </a:rPr>
              <a:t>st_blksize</a:t>
            </a:r>
            <a:r>
              <a:rPr lang="en-US" sz="1600" dirty="0">
                <a:latin typeface="Courier New" pitchFamily="49" charset="0"/>
              </a:rPr>
              <a:t>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err="1" smtClean="0">
                <a:solidFill>
                  <a:srgbClr val="990000"/>
                </a:solidFill>
                <a:latin typeface="Courier New" pitchFamily="49" charset="0"/>
              </a:rPr>
              <a:t>Blocksize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for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filesystem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I/O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unsigned long </a:t>
            </a:r>
            <a:r>
              <a:rPr lang="en-US" sz="1600" dirty="0" err="1">
                <a:latin typeface="Courier New" pitchFamily="49" charset="0"/>
              </a:rPr>
              <a:t>st_blocks</a:t>
            </a:r>
            <a:r>
              <a:rPr lang="en-US" sz="1600" dirty="0">
                <a:latin typeface="Courier New" pitchFamily="49" charset="0"/>
              </a:rPr>
              <a:t>;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Number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of blocks allocated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time_t</a:t>
            </a: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st_atime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Time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of last access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time_t</a:t>
            </a: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st_mtime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Time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of last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modification */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time_t</a:t>
            </a:r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st_ctime</a:t>
            </a:r>
            <a:r>
              <a:rPr lang="en-US" sz="1600" dirty="0" smtClean="0">
                <a:latin typeface="Courier New" pitchFamily="49" charset="0"/>
              </a:rPr>
              <a:t>;   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Time of last change */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};</a:t>
            </a:r>
            <a:endParaRPr lang="en-US" sz="16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32707" y="304800"/>
            <a:ext cx="7592093" cy="762000"/>
          </a:xfrm>
        </p:spPr>
        <p:txBody>
          <a:bodyPr/>
          <a:lstStyle/>
          <a:p>
            <a:r>
              <a:rPr lang="en-US"/>
              <a:t>Example of Accessing File Metadata</a:t>
            </a:r>
          </a:p>
        </p:txBody>
      </p:sp>
      <p:sp>
        <p:nvSpPr>
          <p:cNvPr id="663556" name="Text Box 4"/>
          <p:cNvSpPr txBox="1">
            <a:spLocks noChangeArrowheads="1"/>
          </p:cNvSpPr>
          <p:nvPr/>
        </p:nvSpPr>
        <p:spPr bwMode="auto">
          <a:xfrm>
            <a:off x="152400" y="1371600"/>
            <a:ext cx="8153400" cy="501675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 smtClean="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) 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stat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stat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type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readok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Stat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[1], &amp;stat);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(S_ISREG(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stat.st_mode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Determine file type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type =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"regular"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(S_ISDIR(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stat.st_mode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type =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"directory"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hu-HU" sz="16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type =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"other"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stat.st_mode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&amp; S_IRUSR))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Check read access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readok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"yes"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hu-HU" sz="16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readok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s-ES_tradnl" sz="1600" dirty="0">
                <a:solidFill>
                  <a:srgbClr val="9D206F"/>
                </a:solidFill>
                <a:latin typeface="Courier New"/>
                <a:cs typeface="Courier New"/>
              </a:rPr>
              <a:t>"no"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s-ES_trad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s-ES_tradnl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s-ES_tradnl" sz="1600" dirty="0" err="1">
                <a:solidFill>
                  <a:srgbClr val="9D206F"/>
                </a:solidFill>
                <a:latin typeface="Courier New"/>
                <a:cs typeface="Courier New"/>
              </a:rPr>
              <a:t>type</a:t>
            </a:r>
            <a:r>
              <a:rPr lang="es-ES_tradnl" sz="1600" dirty="0">
                <a:solidFill>
                  <a:srgbClr val="9D206F"/>
                </a:solidFill>
                <a:latin typeface="Courier New"/>
                <a:cs typeface="Courier New"/>
              </a:rPr>
              <a:t>: %s, </a:t>
            </a:r>
            <a:r>
              <a:rPr lang="es-ES_tradnl" sz="1600" dirty="0" err="1">
                <a:solidFill>
                  <a:srgbClr val="9D206F"/>
                </a:solidFill>
                <a:latin typeface="Courier New"/>
                <a:cs typeface="Courier New"/>
              </a:rPr>
              <a:t>read</a:t>
            </a:r>
            <a:r>
              <a:rPr lang="es-ES_tradnl" sz="1600" dirty="0">
                <a:solidFill>
                  <a:srgbClr val="9D206F"/>
                </a:solidFill>
                <a:latin typeface="Courier New"/>
                <a:cs typeface="Courier New"/>
              </a:rPr>
              <a:t>: %s\n"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type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readok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exit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(0);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663557" name="Text Box 5"/>
          <p:cNvSpPr txBox="1">
            <a:spLocks noChangeArrowheads="1"/>
          </p:cNvSpPr>
          <p:nvPr/>
        </p:nvSpPr>
        <p:spPr bwMode="auto">
          <a:xfrm>
            <a:off x="4876801" y="1143000"/>
            <a:ext cx="4114800" cy="18158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/>
            <a:r>
              <a:rPr lang="en-US" sz="1600" dirty="0" err="1" smtClean="0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statcheck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statcheck.c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type: regular, read: yes</a:t>
            </a:r>
          </a:p>
          <a:p>
            <a:pPr algn="l"/>
            <a:r>
              <a:rPr lang="en-US" sz="1600" dirty="0" err="1" smtClean="0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dirty="0" err="1">
                <a:latin typeface="Courier New" pitchFamily="49" charset="0"/>
              </a:rPr>
              <a:t>chmod</a:t>
            </a:r>
            <a:r>
              <a:rPr lang="en-US" sz="1600" dirty="0">
                <a:latin typeface="Courier New" pitchFamily="49" charset="0"/>
              </a:rPr>
              <a:t> 000 </a:t>
            </a:r>
            <a:r>
              <a:rPr lang="en-US" sz="1600" dirty="0" err="1">
                <a:latin typeface="Courier New" pitchFamily="49" charset="0"/>
              </a:rPr>
              <a:t>statcheck.c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 smtClean="0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statcheck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statcheck.c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type: regular, read: no</a:t>
            </a:r>
          </a:p>
          <a:p>
            <a:pPr algn="l"/>
            <a:r>
              <a:rPr lang="en-US" sz="1600" dirty="0" err="1" smtClean="0">
                <a:latin typeface="Courier New" pitchFamily="49" charset="0"/>
              </a:rPr>
              <a:t>linux</a:t>
            </a:r>
            <a:r>
              <a:rPr lang="en-US" sz="1600" dirty="0" smtClean="0">
                <a:latin typeface="Courier New" pitchFamily="49" charset="0"/>
              </a:rPr>
              <a:t>&gt; </a:t>
            </a:r>
            <a:r>
              <a:rPr lang="en-US" sz="1600" dirty="0">
                <a:latin typeface="Courier New" pitchFamily="49" charset="0"/>
              </a:rPr>
              <a:t>./</a:t>
            </a:r>
            <a:r>
              <a:rPr lang="en-US" sz="1600" dirty="0" err="1">
                <a:latin typeface="Courier New" pitchFamily="49" charset="0"/>
              </a:rPr>
              <a:t>statcheck</a:t>
            </a:r>
            <a:r>
              <a:rPr lang="en-US" sz="1600" dirty="0">
                <a:latin typeface="Courier New" pitchFamily="49" charset="0"/>
              </a:rPr>
              <a:t> ..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type: directory, read: </a:t>
            </a:r>
            <a:r>
              <a:rPr lang="en-US" sz="1600" dirty="0" smtClean="0">
                <a:latin typeface="Courier New" pitchFamily="49" charset="0"/>
              </a:rPr>
              <a:t>yes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53200" y="6019800"/>
            <a:ext cx="1708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statcheck.c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355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618" name="Rectangle 4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10782" cy="762000"/>
          </a:xfrm>
        </p:spPr>
        <p:txBody>
          <a:bodyPr/>
          <a:lstStyle/>
          <a:p>
            <a:r>
              <a:rPr lang="en-US"/>
              <a:t>How the Unix Kernel Represents Open Files</a:t>
            </a:r>
          </a:p>
        </p:txBody>
      </p:sp>
      <p:sp>
        <p:nvSpPr>
          <p:cNvPr id="664619" name="Rectangle 43"/>
          <p:cNvSpPr>
            <a:spLocks noGrp="1" noChangeArrowheads="1"/>
          </p:cNvSpPr>
          <p:nvPr>
            <p:ph type="body" idx="1"/>
          </p:nvPr>
        </p:nvSpPr>
        <p:spPr>
          <a:xfrm>
            <a:off x="362937" y="1295400"/>
            <a:ext cx="8307387" cy="1295400"/>
          </a:xfrm>
        </p:spPr>
        <p:txBody>
          <a:bodyPr/>
          <a:lstStyle/>
          <a:p>
            <a:r>
              <a:rPr lang="en-US" dirty="0"/>
              <a:t>Two descriptors referencing two distinct open </a:t>
            </a:r>
            <a:r>
              <a:rPr lang="en-US" dirty="0" smtClean="0"/>
              <a:t>files</a:t>
            </a:r>
            <a:r>
              <a:rPr lang="en-US" dirty="0"/>
              <a:t>. Descriptor 1 (</a:t>
            </a:r>
            <a:r>
              <a:rPr lang="en-US" dirty="0" err="1"/>
              <a:t>stdout</a:t>
            </a:r>
            <a:r>
              <a:rPr lang="en-US" dirty="0"/>
              <a:t>) points to terminal, and descriptor 4 points to open disk file</a:t>
            </a:r>
          </a:p>
        </p:txBody>
      </p:sp>
      <p:sp>
        <p:nvSpPr>
          <p:cNvPr id="664580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1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3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4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5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664586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64587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64588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64589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64590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664591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2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3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594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64595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596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599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600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64601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02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603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6460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460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6460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0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2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13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4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5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</a:t>
            </a:r>
            <a:r>
              <a:rPr lang="en-US" sz="1600" dirty="0" smtClean="0">
                <a:latin typeface="Calibri" pitchFamily="34" charset="0"/>
              </a:rPr>
              <a:t>A (terminal)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64617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</a:t>
            </a:r>
            <a:r>
              <a:rPr lang="en-US" sz="1600" dirty="0" smtClean="0">
                <a:latin typeface="Calibri" pitchFamily="34" charset="0"/>
              </a:rPr>
              <a:t>B (disk)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64621" name="Text Box 45"/>
          <p:cNvSpPr txBox="1">
            <a:spLocks noChangeArrowheads="1"/>
          </p:cNvSpPr>
          <p:nvPr/>
        </p:nvSpPr>
        <p:spPr bwMode="auto">
          <a:xfrm>
            <a:off x="7975600" y="3886200"/>
            <a:ext cx="91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i="1" dirty="0">
                <a:latin typeface="Calibri" pitchFamily="34" charset="0"/>
              </a:rPr>
              <a:t>Info in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stat</a:t>
            </a:r>
            <a:r>
              <a:rPr lang="en-US" sz="1600" i="1" dirty="0">
                <a:latin typeface="Calibri" pitchFamily="34" charset="0"/>
              </a:rPr>
              <a:t> </a:t>
            </a:r>
            <a:r>
              <a:rPr lang="en-US" sz="1600" i="1" dirty="0" err="1">
                <a:latin typeface="Calibri" pitchFamily="34" charset="0"/>
              </a:rPr>
              <a:t>struct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664622" name="AutoShape 46"/>
          <p:cNvSpPr>
            <a:spLocks/>
          </p:cNvSpPr>
          <p:nvPr/>
        </p:nvSpPr>
        <p:spPr bwMode="auto">
          <a:xfrm>
            <a:off x="7611076" y="3649361"/>
            <a:ext cx="366418" cy="1188720"/>
          </a:xfrm>
          <a:prstGeom prst="rightBrace">
            <a:avLst>
              <a:gd name="adj1" fmla="val 1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7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Sharing</a:t>
            </a:r>
          </a:p>
        </p:txBody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175" y="1220788"/>
            <a:ext cx="8307387" cy="11414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Two distinct descriptors sharing the same disk file through two distinct open file table entries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E.g., Calling </a:t>
            </a:r>
            <a:r>
              <a:rPr lang="en-US" b="1" dirty="0">
                <a:latin typeface="Courier New" pitchFamily="49" charset="0"/>
              </a:rPr>
              <a:t>open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twice with the same </a:t>
            </a:r>
            <a:r>
              <a:rPr lang="en-US" b="1" dirty="0">
                <a:latin typeface="Courier New" pitchFamily="49" charset="0"/>
              </a:rPr>
              <a:t>filename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argument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3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48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49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0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1" name="Line 20"/>
          <p:cNvSpPr>
            <a:spLocks noChangeShapeType="1"/>
          </p:cNvSpPr>
          <p:nvPr/>
        </p:nvSpPr>
        <p:spPr bwMode="auto">
          <a:xfrm flipV="1">
            <a:off x="2116138" y="3657595"/>
            <a:ext cx="1752600" cy="73342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3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4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5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6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Line 27"/>
          <p:cNvSpPr>
            <a:spLocks noChangeShapeType="1"/>
          </p:cNvSpPr>
          <p:nvPr/>
        </p:nvSpPr>
        <p:spPr bwMode="auto">
          <a:xfrm>
            <a:off x="2116138" y="4683125"/>
            <a:ext cx="1770062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59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0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1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3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4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5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0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16870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</a:t>
            </a:r>
            <a:r>
              <a:rPr lang="en-US" sz="1600" dirty="0" smtClean="0">
                <a:latin typeface="Calibri" pitchFamily="34" charset="0"/>
              </a:rPr>
              <a:t>(disk)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71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74" name="Line 21"/>
          <p:cNvSpPr>
            <a:spLocks noChangeShapeType="1"/>
          </p:cNvSpPr>
          <p:nvPr/>
        </p:nvSpPr>
        <p:spPr bwMode="auto">
          <a:xfrm flipV="1">
            <a:off x="4706938" y="3641725"/>
            <a:ext cx="1770062" cy="184467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9913"/>
            <a:ext cx="4953000" cy="573087"/>
          </a:xfrm>
        </p:spPr>
        <p:txBody>
          <a:bodyPr/>
          <a:lstStyle/>
          <a:p>
            <a:r>
              <a:rPr lang="en-US" dirty="0"/>
              <a:t>Unix </a:t>
            </a:r>
            <a:r>
              <a:rPr lang="en-US" dirty="0" smtClean="0"/>
              <a:t>I/O Overview</a:t>
            </a:r>
            <a:endParaRPr lang="en-US" dirty="0"/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670925" cy="497205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 smtClean="0"/>
              <a:t>Linux </a:t>
            </a:r>
            <a:r>
              <a:rPr lang="en-US" i="1" dirty="0">
                <a:solidFill>
                  <a:srgbClr val="C00000"/>
                </a:solidFill>
              </a:rPr>
              <a:t>file</a:t>
            </a:r>
            <a:r>
              <a:rPr lang="en-US" dirty="0"/>
              <a:t> is a sequence of </a:t>
            </a:r>
            <a:r>
              <a:rPr lang="en-US" i="1" dirty="0"/>
              <a:t>m</a:t>
            </a:r>
            <a:r>
              <a:rPr lang="en-US" dirty="0"/>
              <a:t> bytes:</a:t>
            </a:r>
          </a:p>
          <a:p>
            <a:pPr lvl="1"/>
            <a:r>
              <a:rPr lang="en-US" i="1" dirty="0" smtClean="0"/>
              <a:t>B</a:t>
            </a:r>
            <a:r>
              <a:rPr lang="en-US" i="1" baseline="-25000" dirty="0" smtClean="0"/>
              <a:t>0 </a:t>
            </a:r>
            <a:r>
              <a:rPr lang="en-US" i="1" dirty="0" smtClean="0"/>
              <a:t>, B</a:t>
            </a:r>
            <a:r>
              <a:rPr lang="en-US" i="1" baseline="-25000" dirty="0" smtClean="0"/>
              <a:t>1 </a:t>
            </a:r>
            <a:r>
              <a:rPr lang="en-US" i="1" dirty="0" smtClean="0"/>
              <a:t>, </a:t>
            </a:r>
            <a:r>
              <a:rPr lang="en-US" i="1" dirty="0"/>
              <a:t>.... , </a:t>
            </a:r>
            <a:r>
              <a:rPr lang="en-US" i="1" dirty="0" err="1"/>
              <a:t>B</a:t>
            </a:r>
            <a:r>
              <a:rPr lang="en-US" i="1" baseline="-25000" dirty="0" err="1"/>
              <a:t>k</a:t>
            </a:r>
            <a:r>
              <a:rPr lang="en-US" i="1" dirty="0"/>
              <a:t> , .... , B</a:t>
            </a:r>
            <a:r>
              <a:rPr lang="en-US" i="1" baseline="-25000" dirty="0"/>
              <a:t>m-1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Cool fact: All </a:t>
            </a:r>
            <a:r>
              <a:rPr lang="en-US" dirty="0"/>
              <a:t>I/O devices are represented as files:</a:t>
            </a:r>
          </a:p>
          <a:p>
            <a:pPr lvl="1"/>
            <a:r>
              <a:rPr lang="en-US" b="1" dirty="0">
                <a:latin typeface="Courier New" pitchFamily="49" charset="0"/>
              </a:rPr>
              <a:t>/dev/sda2</a:t>
            </a:r>
            <a:r>
              <a:rPr lang="en-US" b="1" dirty="0"/>
              <a:t>    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</a:rPr>
              <a:t>/</a:t>
            </a:r>
            <a:r>
              <a:rPr lang="en-US" b="1" dirty="0" err="1">
                <a:latin typeface="Courier New" pitchFamily="49" charset="0"/>
              </a:rPr>
              <a:t>usr</a:t>
            </a:r>
            <a:r>
              <a:rPr lang="en-US" b="1" dirty="0"/>
              <a:t> </a:t>
            </a:r>
            <a:r>
              <a:rPr lang="en-US" dirty="0"/>
              <a:t>disk partition)</a:t>
            </a:r>
          </a:p>
          <a:p>
            <a:pPr lvl="1"/>
            <a:r>
              <a:rPr lang="en-US" b="1" dirty="0">
                <a:latin typeface="Courier New" pitchFamily="49" charset="0"/>
              </a:rPr>
              <a:t>/dev/tty2</a:t>
            </a:r>
            <a:r>
              <a:rPr lang="en-US" b="1" dirty="0"/>
              <a:t>    </a:t>
            </a:r>
            <a:r>
              <a:rPr lang="en-US" dirty="0"/>
              <a:t>(terminal)</a:t>
            </a:r>
          </a:p>
          <a:p>
            <a:endParaRPr lang="en-US" dirty="0" smtClean="0"/>
          </a:p>
          <a:p>
            <a:r>
              <a:rPr lang="en-US" dirty="0" smtClean="0"/>
              <a:t>Even </a:t>
            </a:r>
            <a:r>
              <a:rPr lang="en-US" dirty="0"/>
              <a:t>the kernel is represented as a file:</a:t>
            </a:r>
          </a:p>
          <a:p>
            <a:pPr lvl="1"/>
            <a:r>
              <a:rPr lang="en-US" b="1" dirty="0" smtClean="0">
                <a:latin typeface="Courier New" pitchFamily="49" charset="0"/>
              </a:rPr>
              <a:t>/boot/</a:t>
            </a:r>
            <a:r>
              <a:rPr lang="en-US" b="1" dirty="0">
                <a:latin typeface="Courier New"/>
                <a:cs typeface="Courier New"/>
              </a:rPr>
              <a:t>vmlinuz-3.13.0-55-</a:t>
            </a:r>
            <a:r>
              <a:rPr lang="en-US" b="1" dirty="0" smtClean="0">
                <a:latin typeface="Courier New"/>
                <a:cs typeface="Courier New"/>
              </a:rPr>
              <a:t>generic </a:t>
            </a:r>
            <a:r>
              <a:rPr lang="en-US" dirty="0" smtClean="0"/>
              <a:t>(</a:t>
            </a:r>
            <a:r>
              <a:rPr lang="en-US" dirty="0"/>
              <a:t>kernel </a:t>
            </a:r>
            <a:r>
              <a:rPr lang="en-US" dirty="0" smtClean="0"/>
              <a:t>image</a:t>
            </a:r>
            <a:r>
              <a:rPr lang="en-US" dirty="0"/>
              <a:t>) </a:t>
            </a:r>
          </a:p>
          <a:p>
            <a:pPr lvl="1"/>
            <a:r>
              <a:rPr lang="en-US" b="1" dirty="0">
                <a:latin typeface="Courier New" pitchFamily="49" charset="0"/>
              </a:rPr>
              <a:t>/proc</a:t>
            </a:r>
            <a:r>
              <a:rPr lang="en-US" b="1" dirty="0"/>
              <a:t>            </a:t>
            </a:r>
            <a:r>
              <a:rPr lang="en-US" b="1" dirty="0" smtClean="0"/>
              <a:t> 	                                                  </a:t>
            </a:r>
            <a:r>
              <a:rPr lang="en-US" dirty="0" smtClean="0"/>
              <a:t>(</a:t>
            </a:r>
            <a:r>
              <a:rPr lang="en-US" dirty="0"/>
              <a:t>kernel data structures)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Processes Share </a:t>
            </a:r>
            <a:r>
              <a:rPr lang="en-US" dirty="0" smtClean="0"/>
              <a:t>Files: </a:t>
            </a:r>
            <a:r>
              <a:rPr lang="en-US" dirty="0" smtClean="0">
                <a:latin typeface="Courier New"/>
                <a:cs typeface="Courier New"/>
              </a:rPr>
              <a:t>fork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143000"/>
            <a:ext cx="8307387" cy="1295400"/>
          </a:xfrm>
        </p:spPr>
        <p:txBody>
          <a:bodyPr/>
          <a:lstStyle/>
          <a:p>
            <a:r>
              <a:rPr lang="en-US" dirty="0"/>
              <a:t>A child process inherits its parent’s open </a:t>
            </a:r>
            <a:r>
              <a:rPr lang="en-US" dirty="0" smtClean="0"/>
              <a:t>files</a:t>
            </a:r>
            <a:endParaRPr lang="en-US" dirty="0" smtClean="0">
              <a:latin typeface="Courier New" pitchFamily="49" charset="0"/>
            </a:endParaRPr>
          </a:p>
          <a:p>
            <a:pPr lvl="1"/>
            <a:r>
              <a:rPr lang="en-US" sz="2000" dirty="0" smtClean="0">
                <a:ea typeface="+mn-ea"/>
                <a:cs typeface="+mn-cs"/>
              </a:rPr>
              <a:t>Note</a:t>
            </a:r>
            <a:r>
              <a:rPr lang="en-US" sz="2000" dirty="0">
                <a:ea typeface="+mn-ea"/>
                <a:cs typeface="+mn-cs"/>
              </a:rPr>
              <a:t>: situation unchanged by 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exec </a:t>
            </a:r>
            <a:r>
              <a:rPr lang="en-US" sz="2000" dirty="0" smtClean="0">
                <a:ea typeface="+mn-ea"/>
                <a:cs typeface="+mn-cs"/>
              </a:rPr>
              <a:t>functions (use </a:t>
            </a:r>
            <a:r>
              <a:rPr lang="en-US" sz="2000" b="1" dirty="0" err="1" smtClean="0">
                <a:latin typeface="Courier New"/>
                <a:ea typeface="+mn-ea"/>
                <a:cs typeface="Courier New"/>
              </a:rPr>
              <a:t>fcntl</a:t>
            </a:r>
            <a:r>
              <a:rPr lang="en-US" sz="2000" dirty="0" smtClean="0">
                <a:ea typeface="+mn-ea"/>
                <a:cs typeface="+mn-cs"/>
              </a:rPr>
              <a:t> to change)</a:t>
            </a:r>
          </a:p>
          <a:p>
            <a:r>
              <a:rPr lang="en-US" i="1" dirty="0" smtClean="0">
                <a:solidFill>
                  <a:srgbClr val="C00000"/>
                </a:solidFill>
              </a:rPr>
              <a:t>Before</a:t>
            </a:r>
            <a:r>
              <a:rPr lang="en-US" dirty="0" smtClean="0"/>
              <a:t> </a:t>
            </a:r>
            <a:r>
              <a:rPr lang="en-US" dirty="0" smtClean="0">
                <a:latin typeface="Courier New"/>
                <a:cs typeface="Courier New"/>
              </a:rPr>
              <a:t>fork</a:t>
            </a:r>
            <a:r>
              <a:rPr lang="en-US" dirty="0" smtClean="0"/>
              <a:t> call: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7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50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4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5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6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9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1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2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3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2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3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4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5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77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80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72983" y="381000"/>
            <a:ext cx="7592093" cy="762000"/>
          </a:xfrm>
        </p:spPr>
        <p:txBody>
          <a:bodyPr/>
          <a:lstStyle/>
          <a:p>
            <a:r>
              <a:rPr lang="en-US" sz="3200" dirty="0" smtClean="0"/>
              <a:t>How Processes Share Files: </a:t>
            </a:r>
            <a:r>
              <a:rPr lang="en-US" sz="3200" dirty="0" smtClean="0">
                <a:latin typeface="Courier New"/>
                <a:cs typeface="Courier New"/>
              </a:rPr>
              <a:t>fork</a:t>
            </a:r>
            <a:endParaRPr lang="en-US" sz="3400" dirty="0">
              <a:latin typeface="Courier New"/>
              <a:cs typeface="Courier New"/>
            </a:endParaRPr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1295400"/>
          </a:xfrm>
        </p:spPr>
        <p:txBody>
          <a:bodyPr/>
          <a:lstStyle/>
          <a:p>
            <a:r>
              <a:rPr lang="en-US" dirty="0"/>
              <a:t>A child process inherits its parent’s open </a:t>
            </a:r>
            <a:r>
              <a:rPr lang="en-US" dirty="0" smtClean="0"/>
              <a:t>files</a:t>
            </a:r>
          </a:p>
          <a:p>
            <a:r>
              <a:rPr lang="en-US" i="1" dirty="0" smtClean="0">
                <a:solidFill>
                  <a:srgbClr val="C00000"/>
                </a:solidFill>
              </a:rPr>
              <a:t>After</a:t>
            </a:r>
            <a:r>
              <a:rPr lang="en-US" dirty="0" smtClean="0"/>
              <a:t> </a:t>
            </a:r>
            <a:r>
              <a:rPr lang="en-US" dirty="0" smtClean="0">
                <a:latin typeface="Courier New"/>
                <a:cs typeface="Courier New"/>
              </a:rPr>
              <a:t>fork</a:t>
            </a:r>
            <a:r>
              <a:rPr lang="en-US" dirty="0" smtClean="0"/>
              <a:t>: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+mn-lt"/>
              </a:rPr>
              <a:t>Child’s table same as </a:t>
            </a:r>
            <a:r>
              <a:rPr lang="en-US" dirty="0" smtClean="0">
                <a:latin typeface="+mn-lt"/>
              </a:rPr>
              <a:t>parent’s</a:t>
            </a:r>
            <a:r>
              <a:rPr lang="en-US" dirty="0">
                <a:latin typeface="+mn-lt"/>
              </a:rPr>
              <a:t>, and +1 to each </a:t>
            </a:r>
            <a:r>
              <a:rPr lang="en-US" dirty="0" err="1" smtClean="0">
                <a:latin typeface="+mn-lt"/>
              </a:rPr>
              <a:t>refcnt</a:t>
            </a:r>
            <a:endParaRPr lang="en-US" dirty="0">
              <a:latin typeface="+mn-lt"/>
            </a:endParaRPr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4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59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0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1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2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3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64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7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refcnt</a:t>
            </a:r>
            <a:r>
              <a:rPr lang="en-US" sz="1400" dirty="0" smtClean="0">
                <a:latin typeface="Courier New" pitchFamily="49" charset="0"/>
              </a:rPr>
              <a:t>=2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8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9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1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72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refcnt</a:t>
            </a:r>
            <a:r>
              <a:rPr lang="en-US" sz="1400" dirty="0" smtClean="0">
                <a:latin typeface="Courier New" pitchFamily="49" charset="0"/>
              </a:rPr>
              <a:t>=2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73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4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5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50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9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0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81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82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83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84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85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86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87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88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89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92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1507524" y="54102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4" name="Rectangle 5"/>
          <p:cNvSpPr>
            <a:spLocks noChangeArrowheads="1"/>
          </p:cNvSpPr>
          <p:nvPr/>
        </p:nvSpPr>
        <p:spPr bwMode="auto">
          <a:xfrm>
            <a:off x="1507524" y="56388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5" name="Rectangle 6"/>
          <p:cNvSpPr>
            <a:spLocks noChangeArrowheads="1"/>
          </p:cNvSpPr>
          <p:nvPr/>
        </p:nvSpPr>
        <p:spPr bwMode="auto">
          <a:xfrm>
            <a:off x="1507524" y="58674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6" name="Rectangle 7"/>
          <p:cNvSpPr>
            <a:spLocks noChangeArrowheads="1"/>
          </p:cNvSpPr>
          <p:nvPr/>
        </p:nvSpPr>
        <p:spPr bwMode="auto">
          <a:xfrm>
            <a:off x="1507524" y="60960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7" name="Rectangle 8"/>
          <p:cNvSpPr>
            <a:spLocks noChangeArrowheads="1"/>
          </p:cNvSpPr>
          <p:nvPr/>
        </p:nvSpPr>
        <p:spPr bwMode="auto">
          <a:xfrm>
            <a:off x="1507524" y="63246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8" name="Rectangle 9"/>
          <p:cNvSpPr>
            <a:spLocks noChangeArrowheads="1"/>
          </p:cNvSpPr>
          <p:nvPr/>
        </p:nvSpPr>
        <p:spPr bwMode="auto">
          <a:xfrm>
            <a:off x="897924" y="54102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99" name="Rectangle 10"/>
          <p:cNvSpPr>
            <a:spLocks noChangeArrowheads="1"/>
          </p:cNvSpPr>
          <p:nvPr/>
        </p:nvSpPr>
        <p:spPr bwMode="auto">
          <a:xfrm>
            <a:off x="897924" y="56388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100" name="Rectangle 11"/>
          <p:cNvSpPr>
            <a:spLocks noChangeArrowheads="1"/>
          </p:cNvSpPr>
          <p:nvPr/>
        </p:nvSpPr>
        <p:spPr bwMode="auto">
          <a:xfrm>
            <a:off x="897924" y="58674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101" name="Rectangle 12"/>
          <p:cNvSpPr>
            <a:spLocks noChangeArrowheads="1"/>
          </p:cNvSpPr>
          <p:nvPr/>
        </p:nvSpPr>
        <p:spPr bwMode="auto">
          <a:xfrm>
            <a:off x="897924" y="60960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102" name="Rectangle 13"/>
          <p:cNvSpPr>
            <a:spLocks noChangeArrowheads="1"/>
          </p:cNvSpPr>
          <p:nvPr/>
        </p:nvSpPr>
        <p:spPr bwMode="auto">
          <a:xfrm>
            <a:off x="897924" y="63246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103" name="Text Box 40"/>
          <p:cNvSpPr txBox="1">
            <a:spLocks noChangeArrowheads="1"/>
          </p:cNvSpPr>
          <p:nvPr/>
        </p:nvSpPr>
        <p:spPr bwMode="auto">
          <a:xfrm>
            <a:off x="1397559" y="3352800"/>
            <a:ext cx="74385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Parent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04" name="Text Box 40"/>
          <p:cNvSpPr txBox="1">
            <a:spLocks noChangeArrowheads="1"/>
          </p:cNvSpPr>
          <p:nvPr/>
        </p:nvSpPr>
        <p:spPr bwMode="auto">
          <a:xfrm>
            <a:off x="1389742" y="5105400"/>
            <a:ext cx="61427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Child</a:t>
            </a:r>
            <a:endParaRPr lang="en-US" sz="1600" dirty="0">
              <a:latin typeface="Calibri" pitchFamily="34" charset="0"/>
            </a:endParaRPr>
          </a:p>
        </p:txBody>
      </p:sp>
      <p:cxnSp>
        <p:nvCxnSpPr>
          <p:cNvPr id="106" name="Straight Arrow Connector 105"/>
          <p:cNvCxnSpPr/>
          <p:nvPr/>
        </p:nvCxnSpPr>
        <p:spPr bwMode="auto">
          <a:xfrm rot="5400000" flipH="1" flipV="1">
            <a:off x="1808070" y="3695608"/>
            <a:ext cx="2064922" cy="205641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" name="Straight Arrow Connector 109"/>
          <p:cNvCxnSpPr/>
          <p:nvPr/>
        </p:nvCxnSpPr>
        <p:spPr bwMode="auto">
          <a:xfrm flipV="1">
            <a:off x="1812324" y="5334000"/>
            <a:ext cx="2073876" cy="110799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64524" y="435678"/>
            <a:ext cx="7592093" cy="762000"/>
          </a:xfrm>
        </p:spPr>
        <p:txBody>
          <a:bodyPr/>
          <a:lstStyle/>
          <a:p>
            <a:r>
              <a:rPr lang="en-US"/>
              <a:t>I/O Redirection</a:t>
            </a:r>
          </a:p>
        </p:txBody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1905000"/>
          </a:xfrm>
        </p:spPr>
        <p:txBody>
          <a:bodyPr/>
          <a:lstStyle/>
          <a:p>
            <a:r>
              <a:rPr lang="en-US" dirty="0"/>
              <a:t>Question: How does a shell implement I/O redirection?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</a:rPr>
              <a:t>linux</a:t>
            </a:r>
            <a:r>
              <a:rPr lang="en-US" b="1" dirty="0" smtClean="0">
                <a:latin typeface="Courier New" pitchFamily="49" charset="0"/>
              </a:rPr>
              <a:t>&gt; </a:t>
            </a:r>
            <a:r>
              <a:rPr lang="en-US" b="1" dirty="0" err="1">
                <a:latin typeface="Courier New" pitchFamily="49" charset="0"/>
              </a:rPr>
              <a:t>ls</a:t>
            </a:r>
            <a:r>
              <a:rPr lang="en-US" b="1" dirty="0">
                <a:latin typeface="Courier New" pitchFamily="49" charset="0"/>
              </a:rPr>
              <a:t> &gt; foo.txt</a:t>
            </a:r>
          </a:p>
          <a:p>
            <a:endParaRPr lang="en-US" dirty="0" smtClean="0"/>
          </a:p>
          <a:p>
            <a:r>
              <a:rPr lang="en-US" dirty="0" smtClean="0"/>
              <a:t>Answer</a:t>
            </a:r>
            <a:r>
              <a:rPr lang="en-US" dirty="0"/>
              <a:t>: By calling the </a:t>
            </a:r>
            <a:r>
              <a:rPr lang="en-US" dirty="0">
                <a:latin typeface="Courier New"/>
                <a:cs typeface="Courier New"/>
              </a:rPr>
              <a:t>dup2(</a:t>
            </a:r>
            <a:r>
              <a:rPr lang="en-US" dirty="0" err="1">
                <a:latin typeface="Courier New"/>
                <a:cs typeface="Courier New"/>
              </a:rPr>
              <a:t>oldfd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newfd</a:t>
            </a:r>
            <a:r>
              <a:rPr lang="en-US" dirty="0">
                <a:latin typeface="Courier New"/>
                <a:cs typeface="Courier New"/>
              </a:rPr>
              <a:t>) </a:t>
            </a:r>
            <a:r>
              <a:rPr lang="en-US" dirty="0"/>
              <a:t>function</a:t>
            </a:r>
          </a:p>
          <a:p>
            <a:pPr lvl="1"/>
            <a:r>
              <a:rPr lang="en-US" dirty="0"/>
              <a:t>Copies (per-process) descriptor table entry </a:t>
            </a:r>
            <a:r>
              <a:rPr lang="en-US" b="1" dirty="0" err="1">
                <a:latin typeface="Courier New" pitchFamily="49" charset="0"/>
              </a:rPr>
              <a:t>oldfd</a:t>
            </a:r>
            <a:r>
              <a:rPr lang="en-US" dirty="0"/>
              <a:t> </a:t>
            </a:r>
            <a:r>
              <a:rPr lang="en-US" dirty="0" smtClean="0"/>
              <a:t> to </a:t>
            </a:r>
            <a:r>
              <a:rPr lang="en-US" dirty="0"/>
              <a:t>entry </a:t>
            </a:r>
            <a:r>
              <a:rPr lang="en-US" b="1" dirty="0" err="1">
                <a:latin typeface="Courier New" pitchFamily="49" charset="0"/>
              </a:rPr>
              <a:t>newfd</a:t>
            </a:r>
            <a:endParaRPr lang="en-US" b="1" dirty="0">
              <a:latin typeface="Courier New" pitchFamily="49" charset="0"/>
            </a:endParaRPr>
          </a:p>
        </p:txBody>
      </p:sp>
      <p:grpSp>
        <p:nvGrpSpPr>
          <p:cNvPr id="2" name="Group 28"/>
          <p:cNvGrpSpPr/>
          <p:nvPr/>
        </p:nvGrpSpPr>
        <p:grpSpPr>
          <a:xfrm>
            <a:off x="873210" y="4602162"/>
            <a:ext cx="1838325" cy="1722438"/>
            <a:chOff x="906162" y="4221162"/>
            <a:chExt cx="1838325" cy="1722438"/>
          </a:xfrm>
        </p:grpSpPr>
        <p:sp>
          <p:nvSpPr>
            <p:cNvPr id="666663" name="Rectangle 39"/>
            <p:cNvSpPr>
              <a:spLocks noChangeAspect="1" noChangeArrowheads="1"/>
            </p:cNvSpPr>
            <p:nvPr/>
          </p:nvSpPr>
          <p:spPr bwMode="auto">
            <a:xfrm>
              <a:off x="1825324" y="4221162"/>
              <a:ext cx="919163" cy="3444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66664" name="Rectangle 40"/>
            <p:cNvSpPr>
              <a:spLocks noChangeAspect="1" noChangeArrowheads="1"/>
            </p:cNvSpPr>
            <p:nvPr/>
          </p:nvSpPr>
          <p:spPr bwMode="auto">
            <a:xfrm>
              <a:off x="1825324" y="4565650"/>
              <a:ext cx="919163" cy="34448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a</a:t>
              </a:r>
            </a:p>
          </p:txBody>
        </p:sp>
        <p:sp>
          <p:nvSpPr>
            <p:cNvPr id="666665" name="Rectangle 41"/>
            <p:cNvSpPr>
              <a:spLocks noChangeAspect="1" noChangeArrowheads="1"/>
            </p:cNvSpPr>
            <p:nvPr/>
          </p:nvSpPr>
          <p:spPr bwMode="auto">
            <a:xfrm>
              <a:off x="1825324" y="4910137"/>
              <a:ext cx="919163" cy="3444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66666" name="Rectangle 42"/>
            <p:cNvSpPr>
              <a:spLocks noChangeAspect="1" noChangeArrowheads="1"/>
            </p:cNvSpPr>
            <p:nvPr/>
          </p:nvSpPr>
          <p:spPr bwMode="auto">
            <a:xfrm>
              <a:off x="1825324" y="5254625"/>
              <a:ext cx="919163" cy="34448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ourier New" pitchFamily="49" charset="0"/>
              </a:endParaRPr>
            </a:p>
          </p:txBody>
        </p:sp>
        <p:sp>
          <p:nvSpPr>
            <p:cNvPr id="666667" name="Rectangle 43"/>
            <p:cNvSpPr>
              <a:spLocks noChangeAspect="1" noChangeArrowheads="1"/>
            </p:cNvSpPr>
            <p:nvPr/>
          </p:nvSpPr>
          <p:spPr bwMode="auto">
            <a:xfrm>
              <a:off x="1825324" y="5599112"/>
              <a:ext cx="919163" cy="3444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b</a:t>
              </a:r>
            </a:p>
          </p:txBody>
        </p:sp>
        <p:sp>
          <p:nvSpPr>
            <p:cNvPr id="666668" name="Rectangle 44"/>
            <p:cNvSpPr>
              <a:spLocks noChangeAspect="1" noChangeArrowheads="1"/>
            </p:cNvSpPr>
            <p:nvPr/>
          </p:nvSpPr>
          <p:spPr bwMode="auto">
            <a:xfrm>
              <a:off x="906162" y="4221162"/>
              <a:ext cx="919162" cy="3444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0</a:t>
              </a:r>
            </a:p>
          </p:txBody>
        </p:sp>
        <p:sp>
          <p:nvSpPr>
            <p:cNvPr id="666669" name="Rectangle 45"/>
            <p:cNvSpPr>
              <a:spLocks noChangeAspect="1" noChangeArrowheads="1"/>
            </p:cNvSpPr>
            <p:nvPr/>
          </p:nvSpPr>
          <p:spPr bwMode="auto">
            <a:xfrm>
              <a:off x="906162" y="4565650"/>
              <a:ext cx="919162" cy="3444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1</a:t>
              </a:r>
            </a:p>
          </p:txBody>
        </p:sp>
        <p:sp>
          <p:nvSpPr>
            <p:cNvPr id="666670" name="Rectangle 46"/>
            <p:cNvSpPr>
              <a:spLocks noChangeAspect="1" noChangeArrowheads="1"/>
            </p:cNvSpPr>
            <p:nvPr/>
          </p:nvSpPr>
          <p:spPr bwMode="auto">
            <a:xfrm>
              <a:off x="906162" y="4910137"/>
              <a:ext cx="919162" cy="3444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2</a:t>
              </a:r>
            </a:p>
          </p:txBody>
        </p:sp>
        <p:sp>
          <p:nvSpPr>
            <p:cNvPr id="666671" name="Rectangle 47"/>
            <p:cNvSpPr>
              <a:spLocks noChangeAspect="1" noChangeArrowheads="1"/>
            </p:cNvSpPr>
            <p:nvPr/>
          </p:nvSpPr>
          <p:spPr bwMode="auto">
            <a:xfrm>
              <a:off x="906162" y="5254625"/>
              <a:ext cx="919162" cy="3444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3</a:t>
              </a:r>
            </a:p>
          </p:txBody>
        </p:sp>
        <p:sp>
          <p:nvSpPr>
            <p:cNvPr id="666672" name="Rectangle 48"/>
            <p:cNvSpPr>
              <a:spLocks noChangeAspect="1" noChangeArrowheads="1"/>
            </p:cNvSpPr>
            <p:nvPr/>
          </p:nvSpPr>
          <p:spPr bwMode="auto">
            <a:xfrm>
              <a:off x="906162" y="5599112"/>
              <a:ext cx="919162" cy="3444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4</a:t>
              </a:r>
            </a:p>
          </p:txBody>
        </p:sp>
      </p:grpSp>
      <p:sp>
        <p:nvSpPr>
          <p:cNvPr id="666673" name="Text Box 49"/>
          <p:cNvSpPr txBox="1">
            <a:spLocks noChangeAspect="1" noChangeArrowheads="1"/>
          </p:cNvSpPr>
          <p:nvPr/>
        </p:nvSpPr>
        <p:spPr bwMode="auto">
          <a:xfrm>
            <a:off x="1141798" y="3611562"/>
            <a:ext cx="2750305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Descriptor table</a:t>
            </a:r>
          </a:p>
          <a:p>
            <a:pPr algn="l">
              <a:lnSpc>
                <a:spcPct val="100000"/>
              </a:lnSpc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before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latin typeface="Courier New"/>
                <a:cs typeface="Courier New"/>
              </a:rPr>
              <a:t>dup2(4,1)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3624648" y="3611562"/>
            <a:ext cx="4367544" cy="2713038"/>
            <a:chOff x="3624648" y="3611562"/>
            <a:chExt cx="4367544" cy="2713038"/>
          </a:xfrm>
        </p:grpSpPr>
        <p:grpSp>
          <p:nvGrpSpPr>
            <p:cNvPr id="3" name="Group 27"/>
            <p:cNvGrpSpPr/>
            <p:nvPr/>
          </p:nvGrpSpPr>
          <p:grpSpPr>
            <a:xfrm>
              <a:off x="5208673" y="4602162"/>
              <a:ext cx="1836737" cy="1722438"/>
              <a:chOff x="5241625" y="4267200"/>
              <a:chExt cx="1836737" cy="1722438"/>
            </a:xfrm>
          </p:grpSpPr>
          <p:sp>
            <p:nvSpPr>
              <p:cNvPr id="666676" name="Rectangle 52"/>
              <p:cNvSpPr>
                <a:spLocks noChangeAspect="1" noChangeArrowheads="1"/>
              </p:cNvSpPr>
              <p:nvPr/>
            </p:nvSpPr>
            <p:spPr bwMode="auto">
              <a:xfrm>
                <a:off x="6159200" y="4267200"/>
                <a:ext cx="919162" cy="34448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666677" name="Rectangle 53"/>
              <p:cNvSpPr>
                <a:spLocks noChangeAspect="1" noChangeArrowheads="1"/>
              </p:cNvSpPr>
              <p:nvPr/>
            </p:nvSpPr>
            <p:spPr bwMode="auto">
              <a:xfrm>
                <a:off x="6159200" y="4611688"/>
                <a:ext cx="919162" cy="34448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666678" name="Rectangle 54"/>
              <p:cNvSpPr>
                <a:spLocks noChangeAspect="1" noChangeArrowheads="1"/>
              </p:cNvSpPr>
              <p:nvPr/>
            </p:nvSpPr>
            <p:spPr bwMode="auto">
              <a:xfrm>
                <a:off x="6159200" y="4956175"/>
                <a:ext cx="919162" cy="34448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666679" name="Rectangle 55"/>
              <p:cNvSpPr>
                <a:spLocks noChangeAspect="1" noChangeArrowheads="1"/>
              </p:cNvSpPr>
              <p:nvPr/>
            </p:nvSpPr>
            <p:spPr bwMode="auto">
              <a:xfrm>
                <a:off x="6159200" y="5300663"/>
                <a:ext cx="919162" cy="34448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Courier New" pitchFamily="49" charset="0"/>
                </a:endParaRPr>
              </a:p>
            </p:txBody>
          </p:sp>
          <p:sp>
            <p:nvSpPr>
              <p:cNvPr id="666680" name="Rectangle 56"/>
              <p:cNvSpPr>
                <a:spLocks noChangeAspect="1" noChangeArrowheads="1"/>
              </p:cNvSpPr>
              <p:nvPr/>
            </p:nvSpPr>
            <p:spPr bwMode="auto">
              <a:xfrm>
                <a:off x="6159200" y="5645150"/>
                <a:ext cx="919162" cy="34448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666681" name="Rectangle 57"/>
              <p:cNvSpPr>
                <a:spLocks noChangeAspect="1" noChangeArrowheads="1"/>
              </p:cNvSpPr>
              <p:nvPr/>
            </p:nvSpPr>
            <p:spPr bwMode="auto">
              <a:xfrm>
                <a:off x="5241625" y="4267200"/>
                <a:ext cx="917575" cy="3444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0</a:t>
                </a:r>
              </a:p>
            </p:txBody>
          </p:sp>
          <p:sp>
            <p:nvSpPr>
              <p:cNvPr id="666682" name="Rectangle 58"/>
              <p:cNvSpPr>
                <a:spLocks noChangeAspect="1" noChangeArrowheads="1"/>
              </p:cNvSpPr>
              <p:nvPr/>
            </p:nvSpPr>
            <p:spPr bwMode="auto">
              <a:xfrm>
                <a:off x="5241625" y="4611688"/>
                <a:ext cx="917575" cy="34448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1</a:t>
                </a:r>
              </a:p>
            </p:txBody>
          </p:sp>
          <p:sp>
            <p:nvSpPr>
              <p:cNvPr id="666683" name="Rectangle 59"/>
              <p:cNvSpPr>
                <a:spLocks noChangeAspect="1" noChangeArrowheads="1"/>
              </p:cNvSpPr>
              <p:nvPr/>
            </p:nvSpPr>
            <p:spPr bwMode="auto">
              <a:xfrm>
                <a:off x="5241625" y="4956175"/>
                <a:ext cx="917575" cy="3444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2</a:t>
                </a:r>
              </a:p>
            </p:txBody>
          </p:sp>
          <p:sp>
            <p:nvSpPr>
              <p:cNvPr id="666684" name="Rectangle 60"/>
              <p:cNvSpPr>
                <a:spLocks noChangeAspect="1" noChangeArrowheads="1"/>
              </p:cNvSpPr>
              <p:nvPr/>
            </p:nvSpPr>
            <p:spPr bwMode="auto">
              <a:xfrm>
                <a:off x="5241625" y="5300663"/>
                <a:ext cx="917575" cy="34448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3</a:t>
                </a:r>
              </a:p>
            </p:txBody>
          </p:sp>
          <p:sp>
            <p:nvSpPr>
              <p:cNvPr id="666685" name="Rectangle 61"/>
              <p:cNvSpPr>
                <a:spLocks noChangeAspect="1" noChangeArrowheads="1"/>
              </p:cNvSpPr>
              <p:nvPr/>
            </p:nvSpPr>
            <p:spPr bwMode="auto">
              <a:xfrm>
                <a:off x="5241625" y="5645150"/>
                <a:ext cx="917575" cy="3444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4</a:t>
                </a:r>
              </a:p>
            </p:txBody>
          </p:sp>
        </p:grpSp>
        <p:sp>
          <p:nvSpPr>
            <p:cNvPr id="666686" name="Text Box 62"/>
            <p:cNvSpPr txBox="1">
              <a:spLocks noChangeAspect="1" noChangeArrowheads="1"/>
            </p:cNvSpPr>
            <p:nvPr/>
          </p:nvSpPr>
          <p:spPr bwMode="auto">
            <a:xfrm>
              <a:off x="5462973" y="3611562"/>
              <a:ext cx="2529219" cy="83099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alibri" pitchFamily="34" charset="0"/>
                </a:rPr>
                <a:t>Descriptor table</a:t>
              </a:r>
            </a:p>
            <a:p>
              <a:pPr algn="l">
                <a:lnSpc>
                  <a:spcPct val="100000"/>
                </a:lnSpc>
              </a:pPr>
              <a:r>
                <a:rPr lang="en-US" i="1" dirty="0">
                  <a:solidFill>
                    <a:srgbClr val="C00000"/>
                  </a:solidFill>
                  <a:latin typeface="Calibri" pitchFamily="34" charset="0"/>
                </a:rPr>
                <a:t>after</a:t>
              </a:r>
              <a:r>
                <a:rPr lang="en-US" dirty="0">
                  <a:latin typeface="Calibri" pitchFamily="34" charset="0"/>
                </a:rPr>
                <a:t> </a:t>
              </a:r>
              <a:r>
                <a:rPr lang="en-US" dirty="0">
                  <a:latin typeface="Courier New" pitchFamily="49" charset="0"/>
                </a:rPr>
                <a:t>dup2(4,1)</a:t>
              </a:r>
            </a:p>
          </p:txBody>
        </p:sp>
        <p:sp>
          <p:nvSpPr>
            <p:cNvPr id="27" name="Right Arrow 26"/>
            <p:cNvSpPr/>
            <p:nvPr/>
          </p:nvSpPr>
          <p:spPr bwMode="auto">
            <a:xfrm>
              <a:off x="3624648" y="5059362"/>
              <a:ext cx="1295400" cy="59213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 w="12700">
              <a:noFill/>
              <a:round/>
              <a:headEnd/>
              <a:tailEnd type="triangle" w="med" len="med"/>
            </a:ln>
            <a:effectLst/>
          </p:spPr>
          <p:txBody>
            <a:bodyPr wrap="none" rtlCol="0" anchor="ctr"/>
            <a:lstStyle/>
            <a:p>
              <a:pPr algn="ctr"/>
              <a:endParaRPr lang="en-US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Redirection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237" y="1296988"/>
            <a:ext cx="8548687" cy="989012"/>
          </a:xfrm>
        </p:spPr>
        <p:txBody>
          <a:bodyPr/>
          <a:lstStyle/>
          <a:p>
            <a:r>
              <a:rPr lang="en-US" dirty="0"/>
              <a:t> Step #1: open file to which </a:t>
            </a:r>
            <a:r>
              <a:rPr lang="en-US" dirty="0" err="1"/>
              <a:t>stdout</a:t>
            </a:r>
            <a:r>
              <a:rPr lang="en-US" dirty="0"/>
              <a:t> should be redirected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Happens in child executing shell code, before </a:t>
            </a:r>
            <a:r>
              <a:rPr lang="en-US" b="1" dirty="0" smtClean="0">
                <a:latin typeface="Courier New"/>
                <a:cs typeface="Courier New"/>
              </a:rPr>
              <a:t>exec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9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52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6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7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8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9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7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8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9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1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2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3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8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65274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</a:t>
            </a:r>
            <a:r>
              <a:rPr lang="en-US" sz="1600" dirty="0" smtClean="0">
                <a:latin typeface="Calibri" pitchFamily="34" charset="0"/>
              </a:rPr>
              <a:t>A</a:t>
            </a:r>
            <a:endParaRPr lang="en-US" sz="1600" dirty="0">
              <a:latin typeface="Calibri" pitchFamily="34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828800" y="4683125"/>
            <a:ext cx="5715000" cy="1870075"/>
            <a:chOff x="1828800" y="4683125"/>
            <a:chExt cx="5715000" cy="1870075"/>
          </a:xfrm>
        </p:grpSpPr>
        <p:sp>
          <p:nvSpPr>
            <p:cNvPr id="61" name="Rectangle 23"/>
            <p:cNvSpPr>
              <a:spLocks noChangeArrowheads="1"/>
            </p:cNvSpPr>
            <p:nvPr/>
          </p:nvSpPr>
          <p:spPr bwMode="auto">
            <a:xfrm>
              <a:off x="3868738" y="56388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pos</a:t>
              </a:r>
            </a:p>
          </p:txBody>
        </p:sp>
        <p:sp>
          <p:nvSpPr>
            <p:cNvPr id="62" name="Rectangle 24"/>
            <p:cNvSpPr>
              <a:spLocks noChangeArrowheads="1"/>
            </p:cNvSpPr>
            <p:nvPr/>
          </p:nvSpPr>
          <p:spPr bwMode="auto">
            <a:xfrm>
              <a:off x="3868738" y="59436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ourier New" pitchFamily="49" charset="0"/>
                </a:rPr>
                <a:t>refcnt=1</a:t>
              </a:r>
            </a:p>
          </p:txBody>
        </p:sp>
        <p:sp>
          <p:nvSpPr>
            <p:cNvPr id="63" name="Rectangle 25"/>
            <p:cNvSpPr>
              <a:spLocks noChangeArrowheads="1"/>
            </p:cNvSpPr>
            <p:nvPr/>
          </p:nvSpPr>
          <p:spPr bwMode="auto">
            <a:xfrm>
              <a:off x="3868738" y="62484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...</a:t>
              </a:r>
            </a:p>
          </p:txBody>
        </p:sp>
        <p:sp>
          <p:nvSpPr>
            <p:cNvPr id="64" name="Rectangle 26"/>
            <p:cNvSpPr>
              <a:spLocks noChangeArrowheads="1"/>
            </p:cNvSpPr>
            <p:nvPr/>
          </p:nvSpPr>
          <p:spPr bwMode="auto">
            <a:xfrm>
              <a:off x="3868738" y="53340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65" name="Line 27"/>
            <p:cNvSpPr>
              <a:spLocks noChangeShapeType="1"/>
            </p:cNvSpPr>
            <p:nvPr/>
          </p:nvSpPr>
          <p:spPr bwMode="auto">
            <a:xfrm>
              <a:off x="1828800" y="4683125"/>
              <a:ext cx="2057400" cy="698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4" name="Rectangle 36"/>
            <p:cNvSpPr>
              <a:spLocks noChangeArrowheads="1"/>
            </p:cNvSpPr>
            <p:nvPr/>
          </p:nvSpPr>
          <p:spPr bwMode="auto">
            <a:xfrm>
              <a:off x="6477000" y="52292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access</a:t>
              </a:r>
            </a:p>
          </p:txBody>
        </p:sp>
        <p:sp>
          <p:nvSpPr>
            <p:cNvPr id="75" name="Rectangle 37"/>
            <p:cNvSpPr>
              <a:spLocks noChangeArrowheads="1"/>
            </p:cNvSpPr>
            <p:nvPr/>
          </p:nvSpPr>
          <p:spPr bwMode="auto">
            <a:xfrm>
              <a:off x="6477000" y="61436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...</a:t>
              </a:r>
            </a:p>
          </p:txBody>
        </p:sp>
        <p:sp>
          <p:nvSpPr>
            <p:cNvPr id="76" name="Rectangle 38"/>
            <p:cNvSpPr>
              <a:spLocks noChangeArrowheads="1"/>
            </p:cNvSpPr>
            <p:nvPr/>
          </p:nvSpPr>
          <p:spPr bwMode="auto">
            <a:xfrm>
              <a:off x="6477000" y="55340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size</a:t>
              </a:r>
            </a:p>
          </p:txBody>
        </p:sp>
        <p:sp>
          <p:nvSpPr>
            <p:cNvPr id="77" name="Rectangle 39"/>
            <p:cNvSpPr>
              <a:spLocks noChangeArrowheads="1"/>
            </p:cNvSpPr>
            <p:nvPr/>
          </p:nvSpPr>
          <p:spPr bwMode="auto">
            <a:xfrm>
              <a:off x="6477000" y="58388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type</a:t>
              </a:r>
            </a:p>
          </p:txBody>
        </p:sp>
        <p:sp>
          <p:nvSpPr>
            <p:cNvPr id="79" name="Text Box 41"/>
            <p:cNvSpPr txBox="1">
              <a:spLocks noChangeArrowheads="1"/>
            </p:cNvSpPr>
            <p:nvPr/>
          </p:nvSpPr>
          <p:spPr bwMode="auto">
            <a:xfrm>
              <a:off x="3766752" y="5029200"/>
              <a:ext cx="643125" cy="3385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</a:t>
              </a:r>
              <a:r>
                <a:rPr lang="en-US" sz="1600" dirty="0" smtClean="0">
                  <a:latin typeface="Calibri" pitchFamily="34" charset="0"/>
                </a:rPr>
                <a:t>B</a:t>
              </a: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80" name="Line 21"/>
            <p:cNvSpPr>
              <a:spLocks noChangeShapeType="1"/>
            </p:cNvSpPr>
            <p:nvPr/>
          </p:nvSpPr>
          <p:spPr bwMode="auto">
            <a:xfrm flipV="1">
              <a:off x="4706938" y="5229224"/>
              <a:ext cx="1770062" cy="257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57200"/>
            <a:ext cx="7592093" cy="762000"/>
          </a:xfrm>
        </p:spPr>
        <p:txBody>
          <a:bodyPr/>
          <a:lstStyle/>
          <a:p>
            <a:r>
              <a:rPr lang="en-US" dirty="0"/>
              <a:t>I/O Redirection Example (</a:t>
            </a:r>
            <a:r>
              <a:rPr lang="en-US" dirty="0" smtClean="0"/>
              <a:t>cont.)</a:t>
            </a:r>
            <a:endParaRPr lang="en-US" dirty="0"/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296988"/>
            <a:ext cx="8624887" cy="989012"/>
          </a:xfrm>
        </p:spPr>
        <p:txBody>
          <a:bodyPr/>
          <a:lstStyle/>
          <a:p>
            <a:r>
              <a:rPr lang="en-US" dirty="0"/>
              <a:t>Step #2: call </a:t>
            </a:r>
            <a:r>
              <a:rPr lang="en-US" dirty="0">
                <a:latin typeface="Courier New" pitchFamily="49" charset="0"/>
              </a:rPr>
              <a:t>dup2(4,1)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cause </a:t>
            </a:r>
            <a:r>
              <a:rPr lang="en-US" dirty="0" err="1"/>
              <a:t>fd</a:t>
            </a:r>
            <a:r>
              <a:rPr lang="en-US" dirty="0"/>
              <a:t>=1 (</a:t>
            </a:r>
            <a:r>
              <a:rPr lang="en-US" dirty="0" err="1"/>
              <a:t>stdout</a:t>
            </a:r>
            <a:r>
              <a:rPr lang="en-US" dirty="0"/>
              <a:t>) to refer to disk file pointed at by </a:t>
            </a:r>
            <a:r>
              <a:rPr lang="en-US" dirty="0" err="1"/>
              <a:t>fd</a:t>
            </a:r>
            <a:r>
              <a:rPr lang="en-US" dirty="0"/>
              <a:t>=4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2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6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7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48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1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2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3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refcnt</a:t>
            </a:r>
            <a:r>
              <a:rPr lang="en-US" sz="1400" dirty="0" smtClean="0">
                <a:latin typeface="Courier New" pitchFamily="49" charset="0"/>
              </a:rPr>
              <a:t>=0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54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5" name="Line 20"/>
          <p:cNvSpPr>
            <a:spLocks noChangeShapeType="1"/>
          </p:cNvSpPr>
          <p:nvPr/>
        </p:nvSpPr>
        <p:spPr bwMode="auto">
          <a:xfrm>
            <a:off x="1828800" y="4010023"/>
            <a:ext cx="2057400" cy="135773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8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refcnt</a:t>
            </a:r>
            <a:r>
              <a:rPr lang="en-US" sz="1400" dirty="0" smtClean="0">
                <a:latin typeface="Courier New" pitchFamily="49" charset="0"/>
              </a:rPr>
              <a:t>=2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59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0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1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3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4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5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7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8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9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0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1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2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3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4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65274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</a:t>
            </a:r>
            <a:r>
              <a:rPr lang="en-US" sz="1600" dirty="0" smtClean="0">
                <a:latin typeface="Calibri" pitchFamily="34" charset="0"/>
              </a:rPr>
              <a:t>A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75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6431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</a:t>
            </a:r>
            <a:r>
              <a:rPr lang="en-US" sz="1600" dirty="0" smtClean="0">
                <a:latin typeface="Calibri" pitchFamily="34" charset="0"/>
              </a:rPr>
              <a:t>B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76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Unix I/O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RIO (robust I/O) package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Metadata, sharing, and redirection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Standard I/O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Closing remarks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93" y="435678"/>
            <a:ext cx="7592093" cy="762000"/>
          </a:xfrm>
        </p:spPr>
        <p:txBody>
          <a:bodyPr/>
          <a:lstStyle/>
          <a:p>
            <a:r>
              <a:rPr lang="en-US" dirty="0"/>
              <a:t>Standard I/O Functions</a:t>
            </a:r>
          </a:p>
        </p:txBody>
      </p:sp>
      <p:sp>
        <p:nvSpPr>
          <p:cNvPr id="78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861" y="1362075"/>
            <a:ext cx="7896225" cy="4972050"/>
          </a:xfrm>
        </p:spPr>
        <p:txBody>
          <a:bodyPr/>
          <a:lstStyle/>
          <a:p>
            <a:r>
              <a:rPr lang="en-US" dirty="0"/>
              <a:t>The C standard library </a:t>
            </a:r>
            <a:r>
              <a:rPr lang="en-US" dirty="0" smtClean="0"/>
              <a:t>(</a:t>
            </a:r>
            <a:r>
              <a:rPr lang="en-US" dirty="0" err="1" smtClean="0">
                <a:latin typeface="Courier New" pitchFamily="49" charset="0"/>
              </a:rPr>
              <a:t>libc.so</a:t>
            </a:r>
            <a:r>
              <a:rPr lang="en-US" dirty="0" smtClean="0"/>
              <a:t>) </a:t>
            </a:r>
            <a:r>
              <a:rPr lang="en-US" dirty="0"/>
              <a:t>contains a collection of higher-level </a:t>
            </a:r>
            <a:r>
              <a:rPr lang="en-US" i="1" dirty="0">
                <a:solidFill>
                  <a:srgbClr val="C00000"/>
                </a:solidFill>
              </a:rPr>
              <a:t>standard I/O </a:t>
            </a:r>
            <a:r>
              <a:rPr lang="en-US" dirty="0"/>
              <a:t>functions</a:t>
            </a:r>
          </a:p>
          <a:p>
            <a:pPr lvl="1"/>
            <a:r>
              <a:rPr lang="en-US" dirty="0"/>
              <a:t>Documented in Appendix B of K&amp;</a:t>
            </a:r>
            <a:r>
              <a:rPr lang="en-US" dirty="0" smtClean="0"/>
              <a:t>R</a:t>
            </a:r>
          </a:p>
          <a:p>
            <a:endParaRPr lang="en-US" dirty="0" smtClean="0"/>
          </a:p>
          <a:p>
            <a:r>
              <a:rPr lang="en-US" dirty="0" smtClean="0"/>
              <a:t>Examples </a:t>
            </a:r>
            <a:r>
              <a:rPr lang="en-US" dirty="0"/>
              <a:t>of standard I/O functions:</a:t>
            </a:r>
          </a:p>
          <a:p>
            <a:pPr lvl="1"/>
            <a:r>
              <a:rPr lang="en-US" dirty="0"/>
              <a:t>Opening and closing files (</a:t>
            </a:r>
            <a:r>
              <a:rPr lang="en-US" b="1" dirty="0" err="1">
                <a:latin typeface="Courier New" pitchFamily="49" charset="0"/>
              </a:rPr>
              <a:t>fopen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fclose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Reading and writing bytes (</a:t>
            </a:r>
            <a:r>
              <a:rPr lang="en-US" b="1" dirty="0" err="1">
                <a:latin typeface="Courier New" pitchFamily="49" charset="0"/>
              </a:rPr>
              <a:t>fread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fwrite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Reading and writing text lines (</a:t>
            </a:r>
            <a:r>
              <a:rPr lang="en-US" b="1" dirty="0" err="1">
                <a:latin typeface="Courier New" pitchFamily="49" charset="0"/>
              </a:rPr>
              <a:t>fgets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fputs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Formatted reading and writing (</a:t>
            </a:r>
            <a:r>
              <a:rPr lang="en-US" b="1" dirty="0" err="1">
                <a:latin typeface="Courier New" pitchFamily="49" charset="0"/>
              </a:rPr>
              <a:t>fscanf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fprintf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I/O Streams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937" y="1220788"/>
            <a:ext cx="8307387" cy="2970212"/>
          </a:xfrm>
        </p:spPr>
        <p:txBody>
          <a:bodyPr/>
          <a:lstStyle/>
          <a:p>
            <a:r>
              <a:rPr lang="en-US" dirty="0"/>
              <a:t>Standard I/O models open files as </a:t>
            </a:r>
            <a:r>
              <a:rPr lang="en-US" i="1" dirty="0">
                <a:solidFill>
                  <a:srgbClr val="C00000"/>
                </a:solidFill>
              </a:rPr>
              <a:t>streams</a:t>
            </a:r>
          </a:p>
          <a:p>
            <a:pPr lvl="1"/>
            <a:r>
              <a:rPr lang="en-US" dirty="0"/>
              <a:t>Abstraction for a file descriptor and a buffer in </a:t>
            </a:r>
            <a:r>
              <a:rPr lang="en-US" dirty="0" smtClean="0"/>
              <a:t>memory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 </a:t>
            </a:r>
            <a:r>
              <a:rPr lang="en-US" dirty="0"/>
              <a:t>programs begin life with three open streams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defined in </a:t>
            </a:r>
            <a:r>
              <a:rPr lang="en-US" dirty="0" err="1">
                <a:latin typeface="Courier New" pitchFamily="49" charset="0"/>
              </a:rPr>
              <a:t>stdio.h</a:t>
            </a:r>
            <a:r>
              <a:rPr lang="en-US" dirty="0"/>
              <a:t>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stdin</a:t>
            </a:r>
            <a:r>
              <a:rPr lang="en-US" dirty="0"/>
              <a:t> </a:t>
            </a:r>
            <a:r>
              <a:rPr lang="en-US" dirty="0" smtClean="0"/>
              <a:t> (</a:t>
            </a:r>
            <a:r>
              <a:rPr lang="en-US" dirty="0"/>
              <a:t>standard input)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stdout</a:t>
            </a:r>
            <a:r>
              <a:rPr lang="en-US" dirty="0"/>
              <a:t> (standard output)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stderr</a:t>
            </a:r>
            <a:r>
              <a:rPr lang="en-US" dirty="0"/>
              <a:t> (standard error)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74820" name="Text Box 4"/>
          <p:cNvSpPr txBox="1">
            <a:spLocks noChangeArrowheads="1"/>
          </p:cNvSpPr>
          <p:nvPr/>
        </p:nvSpPr>
        <p:spPr bwMode="auto">
          <a:xfrm>
            <a:off x="914400" y="4495800"/>
            <a:ext cx="7164388" cy="205740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</a:rPr>
              <a:t>stdio.h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stdin</a:t>
            </a:r>
            <a:r>
              <a:rPr lang="en-US" sz="1600" dirty="0">
                <a:latin typeface="Courier New" pitchFamily="49" charset="0"/>
              </a:rPr>
              <a:t>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input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 (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descriptor 0)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*/</a:t>
            </a:r>
            <a:endParaRPr lang="en-US" sz="1600" dirty="0">
              <a:solidFill>
                <a:srgbClr val="990000"/>
              </a:solidFill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output (descriptor 1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) */</a:t>
            </a:r>
            <a:endParaRPr lang="en-US" sz="1600" dirty="0">
              <a:solidFill>
                <a:srgbClr val="990000"/>
              </a:solidFill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stderr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error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 (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descriptor 2)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*/</a:t>
            </a:r>
            <a:endParaRPr lang="en-US" sz="1600" dirty="0">
              <a:solidFill>
                <a:srgbClr val="990000"/>
              </a:solidFill>
              <a:latin typeface="Courier New" pitchFamily="49" charset="0"/>
            </a:endParaRP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main()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fprintf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</a:rPr>
              <a:t>, "Hello, world\n");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Buffered I/O: Motivation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937" y="1220788"/>
            <a:ext cx="8307387" cy="4341812"/>
          </a:xfrm>
        </p:spPr>
        <p:txBody>
          <a:bodyPr/>
          <a:lstStyle/>
          <a:p>
            <a:r>
              <a:rPr lang="en-US" dirty="0" smtClean="0"/>
              <a:t>Applications often read/write one character at a time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getc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putc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ungetc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gets, </a:t>
            </a:r>
            <a:r>
              <a:rPr lang="en-US" dirty="0" err="1" smtClean="0">
                <a:latin typeface="Courier New"/>
                <a:cs typeface="Courier New"/>
              </a:rPr>
              <a:t>fgets</a:t>
            </a:r>
            <a:endParaRPr lang="en-US" dirty="0" smtClean="0">
              <a:latin typeface="Courier New"/>
              <a:cs typeface="Courier New"/>
            </a:endParaRPr>
          </a:p>
          <a:p>
            <a:pPr lvl="2"/>
            <a:r>
              <a:rPr lang="en-US" dirty="0"/>
              <a:t>Read line of </a:t>
            </a:r>
            <a:r>
              <a:rPr lang="en-US" dirty="0" smtClean="0"/>
              <a:t>text one character at a time, </a:t>
            </a:r>
            <a:r>
              <a:rPr lang="en-US" dirty="0"/>
              <a:t>stopping at newline</a:t>
            </a:r>
          </a:p>
          <a:p>
            <a:r>
              <a:rPr lang="en-US" dirty="0"/>
              <a:t>Implementing</a:t>
            </a:r>
            <a:r>
              <a:rPr lang="en-US" dirty="0" smtClean="0"/>
              <a:t> as Unix I/O calls expensive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read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write</a:t>
            </a:r>
            <a:r>
              <a:rPr lang="en-US" dirty="0" smtClean="0"/>
              <a:t> require </a:t>
            </a:r>
            <a:r>
              <a:rPr lang="en-US" dirty="0"/>
              <a:t>Unix kernel calls</a:t>
            </a:r>
          </a:p>
          <a:p>
            <a:pPr lvl="2"/>
            <a:r>
              <a:rPr lang="en-US" dirty="0"/>
              <a:t>&gt; 10,000 clock cycles</a:t>
            </a:r>
            <a:endParaRPr lang="en-US" dirty="0" smtClean="0"/>
          </a:p>
          <a:p>
            <a:r>
              <a:rPr lang="en-US" dirty="0" smtClean="0"/>
              <a:t>Solution: Buffered read</a:t>
            </a:r>
          </a:p>
          <a:p>
            <a:pPr lvl="1"/>
            <a:r>
              <a:rPr lang="en-US" dirty="0"/>
              <a:t>Use Unix </a:t>
            </a:r>
            <a:r>
              <a:rPr lang="en-US" dirty="0" smtClean="0">
                <a:latin typeface="Courier New"/>
                <a:cs typeface="Courier New"/>
              </a:rPr>
              <a:t>read </a:t>
            </a:r>
            <a:r>
              <a:rPr lang="en-US" dirty="0" smtClean="0"/>
              <a:t>to </a:t>
            </a:r>
            <a:r>
              <a:rPr lang="en-US" dirty="0"/>
              <a:t>grab block of bytes</a:t>
            </a:r>
          </a:p>
          <a:p>
            <a:pPr lvl="1"/>
            <a:r>
              <a:rPr lang="en-US" dirty="0"/>
              <a:t>User input functions take one byte at a time from buffer</a:t>
            </a:r>
          </a:p>
          <a:p>
            <a:pPr lvl="2"/>
            <a:r>
              <a:rPr lang="en-US" dirty="0"/>
              <a:t>Refill buffer when empty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26476" y="5807075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64276" y="5807075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464276" y="5807075"/>
            <a:ext cx="60960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09600" y="5831299"/>
            <a:ext cx="8423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Buffer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101" name="Rectangle 29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/>
              <a:t>Buffering in Standard I/O</a:t>
            </a:r>
          </a:p>
        </p:txBody>
      </p:sp>
      <p:sp>
        <p:nvSpPr>
          <p:cNvPr id="643102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4"/>
            <a:ext cx="7896225" cy="5267325"/>
          </a:xfrm>
        </p:spPr>
        <p:txBody>
          <a:bodyPr/>
          <a:lstStyle/>
          <a:p>
            <a:r>
              <a:rPr lang="en-US" dirty="0"/>
              <a:t>Standard I/O functions use buffered I/O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Buffer </a:t>
            </a:r>
            <a:r>
              <a:rPr lang="en-US" dirty="0"/>
              <a:t>flushed to output </a:t>
            </a:r>
            <a:r>
              <a:rPr lang="en-US" dirty="0" err="1"/>
              <a:t>fd</a:t>
            </a:r>
            <a:r>
              <a:rPr lang="en-US" dirty="0"/>
              <a:t> on “\n</a:t>
            </a:r>
            <a:r>
              <a:rPr lang="en-US" dirty="0" smtClean="0"/>
              <a:t>”, call to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fflush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+mn-lt"/>
                <a:cs typeface="Courier New" pitchFamily="49" charset="0"/>
              </a:rPr>
              <a:t>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exit</a:t>
            </a:r>
            <a:r>
              <a:rPr lang="en-US" dirty="0" smtClean="0">
                <a:latin typeface="+mn-lt"/>
                <a:cs typeface="Courier New" pitchFamily="49" charset="0"/>
              </a:rPr>
              <a:t>,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+mn-lt"/>
                <a:cs typeface="Courier New" pitchFamily="49" charset="0"/>
              </a:rPr>
              <a:t>or return from </a:t>
            </a:r>
            <a:r>
              <a:rPr lang="en-US" dirty="0" smtClean="0">
                <a:latin typeface="Courier New"/>
                <a:cs typeface="Courier New"/>
              </a:rPr>
              <a:t>main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 </a:t>
            </a:r>
            <a:endParaRPr lang="en-US" dirty="0"/>
          </a:p>
        </p:txBody>
      </p:sp>
      <p:sp>
        <p:nvSpPr>
          <p:cNvPr id="643076" name="Text Box 4"/>
          <p:cNvSpPr txBox="1">
            <a:spLocks noChangeArrowheads="1"/>
          </p:cNvSpPr>
          <p:nvPr/>
        </p:nvSpPr>
        <p:spPr bwMode="auto">
          <a:xfrm>
            <a:off x="2544762" y="1905000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("h");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77" name="Rectangle 5"/>
          <p:cNvSpPr>
            <a:spLocks noChangeArrowheads="1"/>
          </p:cNvSpPr>
          <p:nvPr/>
        </p:nvSpPr>
        <p:spPr bwMode="auto">
          <a:xfrm>
            <a:off x="26209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h</a:t>
            </a:r>
          </a:p>
        </p:txBody>
      </p:sp>
      <p:sp>
        <p:nvSpPr>
          <p:cNvPr id="643078" name="Rectangle 6"/>
          <p:cNvSpPr>
            <a:spLocks noChangeArrowheads="1"/>
          </p:cNvSpPr>
          <p:nvPr/>
        </p:nvSpPr>
        <p:spPr bwMode="auto">
          <a:xfrm>
            <a:off x="3078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e</a:t>
            </a:r>
          </a:p>
        </p:txBody>
      </p:sp>
      <p:sp>
        <p:nvSpPr>
          <p:cNvPr id="643079" name="Rectangle 7"/>
          <p:cNvSpPr>
            <a:spLocks noChangeArrowheads="1"/>
          </p:cNvSpPr>
          <p:nvPr/>
        </p:nvSpPr>
        <p:spPr bwMode="auto">
          <a:xfrm>
            <a:off x="3459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</a:t>
            </a:r>
          </a:p>
        </p:txBody>
      </p:sp>
      <p:sp>
        <p:nvSpPr>
          <p:cNvPr id="643080" name="Rectangle 8"/>
          <p:cNvSpPr>
            <a:spLocks noChangeArrowheads="1"/>
          </p:cNvSpPr>
          <p:nvPr/>
        </p:nvSpPr>
        <p:spPr bwMode="auto">
          <a:xfrm>
            <a:off x="39163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</a:t>
            </a:r>
          </a:p>
        </p:txBody>
      </p:sp>
      <p:sp>
        <p:nvSpPr>
          <p:cNvPr id="643081" name="Rectangle 9"/>
          <p:cNvSpPr>
            <a:spLocks noChangeArrowheads="1"/>
          </p:cNvSpPr>
          <p:nvPr/>
        </p:nvSpPr>
        <p:spPr bwMode="auto">
          <a:xfrm>
            <a:off x="43735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</a:t>
            </a:r>
          </a:p>
        </p:txBody>
      </p:sp>
      <p:sp>
        <p:nvSpPr>
          <p:cNvPr id="643082" name="Rectangle 10"/>
          <p:cNvSpPr>
            <a:spLocks noChangeArrowheads="1"/>
          </p:cNvSpPr>
          <p:nvPr/>
        </p:nvSpPr>
        <p:spPr bwMode="auto">
          <a:xfrm>
            <a:off x="48307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\n</a:t>
            </a:r>
          </a:p>
        </p:txBody>
      </p:sp>
      <p:sp>
        <p:nvSpPr>
          <p:cNvPr id="643083" name="Rectangle 11"/>
          <p:cNvSpPr>
            <a:spLocks noChangeArrowheads="1"/>
          </p:cNvSpPr>
          <p:nvPr/>
        </p:nvSpPr>
        <p:spPr bwMode="auto">
          <a:xfrm>
            <a:off x="52879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.</a:t>
            </a:r>
          </a:p>
        </p:txBody>
      </p:sp>
      <p:sp>
        <p:nvSpPr>
          <p:cNvPr id="643084" name="Rectangle 12"/>
          <p:cNvSpPr>
            <a:spLocks noChangeArrowheads="1"/>
          </p:cNvSpPr>
          <p:nvPr/>
        </p:nvSpPr>
        <p:spPr bwMode="auto">
          <a:xfrm>
            <a:off x="5745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.</a:t>
            </a:r>
          </a:p>
        </p:txBody>
      </p:sp>
      <p:sp>
        <p:nvSpPr>
          <p:cNvPr id="643085" name="Line 13"/>
          <p:cNvSpPr>
            <a:spLocks noChangeShapeType="1"/>
          </p:cNvSpPr>
          <p:nvPr/>
        </p:nvSpPr>
        <p:spPr bwMode="auto">
          <a:xfrm>
            <a:off x="2849562" y="2319337"/>
            <a:ext cx="0" cy="167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86" name="Text Box 14"/>
          <p:cNvSpPr txBox="1">
            <a:spLocks noChangeArrowheads="1"/>
          </p:cNvSpPr>
          <p:nvPr/>
        </p:nvSpPr>
        <p:spPr bwMode="auto">
          <a:xfrm>
            <a:off x="3001962" y="2133600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("e");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87" name="Line 15"/>
          <p:cNvSpPr>
            <a:spLocks noChangeShapeType="1"/>
          </p:cNvSpPr>
          <p:nvPr/>
        </p:nvSpPr>
        <p:spPr bwMode="auto">
          <a:xfrm>
            <a:off x="3306762" y="2471737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88" name="Text Box 16"/>
          <p:cNvSpPr txBox="1">
            <a:spLocks noChangeArrowheads="1"/>
          </p:cNvSpPr>
          <p:nvPr/>
        </p:nvSpPr>
        <p:spPr bwMode="auto">
          <a:xfrm>
            <a:off x="3382962" y="236378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("l");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89" name="Line 17"/>
          <p:cNvSpPr>
            <a:spLocks noChangeShapeType="1"/>
          </p:cNvSpPr>
          <p:nvPr/>
        </p:nvSpPr>
        <p:spPr bwMode="auto">
          <a:xfrm>
            <a:off x="5059362" y="3462337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0" name="Text Box 18"/>
          <p:cNvSpPr txBox="1">
            <a:spLocks noChangeArrowheads="1"/>
          </p:cNvSpPr>
          <p:nvPr/>
        </p:nvSpPr>
        <p:spPr bwMode="auto">
          <a:xfrm>
            <a:off x="3759200" y="262413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("l");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1" name="Line 19"/>
          <p:cNvSpPr>
            <a:spLocks noChangeShapeType="1"/>
          </p:cNvSpPr>
          <p:nvPr/>
        </p:nvSpPr>
        <p:spPr bwMode="auto">
          <a:xfrm>
            <a:off x="4525962" y="3233737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2" name="Text Box 20"/>
          <p:cNvSpPr txBox="1">
            <a:spLocks noChangeArrowheads="1"/>
          </p:cNvSpPr>
          <p:nvPr/>
        </p:nvSpPr>
        <p:spPr bwMode="auto">
          <a:xfrm>
            <a:off x="4140200" y="289718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("o");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3" name="Text Box 21"/>
          <p:cNvSpPr txBox="1">
            <a:spLocks noChangeArrowheads="1"/>
          </p:cNvSpPr>
          <p:nvPr/>
        </p:nvSpPr>
        <p:spPr bwMode="auto">
          <a:xfrm>
            <a:off x="4627562" y="3157537"/>
            <a:ext cx="17732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("\n");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4" name="Line 22"/>
          <p:cNvSpPr>
            <a:spLocks noChangeShapeType="1"/>
          </p:cNvSpPr>
          <p:nvPr/>
        </p:nvSpPr>
        <p:spPr bwMode="auto">
          <a:xfrm>
            <a:off x="3687762" y="2700337"/>
            <a:ext cx="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5" name="Line 23"/>
          <p:cNvSpPr>
            <a:spLocks noChangeShapeType="1"/>
          </p:cNvSpPr>
          <p:nvPr/>
        </p:nvSpPr>
        <p:spPr bwMode="auto">
          <a:xfrm>
            <a:off x="4144962" y="2928937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6" name="Line 24"/>
          <p:cNvSpPr>
            <a:spLocks noChangeShapeType="1"/>
          </p:cNvSpPr>
          <p:nvPr/>
        </p:nvSpPr>
        <p:spPr bwMode="auto">
          <a:xfrm>
            <a:off x="3916362" y="4300537"/>
            <a:ext cx="0" cy="82296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7" name="Text Box 25"/>
          <p:cNvSpPr txBox="1">
            <a:spLocks noChangeArrowheads="1"/>
          </p:cNvSpPr>
          <p:nvPr/>
        </p:nvSpPr>
        <p:spPr bwMode="auto">
          <a:xfrm>
            <a:off x="3992562" y="4510087"/>
            <a:ext cx="22320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fflush(stdout);</a:t>
            </a:r>
          </a:p>
        </p:txBody>
      </p:sp>
      <p:sp>
        <p:nvSpPr>
          <p:cNvPr id="643098" name="Text Box 26"/>
          <p:cNvSpPr txBox="1">
            <a:spLocks noChangeArrowheads="1"/>
          </p:cNvSpPr>
          <p:nvPr/>
        </p:nvSpPr>
        <p:spPr bwMode="auto">
          <a:xfrm>
            <a:off x="1630362" y="3076574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643099" name="Line 27"/>
          <p:cNvSpPr>
            <a:spLocks noChangeShapeType="1"/>
          </p:cNvSpPr>
          <p:nvPr/>
        </p:nvSpPr>
        <p:spPr bwMode="auto">
          <a:xfrm>
            <a:off x="1935162" y="3394075"/>
            <a:ext cx="685800" cy="6016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100" name="Text Box 28"/>
          <p:cNvSpPr txBox="1">
            <a:spLocks noChangeArrowheads="1"/>
          </p:cNvSpPr>
          <p:nvPr/>
        </p:nvSpPr>
        <p:spPr bwMode="auto">
          <a:xfrm>
            <a:off x="2659400" y="5195887"/>
            <a:ext cx="252825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write(1, </a:t>
            </a:r>
            <a:r>
              <a:rPr lang="en-US" sz="1800" dirty="0" err="1" smtClean="0">
                <a:latin typeface="Courier New" pitchFamily="49" charset="0"/>
              </a:rPr>
              <a:t>buf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dirty="0">
                <a:latin typeface="Courier New" pitchFamily="49" charset="0"/>
              </a:rPr>
              <a:t>6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7" y="438150"/>
            <a:ext cx="8716963" cy="781050"/>
          </a:xfrm>
        </p:spPr>
        <p:txBody>
          <a:bodyPr/>
          <a:lstStyle/>
          <a:p>
            <a:r>
              <a:rPr lang="en-US" dirty="0"/>
              <a:t>Unix I/</a:t>
            </a:r>
            <a:r>
              <a:rPr lang="en-US" dirty="0" smtClean="0"/>
              <a:t>O Overview</a:t>
            </a:r>
            <a:endParaRPr lang="en-US" dirty="0"/>
          </a:p>
        </p:txBody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27150"/>
            <a:ext cx="8307387" cy="4997450"/>
          </a:xfrm>
        </p:spPr>
        <p:txBody>
          <a:bodyPr/>
          <a:lstStyle/>
          <a:p>
            <a:r>
              <a:rPr lang="en-US" dirty="0" smtClean="0"/>
              <a:t>Elegant </a:t>
            </a:r>
            <a:r>
              <a:rPr lang="en-US" dirty="0"/>
              <a:t>mapping of files to devices allows kernel to export simple interface called </a:t>
            </a:r>
            <a:r>
              <a:rPr lang="en-US" i="1" dirty="0"/>
              <a:t>Unix </a:t>
            </a:r>
            <a:r>
              <a:rPr lang="en-US" i="1" dirty="0" smtClean="0"/>
              <a:t>I/O:</a:t>
            </a:r>
            <a:endParaRPr lang="en-US" i="1" dirty="0"/>
          </a:p>
          <a:p>
            <a:pPr lvl="1"/>
            <a:r>
              <a:rPr lang="en-US" dirty="0" smtClean="0"/>
              <a:t>Opening </a:t>
            </a:r>
            <a:r>
              <a:rPr lang="en-US" dirty="0"/>
              <a:t>and closing files</a:t>
            </a:r>
          </a:p>
          <a:p>
            <a:pPr lvl="2"/>
            <a:r>
              <a:rPr lang="en-US" b="1" dirty="0">
                <a:latin typeface="Courier New" pitchFamily="49" charset="0"/>
              </a:rPr>
              <a:t>open()</a:t>
            </a:r>
            <a:r>
              <a:rPr lang="en-US" dirty="0"/>
              <a:t>and </a:t>
            </a:r>
            <a:r>
              <a:rPr lang="en-US" b="1" dirty="0">
                <a:latin typeface="Courier New" pitchFamily="49" charset="0"/>
              </a:rPr>
              <a:t>close()</a:t>
            </a:r>
          </a:p>
          <a:p>
            <a:pPr lvl="1"/>
            <a:r>
              <a:rPr lang="en-US" dirty="0"/>
              <a:t>Reading and writing a file</a:t>
            </a:r>
          </a:p>
          <a:p>
            <a:pPr lvl="2"/>
            <a:r>
              <a:rPr lang="en-US" b="1" dirty="0">
                <a:latin typeface="Courier New" pitchFamily="49" charset="0"/>
              </a:rPr>
              <a:t>read()</a:t>
            </a:r>
            <a:r>
              <a:rPr lang="en-US" b="1" dirty="0"/>
              <a:t> </a:t>
            </a:r>
            <a:r>
              <a:rPr lang="en-US" dirty="0"/>
              <a:t>and  </a:t>
            </a:r>
            <a:r>
              <a:rPr lang="en-US" b="1" dirty="0">
                <a:latin typeface="Courier New" pitchFamily="49" charset="0"/>
              </a:rPr>
              <a:t>write()</a:t>
            </a:r>
          </a:p>
          <a:p>
            <a:pPr lvl="1"/>
            <a:r>
              <a:rPr lang="en-US" dirty="0"/>
              <a:t>Changing the </a:t>
            </a:r>
            <a:r>
              <a:rPr lang="en-US" b="1" i="1" dirty="0">
                <a:solidFill>
                  <a:srgbClr val="C00000"/>
                </a:solidFill>
              </a:rPr>
              <a:t>current file position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(seek)</a:t>
            </a:r>
          </a:p>
          <a:p>
            <a:pPr lvl="2"/>
            <a:r>
              <a:rPr lang="en-US" dirty="0"/>
              <a:t>indicates next offset into file to read or write</a:t>
            </a:r>
          </a:p>
          <a:p>
            <a:pPr lvl="2"/>
            <a:r>
              <a:rPr lang="en-US" b="1" dirty="0" err="1" smtClean="0">
                <a:latin typeface="Courier New" pitchFamily="49" charset="0"/>
              </a:rPr>
              <a:t>lseek</a:t>
            </a:r>
            <a:r>
              <a:rPr lang="en-US" b="1" dirty="0" smtClean="0">
                <a:latin typeface="Courier New" pitchFamily="49" charset="0"/>
              </a:rPr>
              <a:t>()</a:t>
            </a:r>
            <a:endParaRPr lang="en-US" b="1" dirty="0">
              <a:latin typeface="Courier New" pitchFamily="49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480752" y="4837710"/>
            <a:ext cx="4767648" cy="1258290"/>
            <a:chOff x="3048000" y="5561999"/>
            <a:chExt cx="4767648" cy="1258290"/>
          </a:xfrm>
        </p:grpSpPr>
        <p:sp>
          <p:nvSpPr>
            <p:cNvPr id="750597" name="Rectangle 5"/>
            <p:cNvSpPr>
              <a:spLocks noChangeArrowheads="1"/>
            </p:cNvSpPr>
            <p:nvPr/>
          </p:nvSpPr>
          <p:spPr bwMode="auto">
            <a:xfrm>
              <a:off x="3048000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750598" name="Rectangle 6"/>
            <p:cNvSpPr>
              <a:spLocks noChangeArrowheads="1"/>
            </p:cNvSpPr>
            <p:nvPr/>
          </p:nvSpPr>
          <p:spPr bwMode="auto">
            <a:xfrm>
              <a:off x="348138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50599" name="Rectangle 7"/>
            <p:cNvSpPr>
              <a:spLocks noChangeArrowheads="1"/>
            </p:cNvSpPr>
            <p:nvPr/>
          </p:nvSpPr>
          <p:spPr bwMode="auto">
            <a:xfrm>
              <a:off x="3914775" y="5562600"/>
              <a:ext cx="1319213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• • •</a:t>
              </a:r>
            </a:p>
          </p:txBody>
        </p:sp>
        <p:sp>
          <p:nvSpPr>
            <p:cNvPr id="750600" name="Rectangle 8"/>
            <p:cNvSpPr>
              <a:spLocks noChangeArrowheads="1"/>
            </p:cNvSpPr>
            <p:nvPr/>
          </p:nvSpPr>
          <p:spPr bwMode="auto">
            <a:xfrm>
              <a:off x="521493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k-1</a:t>
              </a:r>
            </a:p>
          </p:txBody>
        </p:sp>
        <p:sp>
          <p:nvSpPr>
            <p:cNvPr id="750601" name="Rectangle 9"/>
            <p:cNvSpPr>
              <a:spLocks noChangeArrowheads="1"/>
            </p:cNvSpPr>
            <p:nvPr/>
          </p:nvSpPr>
          <p:spPr bwMode="auto">
            <a:xfrm>
              <a:off x="5638800" y="5562600"/>
              <a:ext cx="433388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 err="1">
                  <a:latin typeface="Calibri" pitchFamily="34" charset="0"/>
                </a:rPr>
                <a:t>B</a:t>
              </a:r>
              <a:r>
                <a:rPr lang="en-US" sz="1800" baseline="-25000" dirty="0" err="1">
                  <a:latin typeface="Calibri" pitchFamily="34" charset="0"/>
                </a:rPr>
                <a:t>k</a:t>
              </a:r>
              <a:endParaRPr lang="en-US" sz="1800" baseline="-25000" dirty="0">
                <a:latin typeface="Calibri" pitchFamily="34" charset="0"/>
              </a:endParaRPr>
            </a:p>
          </p:txBody>
        </p:sp>
        <p:sp>
          <p:nvSpPr>
            <p:cNvPr id="750602" name="Rectangle 10"/>
            <p:cNvSpPr>
              <a:spLocks noChangeArrowheads="1"/>
            </p:cNvSpPr>
            <p:nvPr/>
          </p:nvSpPr>
          <p:spPr bwMode="auto">
            <a:xfrm>
              <a:off x="6070384" y="5561999"/>
              <a:ext cx="433388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 err="1">
                  <a:latin typeface="Calibri" pitchFamily="34" charset="0"/>
                </a:rPr>
                <a:t>k+1</a:t>
              </a:r>
            </a:p>
          </p:txBody>
        </p:sp>
        <p:sp>
          <p:nvSpPr>
            <p:cNvPr id="750603" name="Rectangle 11"/>
            <p:cNvSpPr>
              <a:spLocks noChangeArrowheads="1"/>
            </p:cNvSpPr>
            <p:nvPr/>
          </p:nvSpPr>
          <p:spPr bwMode="auto">
            <a:xfrm>
              <a:off x="6496435" y="5562600"/>
              <a:ext cx="1319213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• • •</a:t>
              </a:r>
            </a:p>
          </p:txBody>
        </p:sp>
        <p:sp>
          <p:nvSpPr>
            <p:cNvPr id="750604" name="Line 12"/>
            <p:cNvSpPr>
              <a:spLocks noChangeShapeType="1"/>
            </p:cNvSpPr>
            <p:nvPr/>
          </p:nvSpPr>
          <p:spPr bwMode="auto">
            <a:xfrm flipV="1">
              <a:off x="5851826" y="6011562"/>
              <a:ext cx="0" cy="381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0605" name="Text Box 13"/>
            <p:cNvSpPr txBox="1">
              <a:spLocks noChangeArrowheads="1"/>
            </p:cNvSpPr>
            <p:nvPr/>
          </p:nvSpPr>
          <p:spPr bwMode="auto">
            <a:xfrm>
              <a:off x="4258962" y="6358624"/>
              <a:ext cx="317593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Current </a:t>
              </a:r>
              <a:r>
                <a:rPr lang="en-US" dirty="0" smtClean="0">
                  <a:latin typeface="Calibri" pitchFamily="34" charset="0"/>
                </a:rPr>
                <a:t>file position </a:t>
              </a:r>
              <a:r>
                <a:rPr lang="en-US" dirty="0">
                  <a:latin typeface="Calibri" pitchFamily="34" charset="0"/>
                </a:rPr>
                <a:t>= k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102" name="Rectangle 6"/>
          <p:cNvSpPr>
            <a:spLocks noGrp="1" noChangeArrowheads="1"/>
          </p:cNvSpPr>
          <p:nvPr>
            <p:ph type="title"/>
          </p:nvPr>
        </p:nvSpPr>
        <p:spPr>
          <a:xfrm>
            <a:off x="357018" y="457200"/>
            <a:ext cx="7592093" cy="762000"/>
          </a:xfrm>
        </p:spPr>
        <p:txBody>
          <a:bodyPr/>
          <a:lstStyle/>
          <a:p>
            <a:r>
              <a:rPr lang="en-US"/>
              <a:t>Standard I/O Buffering in Action</a:t>
            </a:r>
          </a:p>
        </p:txBody>
      </p:sp>
      <p:sp>
        <p:nvSpPr>
          <p:cNvPr id="6441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56286" y="1295400"/>
            <a:ext cx="7896225" cy="4972050"/>
          </a:xfrm>
        </p:spPr>
        <p:txBody>
          <a:bodyPr/>
          <a:lstStyle/>
          <a:p>
            <a:r>
              <a:rPr lang="en-US" dirty="0"/>
              <a:t>You can see this buffering in action for yourself, using the always fascinating </a:t>
            </a:r>
            <a:r>
              <a:rPr lang="en-US" dirty="0" smtClean="0"/>
              <a:t>Linux </a:t>
            </a:r>
            <a:r>
              <a:rPr lang="en-US" dirty="0" err="1" smtClean="0">
                <a:latin typeface="Courier New" pitchFamily="49" charset="0"/>
              </a:rPr>
              <a:t>strace</a:t>
            </a:r>
            <a:r>
              <a:rPr lang="en-US" dirty="0" smtClean="0"/>
              <a:t> </a:t>
            </a:r>
            <a:r>
              <a:rPr lang="en-US" dirty="0"/>
              <a:t>program:</a:t>
            </a:r>
          </a:p>
        </p:txBody>
      </p:sp>
      <p:sp>
        <p:nvSpPr>
          <p:cNvPr id="644099" name="Rectangle 3"/>
          <p:cNvSpPr>
            <a:spLocks noChangeArrowheads="1"/>
          </p:cNvSpPr>
          <p:nvPr/>
        </p:nvSpPr>
        <p:spPr bwMode="auto">
          <a:xfrm>
            <a:off x="3276600" y="2438400"/>
            <a:ext cx="5638800" cy="18158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dirty="0" err="1">
                <a:latin typeface="Courier New" pitchFamily="49" charset="0"/>
              </a:rPr>
              <a:t>strace</a:t>
            </a:r>
            <a:r>
              <a:rPr lang="en-US" sz="1600" dirty="0">
                <a:latin typeface="Courier New" pitchFamily="49" charset="0"/>
              </a:rPr>
              <a:t> ./hello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execve</a:t>
            </a:r>
            <a:r>
              <a:rPr lang="en-US" sz="1600" dirty="0">
                <a:latin typeface="Courier New" pitchFamily="49" charset="0"/>
              </a:rPr>
              <a:t>("./hello", ["hello"], [/* ... */]).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...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write(1, "hello\n", </a:t>
            </a:r>
            <a:r>
              <a:rPr lang="en-US" sz="1600" dirty="0" smtClean="0">
                <a:latin typeface="Courier New" pitchFamily="49" charset="0"/>
              </a:rPr>
              <a:t>6)               </a:t>
            </a:r>
            <a:r>
              <a:rPr lang="en-US" sz="1600" dirty="0">
                <a:latin typeface="Courier New" pitchFamily="49" charset="0"/>
              </a:rPr>
              <a:t>= 6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...</a:t>
            </a:r>
            <a:endParaRPr lang="en-US" sz="16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exit_group(</a:t>
            </a:r>
            <a:r>
              <a:rPr lang="en-US" sz="1600" dirty="0">
                <a:latin typeface="Courier New" pitchFamily="49" charset="0"/>
              </a:rPr>
              <a:t>0)                       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>
                <a:latin typeface="Courier New" pitchFamily="49" charset="0"/>
              </a:rPr>
              <a:t>?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644101" name="Rectangle 5"/>
          <p:cNvSpPr>
            <a:spLocks noChangeArrowheads="1"/>
          </p:cNvSpPr>
          <p:nvPr/>
        </p:nvSpPr>
        <p:spPr bwMode="auto">
          <a:xfrm>
            <a:off x="457200" y="2432050"/>
            <a:ext cx="2590800" cy="328295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#include &lt;stdio.h&gt;</a:t>
            </a:r>
          </a:p>
          <a:p>
            <a:pPr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int main()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printf("h");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printf("e");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printf("o");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printf("\n");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fflush(stdout);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exit(0);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09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Unix I/O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RIO (robust I/O)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package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Metadata, sharing, and redirection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Standard I/O</a:t>
            </a:r>
          </a:p>
          <a:p>
            <a:r>
              <a:rPr lang="en-US" dirty="0" smtClean="0"/>
              <a:t>Closing remarks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Unix I/O vs. Standard I/O vs. RIO</a:t>
            </a:r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1600200"/>
            <a:ext cx="8750300" cy="4876800"/>
          </a:xfrm>
        </p:spPr>
        <p:txBody>
          <a:bodyPr/>
          <a:lstStyle/>
          <a:p>
            <a:r>
              <a:rPr lang="en-US" dirty="0"/>
              <a:t>Standard I/O and RIO are implemented using low-level </a:t>
            </a:r>
            <a:r>
              <a:rPr lang="en-US" dirty="0" smtClean="0"/>
              <a:t>Unix I/O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Which </a:t>
            </a:r>
            <a:r>
              <a:rPr lang="en-US" dirty="0"/>
              <a:t>ones should you use in your programs?</a:t>
            </a:r>
          </a:p>
        </p:txBody>
      </p:sp>
      <p:sp>
        <p:nvSpPr>
          <p:cNvPr id="671748" name="Rectangle 4"/>
          <p:cNvSpPr>
            <a:spLocks noChangeAspect="1" noChangeArrowheads="1"/>
          </p:cNvSpPr>
          <p:nvPr/>
        </p:nvSpPr>
        <p:spPr bwMode="auto">
          <a:xfrm>
            <a:off x="2740025" y="2913063"/>
            <a:ext cx="4041775" cy="15779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71749" name="Rectangle 5"/>
          <p:cNvSpPr>
            <a:spLocks noChangeAspect="1" noChangeArrowheads="1"/>
          </p:cNvSpPr>
          <p:nvPr/>
        </p:nvSpPr>
        <p:spPr bwMode="auto">
          <a:xfrm>
            <a:off x="2740025" y="4491038"/>
            <a:ext cx="4041775" cy="685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Unix I/O functions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(accessed via system calls)</a:t>
            </a:r>
          </a:p>
        </p:txBody>
      </p:sp>
      <p:sp>
        <p:nvSpPr>
          <p:cNvPr id="671750" name="Rectangle 6"/>
          <p:cNvSpPr>
            <a:spLocks noChangeAspect="1" noChangeArrowheads="1"/>
          </p:cNvSpPr>
          <p:nvPr/>
        </p:nvSpPr>
        <p:spPr bwMode="auto">
          <a:xfrm>
            <a:off x="2741913" y="3805238"/>
            <a:ext cx="1447800" cy="685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 Standard I/O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functions</a:t>
            </a:r>
          </a:p>
        </p:txBody>
      </p:sp>
      <p:sp>
        <p:nvSpPr>
          <p:cNvPr id="671751" name="Text Box 7"/>
          <p:cNvSpPr txBox="1">
            <a:spLocks noChangeAspect="1" noChangeArrowheads="1"/>
          </p:cNvSpPr>
          <p:nvPr/>
        </p:nvSpPr>
        <p:spPr bwMode="auto">
          <a:xfrm>
            <a:off x="3254439" y="3124200"/>
            <a:ext cx="299396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C application program</a:t>
            </a:r>
          </a:p>
        </p:txBody>
      </p:sp>
      <p:sp>
        <p:nvSpPr>
          <p:cNvPr id="671752" name="Text Box 8"/>
          <p:cNvSpPr txBox="1">
            <a:spLocks noChangeAspect="1" noChangeArrowheads="1"/>
          </p:cNvSpPr>
          <p:nvPr/>
        </p:nvSpPr>
        <p:spPr bwMode="auto">
          <a:xfrm>
            <a:off x="241300" y="2451100"/>
            <a:ext cx="1989138" cy="18161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fopen  fdopen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fread  fwrite fscanf fprintf  sscanf sprintf fgets  fputs fflush fseek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fclose</a:t>
            </a:r>
          </a:p>
        </p:txBody>
      </p:sp>
      <p:sp>
        <p:nvSpPr>
          <p:cNvPr id="671753" name="Text Box 9"/>
          <p:cNvSpPr txBox="1">
            <a:spLocks noChangeAspect="1" noChangeArrowheads="1"/>
          </p:cNvSpPr>
          <p:nvPr/>
        </p:nvSpPr>
        <p:spPr bwMode="auto">
          <a:xfrm>
            <a:off x="530225" y="4419600"/>
            <a:ext cx="166370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open   read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write  lseek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stat   close</a:t>
            </a:r>
          </a:p>
        </p:txBody>
      </p:sp>
      <p:sp>
        <p:nvSpPr>
          <p:cNvPr id="671754" name="Line 10"/>
          <p:cNvSpPr>
            <a:spLocks noChangeAspect="1" noChangeShapeType="1"/>
          </p:cNvSpPr>
          <p:nvPr/>
        </p:nvSpPr>
        <p:spPr bwMode="auto">
          <a:xfrm flipH="1" flipV="1">
            <a:off x="2230438" y="4840288"/>
            <a:ext cx="4746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1755" name="Text Box 11"/>
          <p:cNvSpPr txBox="1">
            <a:spLocks noChangeAspect="1" noChangeArrowheads="1"/>
          </p:cNvSpPr>
          <p:nvPr/>
        </p:nvSpPr>
        <p:spPr bwMode="auto">
          <a:xfrm>
            <a:off x="7150100" y="3490913"/>
            <a:ext cx="1841500" cy="132715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rio_readn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rio_writen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rio_readinitb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rio_readlineb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rio_readnb</a:t>
            </a:r>
          </a:p>
        </p:txBody>
      </p:sp>
      <p:sp>
        <p:nvSpPr>
          <p:cNvPr id="671756" name="Rectangle 12"/>
          <p:cNvSpPr>
            <a:spLocks noChangeAspect="1" noChangeArrowheads="1"/>
          </p:cNvSpPr>
          <p:nvPr/>
        </p:nvSpPr>
        <p:spPr bwMode="auto">
          <a:xfrm>
            <a:off x="5334000" y="3805238"/>
            <a:ext cx="1447800" cy="6858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 RIO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functions</a:t>
            </a:r>
          </a:p>
        </p:txBody>
      </p:sp>
      <p:sp>
        <p:nvSpPr>
          <p:cNvPr id="671757" name="Line 13"/>
          <p:cNvSpPr>
            <a:spLocks noChangeShapeType="1"/>
          </p:cNvSpPr>
          <p:nvPr/>
        </p:nvSpPr>
        <p:spPr bwMode="auto">
          <a:xfrm flipH="1" flipV="1">
            <a:off x="2260600" y="3340100"/>
            <a:ext cx="482600" cy="749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1758" name="Line 14"/>
          <p:cNvSpPr>
            <a:spLocks noChangeShapeType="1"/>
          </p:cNvSpPr>
          <p:nvPr/>
        </p:nvSpPr>
        <p:spPr bwMode="auto">
          <a:xfrm>
            <a:off x="6794500" y="4152900"/>
            <a:ext cx="3683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9970" y="435678"/>
            <a:ext cx="7592093" cy="762000"/>
          </a:xfrm>
        </p:spPr>
        <p:txBody>
          <a:bodyPr/>
          <a:lstStyle/>
          <a:p>
            <a:r>
              <a:rPr lang="en-US" dirty="0"/>
              <a:t>Pros and Cons of Unix I/O</a:t>
            </a:r>
          </a:p>
        </p:txBody>
      </p:sp>
      <p:sp>
        <p:nvSpPr>
          <p:cNvPr id="6758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518525" cy="4972050"/>
          </a:xfrm>
        </p:spPr>
        <p:txBody>
          <a:bodyPr/>
          <a:lstStyle/>
          <a:p>
            <a:r>
              <a:rPr lang="en-US" dirty="0"/>
              <a:t>Pros</a:t>
            </a:r>
          </a:p>
          <a:p>
            <a:pPr lvl="1"/>
            <a:r>
              <a:rPr lang="en-US" dirty="0"/>
              <a:t>Unix I/O is the most general and lowest overhead form of I/</a:t>
            </a:r>
            <a:r>
              <a:rPr lang="en-US" dirty="0" smtClean="0"/>
              <a:t>O</a:t>
            </a:r>
            <a:endParaRPr lang="en-US" dirty="0"/>
          </a:p>
          <a:p>
            <a:pPr lvl="2"/>
            <a:r>
              <a:rPr lang="en-US" dirty="0"/>
              <a:t>All other I/O packages are implemented using Unix I/O </a:t>
            </a:r>
            <a:r>
              <a:rPr lang="en-US" dirty="0" smtClean="0"/>
              <a:t>functions</a:t>
            </a:r>
            <a:endParaRPr lang="en-US" dirty="0"/>
          </a:p>
          <a:p>
            <a:pPr lvl="1"/>
            <a:r>
              <a:rPr lang="en-US" dirty="0"/>
              <a:t>Unix I/O provides functions for accessing file </a:t>
            </a:r>
            <a:r>
              <a:rPr lang="en-US" dirty="0" smtClean="0"/>
              <a:t>metadata</a:t>
            </a:r>
          </a:p>
          <a:p>
            <a:pPr lvl="1"/>
            <a:r>
              <a:rPr lang="en-US" dirty="0" smtClean="0"/>
              <a:t>Unix I/O functions are </a:t>
            </a:r>
            <a:r>
              <a:rPr lang="en-US" dirty="0" err="1" smtClean="0"/>
              <a:t>async</a:t>
            </a:r>
            <a:r>
              <a:rPr lang="en-US" dirty="0" smtClean="0"/>
              <a:t>-signal-safe and can be used safely in signal handlers</a:t>
            </a:r>
          </a:p>
          <a:p>
            <a:endParaRPr lang="en-US" dirty="0" smtClean="0"/>
          </a:p>
          <a:p>
            <a:r>
              <a:rPr lang="en-US" dirty="0" smtClean="0"/>
              <a:t>Cons</a:t>
            </a:r>
            <a:endParaRPr lang="en-US" dirty="0"/>
          </a:p>
          <a:p>
            <a:pPr lvl="1"/>
            <a:r>
              <a:rPr lang="en-US" dirty="0"/>
              <a:t>Dealing with short counts is tricky and error </a:t>
            </a:r>
            <a:r>
              <a:rPr lang="en-US" dirty="0" smtClean="0"/>
              <a:t>prone</a:t>
            </a:r>
            <a:endParaRPr lang="en-US" dirty="0"/>
          </a:p>
          <a:p>
            <a:pPr lvl="1"/>
            <a:r>
              <a:rPr lang="en-US" dirty="0"/>
              <a:t>Efficient reading of text lines requires some form of buffering, also tricky and error </a:t>
            </a:r>
            <a:r>
              <a:rPr lang="en-US" dirty="0" smtClean="0"/>
              <a:t>prone</a:t>
            </a:r>
            <a:endParaRPr lang="en-US" dirty="0"/>
          </a:p>
          <a:p>
            <a:pPr lvl="1"/>
            <a:r>
              <a:rPr lang="en-US" dirty="0"/>
              <a:t>Both of these issues are addressed by the standard I/O and RIO </a:t>
            </a:r>
            <a:r>
              <a:rPr lang="en-US" dirty="0" smtClean="0"/>
              <a:t>packages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75955" y="435678"/>
            <a:ext cx="7592093" cy="762000"/>
          </a:xfrm>
        </p:spPr>
        <p:txBody>
          <a:bodyPr/>
          <a:lstStyle/>
          <a:p>
            <a:r>
              <a:rPr lang="en-US"/>
              <a:t>Pros and Cons of Standard I/O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1" y="1362075"/>
            <a:ext cx="8458200" cy="4972050"/>
          </a:xfrm>
        </p:spPr>
        <p:txBody>
          <a:bodyPr/>
          <a:lstStyle/>
          <a:p>
            <a:r>
              <a:rPr lang="en-US" dirty="0"/>
              <a:t>Pros:</a:t>
            </a:r>
          </a:p>
          <a:p>
            <a:pPr lvl="1"/>
            <a:r>
              <a:rPr lang="en-US" dirty="0"/>
              <a:t>Buffering increases efficiency by decreasing the number of </a:t>
            </a:r>
            <a:r>
              <a:rPr lang="en-US" b="1" dirty="0">
                <a:latin typeface="Courier New" pitchFamily="49" charset="0"/>
              </a:rPr>
              <a:t>read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</a:rPr>
              <a:t>write</a:t>
            </a:r>
            <a:r>
              <a:rPr lang="en-US" dirty="0"/>
              <a:t> system calls</a:t>
            </a:r>
          </a:p>
          <a:p>
            <a:pPr lvl="1"/>
            <a:r>
              <a:rPr lang="en-US" dirty="0"/>
              <a:t>Short counts are handled automatically</a:t>
            </a:r>
          </a:p>
          <a:p>
            <a:r>
              <a:rPr lang="en-US" dirty="0"/>
              <a:t>Cons:</a:t>
            </a:r>
          </a:p>
          <a:p>
            <a:pPr lvl="1"/>
            <a:r>
              <a:rPr lang="en-US" dirty="0"/>
              <a:t>Provides no function for accessing file </a:t>
            </a:r>
            <a:r>
              <a:rPr lang="en-US" dirty="0" smtClean="0"/>
              <a:t>metadata</a:t>
            </a:r>
          </a:p>
          <a:p>
            <a:pPr lvl="1"/>
            <a:r>
              <a:rPr lang="en-US" dirty="0" smtClean="0"/>
              <a:t>Standard I/O functions are not </a:t>
            </a:r>
            <a:r>
              <a:rPr lang="en-US" dirty="0" err="1" smtClean="0"/>
              <a:t>async</a:t>
            </a:r>
            <a:r>
              <a:rPr lang="en-US" dirty="0" smtClean="0"/>
              <a:t>-signal-safe, and not appropriate for signal handlers</a:t>
            </a:r>
          </a:p>
          <a:p>
            <a:pPr lvl="1"/>
            <a:r>
              <a:rPr lang="en-US" dirty="0"/>
              <a:t>Standard I/O is not appropriate for input and output on network sockets</a:t>
            </a:r>
          </a:p>
          <a:p>
            <a:pPr lvl="2"/>
            <a:r>
              <a:rPr lang="en-US" dirty="0"/>
              <a:t>There are poorly documented restrictions on streams that interact badly with restrictions on </a:t>
            </a:r>
            <a:r>
              <a:rPr lang="en-US" dirty="0" smtClean="0"/>
              <a:t>sockets (CS:APP3e, Sec 10.11)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6878638" cy="573087"/>
          </a:xfrm>
        </p:spPr>
        <p:txBody>
          <a:bodyPr/>
          <a:lstStyle/>
          <a:p>
            <a:r>
              <a:rPr lang="en-US"/>
              <a:t>Choosing I/O Functions</a:t>
            </a:r>
          </a:p>
        </p:txBody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52538"/>
            <a:ext cx="8472487" cy="5224462"/>
          </a:xfrm>
        </p:spPr>
        <p:txBody>
          <a:bodyPr/>
          <a:lstStyle/>
          <a:p>
            <a:r>
              <a:rPr lang="en-US" dirty="0"/>
              <a:t>General rule: use the highest-level I/O functions you can</a:t>
            </a:r>
          </a:p>
          <a:p>
            <a:pPr lvl="1"/>
            <a:r>
              <a:rPr lang="en-US" dirty="0"/>
              <a:t>Many C programmers are able to do all of their work using the standard I/O </a:t>
            </a:r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But, be sure to understand the functions you use!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When to use standard I/O</a:t>
            </a:r>
          </a:p>
          <a:p>
            <a:pPr lvl="1"/>
            <a:r>
              <a:rPr lang="en-US" dirty="0"/>
              <a:t>When working with disk or terminal files</a:t>
            </a:r>
          </a:p>
          <a:p>
            <a:r>
              <a:rPr lang="en-US" dirty="0"/>
              <a:t>When to use raw Unix I/O </a:t>
            </a:r>
            <a:endParaRPr lang="en-US" dirty="0" smtClean="0"/>
          </a:p>
          <a:p>
            <a:pPr lvl="1"/>
            <a:r>
              <a:rPr lang="en-US" dirty="0" smtClean="0"/>
              <a:t>Inside signal handlers, because Unix I/O is </a:t>
            </a:r>
            <a:r>
              <a:rPr lang="en-US" dirty="0" err="1" smtClean="0"/>
              <a:t>async</a:t>
            </a:r>
            <a:r>
              <a:rPr lang="en-US" dirty="0" smtClean="0"/>
              <a:t>-signal-safe</a:t>
            </a:r>
          </a:p>
          <a:p>
            <a:pPr lvl="1"/>
            <a:r>
              <a:rPr lang="en-US" dirty="0"/>
              <a:t>In rare cases when you need absolute highest </a:t>
            </a:r>
            <a:r>
              <a:rPr lang="en-US" dirty="0" smtClean="0"/>
              <a:t>performance</a:t>
            </a:r>
          </a:p>
          <a:p>
            <a:r>
              <a:rPr lang="en-US" dirty="0"/>
              <a:t>When to use RIO</a:t>
            </a:r>
          </a:p>
          <a:p>
            <a:pPr lvl="1"/>
            <a:r>
              <a:rPr lang="en-US" dirty="0"/>
              <a:t>When you are reading and writing network</a:t>
            </a:r>
            <a:r>
              <a:rPr lang="en-US" dirty="0" smtClean="0"/>
              <a:t> sockets</a:t>
            </a:r>
          </a:p>
          <a:p>
            <a:pPr lvl="1"/>
            <a:r>
              <a:rPr lang="en-US" dirty="0" smtClean="0"/>
              <a:t>Avoid using standard I/O on sockets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304249" y="308254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435678"/>
            <a:ext cx="7592093" cy="762000"/>
          </a:xfrm>
        </p:spPr>
        <p:txBody>
          <a:bodyPr/>
          <a:lstStyle/>
          <a:p>
            <a:r>
              <a:rPr lang="en-US" dirty="0" smtClean="0"/>
              <a:t>Aside: Working </a:t>
            </a:r>
            <a:r>
              <a:rPr lang="en-US" dirty="0"/>
              <a:t>with Binary Files</a:t>
            </a:r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62074"/>
            <a:ext cx="9067800" cy="5495925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Functions </a:t>
            </a:r>
            <a:r>
              <a:rPr lang="en-US" dirty="0"/>
              <a:t>you </a:t>
            </a:r>
            <a:r>
              <a:rPr lang="en-US" dirty="0" smtClean="0"/>
              <a:t>should never use on binary files</a:t>
            </a:r>
          </a:p>
          <a:p>
            <a:pPr lvl="1"/>
            <a:r>
              <a:rPr lang="en-US" dirty="0" smtClean="0"/>
              <a:t>Text-</a:t>
            </a:r>
            <a:r>
              <a:rPr lang="en-US" dirty="0"/>
              <a:t>oriented I/</a:t>
            </a:r>
            <a:r>
              <a:rPr lang="en-US" dirty="0" smtClean="0"/>
              <a:t>O such as </a:t>
            </a:r>
            <a:r>
              <a:rPr lang="en-US" b="1" dirty="0" err="1" smtClean="0">
                <a:latin typeface="Courier New"/>
                <a:cs typeface="Courier New"/>
              </a:rPr>
              <a:t>fgets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scanf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latin typeface="Courier New"/>
                <a:cs typeface="Courier New"/>
              </a:rPr>
              <a:t>rio_readlineb</a:t>
            </a:r>
            <a:endParaRPr lang="en-US" b="1" dirty="0" smtClean="0">
              <a:latin typeface="Courier New"/>
              <a:cs typeface="Courier New"/>
            </a:endParaRPr>
          </a:p>
          <a:p>
            <a:pPr lvl="2"/>
            <a:r>
              <a:rPr lang="en-US" dirty="0" smtClean="0"/>
              <a:t>Interpret EOL characters. </a:t>
            </a:r>
          </a:p>
          <a:p>
            <a:pPr lvl="2"/>
            <a:r>
              <a:rPr lang="en-US" dirty="0" smtClean="0"/>
              <a:t>Use functions like </a:t>
            </a:r>
            <a:r>
              <a:rPr lang="en-US" b="1" dirty="0" err="1" smtClean="0">
                <a:latin typeface="Courier New"/>
                <a:cs typeface="Courier New"/>
              </a:rPr>
              <a:t>rio_readn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/>
                <a:cs typeface="Courier New"/>
              </a:rPr>
              <a:t>rio_readnb</a:t>
            </a:r>
            <a:r>
              <a:rPr lang="en-US" dirty="0" smtClean="0"/>
              <a:t> instead</a:t>
            </a:r>
          </a:p>
          <a:p>
            <a:pPr lvl="3"/>
            <a:endParaRPr lang="en-US" dirty="0" smtClean="0"/>
          </a:p>
          <a:p>
            <a:pPr lvl="1"/>
            <a:r>
              <a:rPr lang="en-US" dirty="0"/>
              <a:t>String functions</a:t>
            </a:r>
          </a:p>
          <a:p>
            <a:pPr lvl="2"/>
            <a:r>
              <a:rPr lang="en-US" b="1" dirty="0" err="1">
                <a:latin typeface="Courier New"/>
                <a:cs typeface="Courier New"/>
              </a:rPr>
              <a:t>strlen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latin typeface="Courier New"/>
                <a:cs typeface="Courier New"/>
              </a:rPr>
              <a:t>strcpy</a:t>
            </a:r>
            <a:r>
              <a:rPr lang="en-US" b="1" dirty="0" smtClean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latin typeface="Courier New"/>
                <a:cs typeface="Courier New"/>
              </a:rPr>
              <a:t>strcat</a:t>
            </a:r>
            <a:endParaRPr lang="en-US" b="1" dirty="0">
              <a:latin typeface="Courier New"/>
              <a:cs typeface="Courier New"/>
            </a:endParaRPr>
          </a:p>
          <a:p>
            <a:pPr lvl="2"/>
            <a:r>
              <a:rPr lang="en-US" dirty="0"/>
              <a:t>Interprets byte value 0</a:t>
            </a:r>
            <a:r>
              <a:rPr lang="en-US" dirty="0" smtClean="0"/>
              <a:t> (end of string) as </a:t>
            </a:r>
            <a:r>
              <a:rPr lang="en-US" dirty="0"/>
              <a:t>special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 smtClean="0"/>
              <a:t>For Further Information</a:t>
            </a:r>
            <a:endParaRPr lang="en-US"/>
          </a:p>
        </p:txBody>
      </p:sp>
      <p:sp>
        <p:nvSpPr>
          <p:cNvPr id="65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6875" y="1143000"/>
            <a:ext cx="8518525" cy="4972050"/>
          </a:xfrm>
        </p:spPr>
        <p:txBody>
          <a:bodyPr/>
          <a:lstStyle/>
          <a:p>
            <a:r>
              <a:rPr lang="en-US" dirty="0" smtClean="0"/>
              <a:t>The Unix bible:</a:t>
            </a:r>
          </a:p>
          <a:p>
            <a:pPr lvl="1"/>
            <a:r>
              <a:rPr lang="en-US" dirty="0" smtClean="0"/>
              <a:t>W. Richard  Stevens &amp; Stephen A. </a:t>
            </a:r>
            <a:r>
              <a:rPr lang="en-US" dirty="0" err="1" smtClean="0"/>
              <a:t>Rago</a:t>
            </a:r>
            <a:r>
              <a:rPr lang="en-US" dirty="0" smtClean="0"/>
              <a:t>, </a:t>
            </a:r>
            <a:r>
              <a:rPr lang="en-US" b="1" i="1" dirty="0" smtClean="0"/>
              <a:t>Advanced Programming in the Unix Environment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 Edition, Addison Wesley, 2005</a:t>
            </a:r>
          </a:p>
          <a:p>
            <a:pPr lvl="2"/>
            <a:r>
              <a:rPr lang="en-US" dirty="0" smtClean="0"/>
              <a:t>Updated from </a:t>
            </a:r>
            <a:r>
              <a:rPr lang="en-US" dirty="0" err="1" smtClean="0"/>
              <a:t>Stevens’s</a:t>
            </a:r>
            <a:r>
              <a:rPr lang="en-US" dirty="0" smtClean="0"/>
              <a:t> 1993 classic text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Linux bible:</a:t>
            </a:r>
          </a:p>
          <a:p>
            <a:pPr lvl="1"/>
            <a:r>
              <a:rPr lang="en-US" dirty="0" smtClean="0"/>
              <a:t>Michael </a:t>
            </a:r>
            <a:r>
              <a:rPr lang="en-US" dirty="0" err="1" smtClean="0"/>
              <a:t>Kerrisk</a:t>
            </a:r>
            <a:r>
              <a:rPr lang="en-US" dirty="0" smtClean="0"/>
              <a:t>, The Linux Programming Interface, No Starch Press, 2010</a:t>
            </a:r>
          </a:p>
          <a:p>
            <a:pPr lvl="2"/>
            <a:r>
              <a:rPr lang="en-US" dirty="0" smtClean="0"/>
              <a:t>Encyclopedic and authoritative</a:t>
            </a:r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2991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24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7" y="457200"/>
            <a:ext cx="7592093" cy="762000"/>
          </a:xfrm>
        </p:spPr>
        <p:txBody>
          <a:bodyPr/>
          <a:lstStyle/>
          <a:p>
            <a:r>
              <a:rPr lang="en-US"/>
              <a:t>Fun with File Descriptors (1)</a:t>
            </a:r>
          </a:p>
        </p:txBody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2" y="5546124"/>
            <a:ext cx="8307388" cy="533400"/>
          </a:xfrm>
        </p:spPr>
        <p:txBody>
          <a:bodyPr/>
          <a:lstStyle/>
          <a:p>
            <a:r>
              <a:rPr lang="en-US" dirty="0"/>
              <a:t>What would this program print for file containing “</a:t>
            </a:r>
            <a:r>
              <a:rPr lang="en-US" dirty="0" err="1"/>
              <a:t>abcde</a:t>
            </a:r>
            <a:r>
              <a:rPr lang="en-US" dirty="0"/>
              <a:t>”?</a:t>
            </a:r>
          </a:p>
          <a:p>
            <a:endParaRPr lang="en-US" dirty="0"/>
          </a:p>
        </p:txBody>
      </p:sp>
      <p:sp>
        <p:nvSpPr>
          <p:cNvPr id="735236" name="Text Box 4"/>
          <p:cNvSpPr txBox="1">
            <a:spLocks noChangeArrowheads="1"/>
          </p:cNvSpPr>
          <p:nvPr/>
        </p:nvSpPr>
        <p:spPr bwMode="auto">
          <a:xfrm>
            <a:off x="533400" y="1295400"/>
            <a:ext cx="6849952" cy="403187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"csapp.h"</a:t>
            </a:r>
          </a:p>
          <a:p>
            <a:r>
              <a:rPr lang="en-US" sz="1600" dirty="0">
                <a:latin typeface="Courier New" pitchFamily="49" charset="0"/>
              </a:rPr>
              <a:t>int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fd1, fd2, fd3;</a:t>
            </a:r>
          </a:p>
          <a:p>
            <a:r>
              <a:rPr lang="en-US" sz="1600" dirty="0">
                <a:latin typeface="Courier New" pitchFamily="49" charset="0"/>
              </a:rPr>
              <a:t>    char c1, c2, c3;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fd1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fd2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fd3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Dup2(fd2, fd3);</a:t>
            </a:r>
          </a:p>
          <a:p>
            <a:r>
              <a:rPr lang="en-US" sz="1600" dirty="0">
                <a:latin typeface="Courier New" pitchFamily="49" charset="0"/>
              </a:rPr>
              <a:t>    Read(fd1, &amp;c1, 1);</a:t>
            </a:r>
          </a:p>
          <a:p>
            <a:r>
              <a:rPr lang="en-US" sz="1600" dirty="0">
                <a:latin typeface="Courier New" pitchFamily="49" charset="0"/>
              </a:rPr>
              <a:t>    Read(fd2, &amp;c2, 1);</a:t>
            </a:r>
          </a:p>
          <a:p>
            <a:r>
              <a:rPr lang="en-US" sz="1600" dirty="0">
                <a:latin typeface="Courier New" pitchFamily="49" charset="0"/>
              </a:rPr>
              <a:t>    Read(fd3, &amp;c3, 1);</a:t>
            </a:r>
          </a:p>
          <a:p>
            <a:r>
              <a:rPr lang="en-US" sz="1600" dirty="0">
                <a:latin typeface="Courier New" pitchFamily="49" charset="0"/>
              </a:rPr>
              <a:t>    printf("c1 = %c, c2 = %c, c3 = %c\n", c1, c2, c3);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51988" y="4957941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ffiles1.c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Types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file has a </a:t>
            </a:r>
            <a:r>
              <a:rPr lang="en-US" i="1" dirty="0" smtClean="0"/>
              <a:t>type</a:t>
            </a:r>
            <a:r>
              <a:rPr lang="en-US" dirty="0" smtClean="0"/>
              <a:t> indicating its role in the system</a:t>
            </a:r>
          </a:p>
          <a:p>
            <a:pPr lvl="1"/>
            <a:r>
              <a:rPr lang="en-US" i="1" dirty="0" smtClean="0"/>
              <a:t>Regular file: </a:t>
            </a:r>
            <a:r>
              <a:rPr lang="en-US" dirty="0" smtClean="0"/>
              <a:t>Contains arbitrary data</a:t>
            </a:r>
          </a:p>
          <a:p>
            <a:pPr lvl="1"/>
            <a:r>
              <a:rPr lang="en-US" i="1" dirty="0" smtClean="0"/>
              <a:t>Directory:  </a:t>
            </a:r>
            <a:r>
              <a:rPr lang="en-US" dirty="0" smtClean="0"/>
              <a:t>Index for a related group of files</a:t>
            </a:r>
          </a:p>
          <a:p>
            <a:pPr lvl="1"/>
            <a:r>
              <a:rPr lang="en-US" i="1" dirty="0" smtClean="0"/>
              <a:t>Socket:</a:t>
            </a:r>
            <a:r>
              <a:rPr lang="en-US" dirty="0" smtClean="0"/>
              <a:t> For communicating with a process on another machine</a:t>
            </a:r>
          </a:p>
          <a:p>
            <a:endParaRPr lang="en-US" dirty="0" smtClean="0"/>
          </a:p>
          <a:p>
            <a:r>
              <a:rPr lang="en-US" dirty="0" smtClean="0"/>
              <a:t>Other file types beyond our scope</a:t>
            </a:r>
          </a:p>
          <a:p>
            <a:pPr lvl="1"/>
            <a:r>
              <a:rPr lang="en-US" i="1" dirty="0" smtClean="0"/>
              <a:t>Named pipes (FIFOs)</a:t>
            </a:r>
          </a:p>
          <a:p>
            <a:pPr lvl="1"/>
            <a:r>
              <a:rPr lang="en-US" i="1" dirty="0" smtClean="0"/>
              <a:t>Symbolic links</a:t>
            </a:r>
          </a:p>
          <a:p>
            <a:pPr lvl="1"/>
            <a:r>
              <a:rPr lang="en-US" i="1" dirty="0" smtClean="0"/>
              <a:t>Character and block devices</a:t>
            </a:r>
          </a:p>
        </p:txBody>
      </p:sp>
    </p:spTree>
    <p:extLst>
      <p:ext uri="{BB962C8B-B14F-4D97-AF65-F5344CB8AC3E}">
        <p14:creationId xmlns:p14="http://schemas.microsoft.com/office/powerpoint/2010/main" val="520229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81000"/>
            <a:ext cx="7592093" cy="762000"/>
          </a:xfrm>
        </p:spPr>
        <p:txBody>
          <a:bodyPr/>
          <a:lstStyle/>
          <a:p>
            <a:r>
              <a:rPr lang="en-US"/>
              <a:t>Fun with File Descriptors (2)</a:t>
            </a:r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174" y="6248400"/>
            <a:ext cx="8307388" cy="533400"/>
          </a:xfrm>
        </p:spPr>
        <p:txBody>
          <a:bodyPr/>
          <a:lstStyle/>
          <a:p>
            <a:r>
              <a:rPr lang="en-US" dirty="0"/>
              <a:t>What would this program print for file containing “</a:t>
            </a:r>
            <a:r>
              <a:rPr lang="en-US" dirty="0" err="1"/>
              <a:t>abcde</a:t>
            </a:r>
            <a:r>
              <a:rPr lang="en-US" dirty="0" smtClean="0"/>
              <a:t>”?</a:t>
            </a:r>
            <a:endParaRPr lang="en-US" dirty="0"/>
          </a:p>
        </p:txBody>
      </p:sp>
      <p:sp>
        <p:nvSpPr>
          <p:cNvPr id="739332" name="Text Box 4"/>
          <p:cNvSpPr txBox="1">
            <a:spLocks noChangeArrowheads="1"/>
          </p:cNvSpPr>
          <p:nvPr/>
        </p:nvSpPr>
        <p:spPr bwMode="auto">
          <a:xfrm>
            <a:off x="481914" y="1155442"/>
            <a:ext cx="6634188" cy="5016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"csapp.h"</a:t>
            </a:r>
          </a:p>
          <a:p>
            <a:r>
              <a:rPr lang="en-US" sz="1600" dirty="0">
                <a:latin typeface="Courier New" pitchFamily="49" charset="0"/>
              </a:rPr>
              <a:t>int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fd1;</a:t>
            </a:r>
          </a:p>
          <a:p>
            <a:r>
              <a:rPr lang="en-US" sz="1600" dirty="0">
                <a:latin typeface="Courier New" pitchFamily="49" charset="0"/>
              </a:rPr>
              <a:t>    int s = getpid() &amp; 0x1;</a:t>
            </a:r>
          </a:p>
          <a:p>
            <a:r>
              <a:rPr lang="en-US" sz="1600" dirty="0">
                <a:latin typeface="Courier New" pitchFamily="49" charset="0"/>
              </a:rPr>
              <a:t>    char c1, c2;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fd1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Read(fd1, &amp;c1, 1);</a:t>
            </a:r>
          </a:p>
          <a:p>
            <a:r>
              <a:rPr lang="en-US" sz="1600" dirty="0">
                <a:latin typeface="Courier New" pitchFamily="49" charset="0"/>
              </a:rPr>
              <a:t>    if (fork()) </a:t>
            </a:r>
            <a:r>
              <a:rPr lang="en-US" sz="1600" dirty="0" smtClean="0">
                <a:latin typeface="Courier New" pitchFamily="49" charset="0"/>
              </a:rPr>
              <a:t>{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Parent */</a:t>
            </a:r>
          </a:p>
          <a:p>
            <a:r>
              <a:rPr lang="en-US" sz="1600" dirty="0">
                <a:latin typeface="Courier New" pitchFamily="49" charset="0"/>
              </a:rPr>
              <a:t>        sleep(s);</a:t>
            </a:r>
          </a:p>
          <a:p>
            <a:r>
              <a:rPr lang="en-US" sz="1600" dirty="0">
                <a:latin typeface="Courier New" pitchFamily="49" charset="0"/>
              </a:rPr>
              <a:t>        Read(fd1, &amp;c2, 1);</a:t>
            </a:r>
          </a:p>
          <a:p>
            <a:r>
              <a:rPr lang="en-US" sz="1600" dirty="0">
                <a:latin typeface="Courier New" pitchFamily="49" charset="0"/>
              </a:rPr>
              <a:t>        printf("Parent: c1 = %c, c2 = %c\n", c1, c2);</a:t>
            </a:r>
          </a:p>
          <a:p>
            <a:r>
              <a:rPr lang="en-US" sz="1600" dirty="0">
                <a:latin typeface="Courier New" pitchFamily="49" charset="0"/>
              </a:rPr>
              <a:t>    } else </a:t>
            </a:r>
            <a:r>
              <a:rPr lang="en-US" sz="1600" dirty="0" smtClean="0">
                <a:latin typeface="Courier New" pitchFamily="49" charset="0"/>
              </a:rPr>
              <a:t>{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Child */</a:t>
            </a:r>
          </a:p>
          <a:p>
            <a:r>
              <a:rPr lang="en-US" sz="1600" dirty="0">
                <a:latin typeface="Courier New" pitchFamily="49" charset="0"/>
              </a:rPr>
              <a:t>        sleep(1-s);</a:t>
            </a:r>
          </a:p>
          <a:p>
            <a:r>
              <a:rPr lang="en-US" sz="1600" dirty="0">
                <a:latin typeface="Courier New" pitchFamily="49" charset="0"/>
              </a:rPr>
              <a:t>        Read(fd1, &amp;c2, 1);</a:t>
            </a:r>
          </a:p>
          <a:p>
            <a:r>
              <a:rPr lang="en-US" sz="1600" dirty="0">
                <a:latin typeface="Courier New" pitchFamily="49" charset="0"/>
              </a:rPr>
              <a:t>        printf("Child: c1 = %c, c2 = %c\n", c1, c2);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84738" y="5802868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ffiles2.c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 with File Descriptors (3)</a:t>
            </a:r>
          </a:p>
        </p:txBody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174" y="5029200"/>
            <a:ext cx="8307388" cy="533400"/>
          </a:xfrm>
        </p:spPr>
        <p:txBody>
          <a:bodyPr/>
          <a:lstStyle/>
          <a:p>
            <a:r>
              <a:rPr lang="en-US" dirty="0"/>
              <a:t>What would be </a:t>
            </a:r>
            <a:r>
              <a:rPr lang="en-US" dirty="0" smtClean="0"/>
              <a:t>the contents </a:t>
            </a:r>
            <a:r>
              <a:rPr lang="en-US" dirty="0"/>
              <a:t>of </a:t>
            </a:r>
            <a:r>
              <a:rPr lang="en-US" dirty="0" smtClean="0"/>
              <a:t>the resulting </a:t>
            </a:r>
            <a:r>
              <a:rPr lang="en-US" dirty="0"/>
              <a:t>file?</a:t>
            </a:r>
          </a:p>
          <a:p>
            <a:endParaRPr lang="en-US" dirty="0"/>
          </a:p>
        </p:txBody>
      </p:sp>
      <p:sp>
        <p:nvSpPr>
          <p:cNvPr id="737284" name="Text Box 4"/>
          <p:cNvSpPr txBox="1">
            <a:spLocks noChangeArrowheads="1"/>
          </p:cNvSpPr>
          <p:nvPr/>
        </p:nvSpPr>
        <p:spPr bwMode="auto">
          <a:xfrm>
            <a:off x="473676" y="1261170"/>
            <a:ext cx="7960834" cy="353943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"csapp.h"</a:t>
            </a:r>
          </a:p>
          <a:p>
            <a:r>
              <a:rPr lang="en-US" sz="1600" dirty="0">
                <a:latin typeface="Courier New" pitchFamily="49" charset="0"/>
              </a:rPr>
              <a:t>int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fd1, fd2, fd3;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fd1 = Open(fname, O_CREAT|O_TRUNC|O_RDWR, S_IRUSR|S_IWUSR);</a:t>
            </a:r>
          </a:p>
          <a:p>
            <a:r>
              <a:rPr lang="en-US" sz="1600" dirty="0">
                <a:latin typeface="Courier New" pitchFamily="49" charset="0"/>
              </a:rPr>
              <a:t>    Write(fd1, "pqrs", 4);</a:t>
            </a:r>
          </a:p>
          <a:p>
            <a:r>
              <a:rPr lang="en-US" sz="1600" dirty="0">
                <a:latin typeface="Courier New" pitchFamily="49" charset="0"/>
              </a:rPr>
              <a:t>    fd3 = Open(fname, O_APPEND|O_WRONLY, 0);</a:t>
            </a:r>
          </a:p>
          <a:p>
            <a:r>
              <a:rPr lang="en-US" sz="1600" dirty="0">
                <a:latin typeface="Courier New" pitchFamily="49" charset="0"/>
              </a:rPr>
              <a:t>    Write(fd3, "jklmn", 5);</a:t>
            </a:r>
          </a:p>
          <a:p>
            <a:r>
              <a:rPr lang="en-US" sz="1600" dirty="0">
                <a:latin typeface="Courier New" pitchFamily="49" charset="0"/>
              </a:rPr>
              <a:t>    fd2 = dup(fd1);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Allocates descriptor */</a:t>
            </a:r>
          </a:p>
          <a:p>
            <a:r>
              <a:rPr lang="en-US" sz="1600" dirty="0">
                <a:latin typeface="Courier New" pitchFamily="49" charset="0"/>
              </a:rPr>
              <a:t>    Write(fd2, "wxyz", 4);</a:t>
            </a:r>
          </a:p>
          <a:p>
            <a:r>
              <a:rPr lang="en-US" sz="1600" dirty="0">
                <a:latin typeface="Courier New" pitchFamily="49" charset="0"/>
              </a:rPr>
              <a:t>    Write(fd3, "ef", 2);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03146" y="4431268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ffiles3.c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/>
              <a:t>Accessing Directories</a:t>
            </a:r>
          </a:p>
        </p:txBody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851" y="1066800"/>
            <a:ext cx="8565549" cy="4972050"/>
          </a:xfrm>
        </p:spPr>
        <p:txBody>
          <a:bodyPr/>
          <a:lstStyle/>
          <a:p>
            <a:r>
              <a:rPr lang="en-US" dirty="0" smtClean="0"/>
              <a:t>Only </a:t>
            </a:r>
            <a:r>
              <a:rPr lang="en-US" dirty="0"/>
              <a:t>recommended operation on a </a:t>
            </a:r>
            <a:r>
              <a:rPr lang="en-US" dirty="0" smtClean="0"/>
              <a:t>directory: read </a:t>
            </a:r>
            <a:r>
              <a:rPr lang="en-US" dirty="0"/>
              <a:t>its entries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dirent</a:t>
            </a:r>
            <a:r>
              <a:rPr lang="en-US" dirty="0"/>
              <a:t> structure contains information about a directory entry</a:t>
            </a:r>
          </a:p>
          <a:p>
            <a:pPr lvl="1"/>
            <a:r>
              <a:rPr lang="en-US" dirty="0"/>
              <a:t>DIR structure contains information about directory while stepping through its entries</a:t>
            </a:r>
          </a:p>
        </p:txBody>
      </p:sp>
      <p:sp>
        <p:nvSpPr>
          <p:cNvPr id="685060" name="Text Box 4"/>
          <p:cNvSpPr txBox="1">
            <a:spLocks noChangeArrowheads="1"/>
          </p:cNvSpPr>
          <p:nvPr/>
        </p:nvSpPr>
        <p:spPr bwMode="auto">
          <a:xfrm>
            <a:off x="939114" y="2607276"/>
            <a:ext cx="5646739" cy="403187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&lt;sys/types.h&gt;</a:t>
            </a:r>
          </a:p>
          <a:p>
            <a:r>
              <a:rPr lang="en-US" sz="1600" dirty="0">
                <a:latin typeface="Courier New" pitchFamily="49" charset="0"/>
              </a:rPr>
              <a:t>#include &lt;dirent.h&gt;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DIR *directory;</a:t>
            </a:r>
          </a:p>
          <a:p>
            <a:r>
              <a:rPr lang="en-US" sz="1600" dirty="0">
                <a:latin typeface="Courier New" pitchFamily="49" charset="0"/>
              </a:rPr>
              <a:t>  struct dirent *de;</a:t>
            </a:r>
          </a:p>
          <a:p>
            <a:r>
              <a:rPr lang="en-US" sz="1600" dirty="0">
                <a:latin typeface="Courier New" pitchFamily="49" charset="0"/>
              </a:rPr>
              <a:t>  ...</a:t>
            </a:r>
          </a:p>
          <a:p>
            <a:r>
              <a:rPr lang="en-US" sz="1600" dirty="0">
                <a:latin typeface="Courier New" pitchFamily="49" charset="0"/>
              </a:rPr>
              <a:t>  if (!(directory = opendir(dir_name)))</a:t>
            </a:r>
          </a:p>
          <a:p>
            <a:r>
              <a:rPr lang="en-US" sz="1600" dirty="0">
                <a:latin typeface="Courier New" pitchFamily="49" charset="0"/>
              </a:rPr>
              <a:t>      error("Failed to open directory");</a:t>
            </a:r>
          </a:p>
          <a:p>
            <a:r>
              <a:rPr lang="en-US" sz="1600" dirty="0">
                <a:latin typeface="Courier New" pitchFamily="49" charset="0"/>
              </a:rPr>
              <a:t>  ...</a:t>
            </a:r>
          </a:p>
          <a:p>
            <a:r>
              <a:rPr lang="en-US" sz="1600" dirty="0">
                <a:latin typeface="Courier New" pitchFamily="49" charset="0"/>
              </a:rPr>
              <a:t>  while (0 != (de = readdir(directory))) {</a:t>
            </a:r>
          </a:p>
          <a:p>
            <a:r>
              <a:rPr lang="en-US" sz="1600" dirty="0">
                <a:latin typeface="Courier New" pitchFamily="49" charset="0"/>
              </a:rPr>
              <a:t>      printf("Found file: %s\n", de-&gt;d_name);</a:t>
            </a:r>
          </a:p>
          <a:p>
            <a:r>
              <a:rPr lang="en-US" sz="1600" dirty="0">
                <a:latin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</a:rPr>
              <a:t>  ...</a:t>
            </a:r>
          </a:p>
          <a:p>
            <a:r>
              <a:rPr lang="en-US" sz="1600" dirty="0">
                <a:latin typeface="Courier New" pitchFamily="49" charset="0"/>
              </a:rPr>
              <a:t>  closedir(directory);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7896225" cy="52673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regular file contains arbitrary data</a:t>
            </a:r>
            <a:endParaRPr lang="en-US" dirty="0"/>
          </a:p>
          <a:p>
            <a:r>
              <a:rPr lang="en-US" dirty="0" smtClean="0"/>
              <a:t>Applications </a:t>
            </a:r>
            <a:r>
              <a:rPr lang="en-US" dirty="0"/>
              <a:t>often distinguish between </a:t>
            </a:r>
            <a:r>
              <a:rPr lang="en-US" i="1" dirty="0"/>
              <a:t>text files </a:t>
            </a:r>
            <a:r>
              <a:rPr lang="en-US" dirty="0"/>
              <a:t>and </a:t>
            </a:r>
            <a:r>
              <a:rPr lang="en-US" i="1" dirty="0"/>
              <a:t>binary files</a:t>
            </a:r>
          </a:p>
          <a:p>
            <a:pPr lvl="1"/>
            <a:r>
              <a:rPr lang="en-US" dirty="0" smtClean="0"/>
              <a:t>Text files are regular files with only ASCII or Unicode characters</a:t>
            </a:r>
          </a:p>
          <a:p>
            <a:pPr lvl="1"/>
            <a:r>
              <a:rPr lang="en-US" dirty="0" smtClean="0"/>
              <a:t>Binary files are everything else</a:t>
            </a:r>
          </a:p>
          <a:p>
            <a:pPr lvl="2"/>
            <a:r>
              <a:rPr lang="en-US" dirty="0" smtClean="0"/>
              <a:t>e.g., object files, JPEG images</a:t>
            </a:r>
          </a:p>
          <a:p>
            <a:pPr lvl="1"/>
            <a:r>
              <a:rPr lang="en-US" dirty="0" smtClean="0"/>
              <a:t>Kernel </a:t>
            </a:r>
            <a:r>
              <a:rPr lang="en-US" dirty="0" err="1"/>
              <a:t>doesn</a:t>
            </a:r>
            <a:r>
              <a:rPr lang="fr-FR" dirty="0"/>
              <a:t>’</a:t>
            </a:r>
            <a:r>
              <a:rPr lang="en-US" dirty="0"/>
              <a:t>t know the </a:t>
            </a:r>
            <a:r>
              <a:rPr lang="en-US" dirty="0" smtClean="0"/>
              <a:t>difference!</a:t>
            </a:r>
          </a:p>
          <a:p>
            <a:r>
              <a:rPr lang="en-US" dirty="0" smtClean="0"/>
              <a:t>Text </a:t>
            </a:r>
            <a:r>
              <a:rPr lang="en-US" dirty="0"/>
              <a:t>file is sequence of </a:t>
            </a:r>
            <a:r>
              <a:rPr lang="en-US" i="1" dirty="0"/>
              <a:t>text lines</a:t>
            </a:r>
          </a:p>
          <a:p>
            <a:pPr lvl="1"/>
            <a:r>
              <a:rPr lang="en-US" dirty="0"/>
              <a:t>Text line is sequence of chars terminated by </a:t>
            </a:r>
            <a:r>
              <a:rPr lang="en-US" i="1" dirty="0"/>
              <a:t>newline char </a:t>
            </a:r>
            <a:r>
              <a:rPr lang="en-US" dirty="0"/>
              <a:t>(‘</a:t>
            </a:r>
            <a:r>
              <a:rPr lang="en-US" dirty="0">
                <a:latin typeface="Courier New"/>
                <a:cs typeface="Courier New"/>
              </a:rPr>
              <a:t>\n</a:t>
            </a:r>
            <a:r>
              <a:rPr lang="en-US" dirty="0"/>
              <a:t>’)	</a:t>
            </a:r>
          </a:p>
          <a:p>
            <a:pPr lvl="2"/>
            <a:r>
              <a:rPr lang="en-US" dirty="0"/>
              <a:t>Newline is </a:t>
            </a:r>
            <a:r>
              <a:rPr lang="en-US" dirty="0" smtClean="0">
                <a:latin typeface="Courier New"/>
                <a:cs typeface="Courier New"/>
              </a:rPr>
              <a:t>0xa</a:t>
            </a:r>
            <a:r>
              <a:rPr lang="en-US" dirty="0"/>
              <a:t>, same as ASCII line feed </a:t>
            </a:r>
            <a:r>
              <a:rPr lang="en-US" dirty="0" smtClean="0"/>
              <a:t>character </a:t>
            </a:r>
            <a:r>
              <a:rPr lang="en-US" dirty="0"/>
              <a:t>(LF</a:t>
            </a:r>
            <a:r>
              <a:rPr lang="en-US" dirty="0" smtClean="0"/>
              <a:t>)</a:t>
            </a:r>
          </a:p>
          <a:p>
            <a:r>
              <a:rPr lang="en-US" dirty="0" smtClean="0"/>
              <a:t>End of line (EOL) indicators in other systems</a:t>
            </a:r>
          </a:p>
          <a:p>
            <a:pPr lvl="1"/>
            <a:r>
              <a:rPr lang="en-US" dirty="0" smtClean="0"/>
              <a:t>Linux and Mac OS: ‘</a:t>
            </a:r>
            <a:r>
              <a:rPr lang="en-US" dirty="0" smtClean="0">
                <a:latin typeface="Courier New"/>
                <a:cs typeface="Courier New"/>
              </a:rPr>
              <a:t>\n</a:t>
            </a:r>
            <a:r>
              <a:rPr lang="en-US" dirty="0" smtClean="0"/>
              <a:t>’ (</a:t>
            </a:r>
            <a:r>
              <a:rPr lang="en-US" dirty="0" smtClean="0">
                <a:latin typeface="Courier New"/>
                <a:cs typeface="Courier New"/>
              </a:rPr>
              <a:t>0xa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line feed </a:t>
            </a:r>
            <a:r>
              <a:rPr lang="en-US" smtClean="0"/>
              <a:t>(LF)</a:t>
            </a:r>
          </a:p>
          <a:p>
            <a:pPr lvl="1"/>
            <a:r>
              <a:rPr lang="en-US" smtClean="0"/>
              <a:t>Windows </a:t>
            </a:r>
            <a:r>
              <a:rPr lang="en-US" dirty="0" smtClean="0"/>
              <a:t>and Internet protocols: ‘</a:t>
            </a:r>
            <a:r>
              <a:rPr lang="en-US" dirty="0" smtClean="0">
                <a:latin typeface="Courier New"/>
                <a:cs typeface="Courier New"/>
              </a:rPr>
              <a:t>\r\n</a:t>
            </a:r>
            <a:r>
              <a:rPr lang="en-US" dirty="0" smtClean="0"/>
              <a:t>’ (</a:t>
            </a:r>
            <a:r>
              <a:rPr lang="en-US" dirty="0" smtClean="0">
                <a:latin typeface="Courier New"/>
                <a:cs typeface="Courier New"/>
              </a:rPr>
              <a:t>0xd 0xa</a:t>
            </a:r>
            <a:r>
              <a:rPr lang="en-US" dirty="0" smtClean="0"/>
              <a:t>) 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arriage return (CR) followed by line feed (LF)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4707457"/>
            <a:ext cx="25908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522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Directories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Directory consists of an array of </a:t>
            </a:r>
            <a:r>
              <a:rPr lang="en-US" i="1" dirty="0" smtClean="0"/>
              <a:t>links</a:t>
            </a:r>
          </a:p>
          <a:p>
            <a:pPr lvl="1"/>
            <a:r>
              <a:rPr lang="en-US" dirty="0" smtClean="0"/>
              <a:t>Each link maps a </a:t>
            </a:r>
            <a:r>
              <a:rPr lang="en-US" i="1" dirty="0" smtClean="0"/>
              <a:t>filenam</a:t>
            </a:r>
            <a:r>
              <a:rPr lang="en-US" dirty="0" smtClean="0"/>
              <a:t>e to a file</a:t>
            </a:r>
          </a:p>
          <a:p>
            <a:r>
              <a:rPr lang="en-US" dirty="0" smtClean="0"/>
              <a:t>Each directory contains at least two entries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smtClean="0"/>
              <a:t> (dot) is  a link to itself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..</a:t>
            </a:r>
            <a:r>
              <a:rPr lang="en-US" dirty="0" smtClean="0"/>
              <a:t> (dot dot) is a link to </a:t>
            </a:r>
            <a:r>
              <a:rPr lang="en-US" i="1" dirty="0" smtClean="0"/>
              <a:t>the parent directory </a:t>
            </a:r>
            <a:r>
              <a:rPr lang="en-US" dirty="0" smtClean="0"/>
              <a:t>in the </a:t>
            </a:r>
            <a:r>
              <a:rPr lang="en-US" i="1" dirty="0" smtClean="0"/>
              <a:t>directory hierarchy</a:t>
            </a:r>
            <a:r>
              <a:rPr lang="en-US" dirty="0" smtClean="0"/>
              <a:t> (next slide)</a:t>
            </a:r>
          </a:p>
          <a:p>
            <a:r>
              <a:rPr lang="en-US" dirty="0" smtClean="0"/>
              <a:t>Commands for manipulating directories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mkdir</a:t>
            </a:r>
            <a:r>
              <a:rPr lang="en-US" dirty="0" smtClean="0"/>
              <a:t>: create empty directory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ls</a:t>
            </a:r>
            <a:r>
              <a:rPr lang="en-US" dirty="0" smtClean="0"/>
              <a:t>: view directory contents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rmdir</a:t>
            </a:r>
            <a:r>
              <a:rPr lang="en-US" dirty="0" smtClean="0"/>
              <a:t>: delete empty directory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487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 Hierarchy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62075"/>
            <a:ext cx="8899525" cy="5267325"/>
          </a:xfrm>
        </p:spPr>
        <p:txBody>
          <a:bodyPr/>
          <a:lstStyle/>
          <a:p>
            <a:r>
              <a:rPr lang="en-US" dirty="0" smtClean="0"/>
              <a:t>All files are organized as a hierarchy anchored by root directory named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smtClean="0"/>
              <a:t> (slash)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Kernel maintains </a:t>
            </a:r>
            <a:r>
              <a:rPr lang="en-US" i="1" dirty="0" smtClean="0"/>
              <a:t>current working directory (</a:t>
            </a:r>
            <a:r>
              <a:rPr lang="en-US" i="1" dirty="0" err="1" smtClean="0"/>
              <a:t>cwd</a:t>
            </a:r>
            <a:r>
              <a:rPr lang="en-US" i="1" dirty="0" smtClean="0"/>
              <a:t>) </a:t>
            </a:r>
            <a:r>
              <a:rPr lang="en-US" dirty="0" smtClean="0"/>
              <a:t>for each process</a:t>
            </a:r>
          </a:p>
          <a:p>
            <a:pPr lvl="1"/>
            <a:r>
              <a:rPr lang="en-US" dirty="0" smtClean="0"/>
              <a:t>Modified using the </a:t>
            </a:r>
            <a:r>
              <a:rPr lang="en-US" dirty="0" smtClean="0">
                <a:latin typeface="Courier New"/>
                <a:cs typeface="Courier New"/>
              </a:rPr>
              <a:t>cd</a:t>
            </a:r>
            <a:r>
              <a:rPr lang="en-US" dirty="0" smtClean="0"/>
              <a:t> command</a:t>
            </a: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3962400" y="2209800"/>
            <a:ext cx="3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/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74353" y="29337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bin/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143000" y="29337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urier New"/>
                <a:cs typeface="Courier New"/>
              </a:rPr>
              <a:t>dev</a:t>
            </a:r>
            <a:r>
              <a:rPr lang="en-US" sz="1600" dirty="0" smtClean="0">
                <a:latin typeface="Courier New"/>
                <a:cs typeface="Courier New"/>
              </a:rPr>
              <a:t>/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376835" y="29337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urier New"/>
                <a:cs typeface="Courier New"/>
              </a:rPr>
              <a:t>etc</a:t>
            </a:r>
            <a:r>
              <a:rPr lang="en-US" sz="1600" dirty="0" smtClean="0">
                <a:latin typeface="Courier New"/>
                <a:cs typeface="Courier New"/>
              </a:rPr>
              <a:t>/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4457480" y="29337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home/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7095211" y="29337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u</a:t>
            </a:r>
            <a:r>
              <a:rPr lang="en-US" sz="1600" dirty="0" err="1" smtClean="0">
                <a:latin typeface="Courier New"/>
                <a:cs typeface="Courier New"/>
              </a:rPr>
              <a:t>sr</a:t>
            </a:r>
            <a:r>
              <a:rPr lang="en-US" sz="1600" dirty="0" smtClean="0">
                <a:latin typeface="Courier New"/>
                <a:cs typeface="Courier New"/>
              </a:rPr>
              <a:t>/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74353" y="35814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bash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143000" y="35814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tty1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957514" y="35814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group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734150" y="3581400"/>
            <a:ext cx="923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urier New"/>
                <a:cs typeface="Courier New"/>
              </a:rPr>
              <a:t>passwd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3783291" y="3581400"/>
            <a:ext cx="12928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urier New"/>
                <a:cs typeface="Courier New"/>
              </a:rPr>
              <a:t>hcarroll</a:t>
            </a:r>
            <a:r>
              <a:rPr lang="en-US" sz="1600" dirty="0" smtClean="0">
                <a:latin typeface="Courier New"/>
                <a:cs typeface="Courier New"/>
              </a:rPr>
              <a:t>/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140430" y="3581400"/>
            <a:ext cx="923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stud1/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6096000" y="3581400"/>
            <a:ext cx="1169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include/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7781011" y="35814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bin/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638800" y="4419600"/>
            <a:ext cx="1046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urier New"/>
                <a:cs typeface="Courier New"/>
              </a:rPr>
              <a:t>stdio.h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7842576" y="4419600"/>
            <a:ext cx="5540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vim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6875661" y="44196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sys/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6629400" y="5300246"/>
            <a:ext cx="1169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urier New"/>
                <a:cs typeface="Courier New"/>
              </a:rPr>
              <a:t>unistd.h</a:t>
            </a:r>
            <a:endParaRPr lang="en-US" sz="1600" dirty="0">
              <a:latin typeface="Courier New"/>
              <a:cs typeface="Courier New"/>
            </a:endParaRPr>
          </a:p>
        </p:txBody>
      </p:sp>
      <p:cxnSp>
        <p:nvCxnSpPr>
          <p:cNvPr id="133" name="Straight Connector 132"/>
          <p:cNvCxnSpPr>
            <a:stCxn id="115" idx="2"/>
            <a:endCxn id="116" idx="0"/>
          </p:cNvCxnSpPr>
          <p:nvPr/>
        </p:nvCxnSpPr>
        <p:spPr bwMode="auto">
          <a:xfrm flipH="1">
            <a:off x="512948" y="2548354"/>
            <a:ext cx="3603351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Straight Connector 133"/>
          <p:cNvCxnSpPr>
            <a:stCxn id="115" idx="2"/>
            <a:endCxn id="117" idx="0"/>
          </p:cNvCxnSpPr>
          <p:nvPr/>
        </p:nvCxnSpPr>
        <p:spPr bwMode="auto">
          <a:xfrm flipH="1">
            <a:off x="1481595" y="2548354"/>
            <a:ext cx="2634704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Straight Connector 134"/>
          <p:cNvCxnSpPr>
            <a:stCxn id="115" idx="2"/>
            <a:endCxn id="118" idx="0"/>
          </p:cNvCxnSpPr>
          <p:nvPr/>
        </p:nvCxnSpPr>
        <p:spPr bwMode="auto">
          <a:xfrm flipH="1">
            <a:off x="2715430" y="2548354"/>
            <a:ext cx="1400869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Straight Connector 135"/>
          <p:cNvCxnSpPr>
            <a:stCxn id="115" idx="2"/>
            <a:endCxn id="119" idx="0"/>
          </p:cNvCxnSpPr>
          <p:nvPr/>
        </p:nvCxnSpPr>
        <p:spPr bwMode="auto">
          <a:xfrm>
            <a:off x="4116299" y="2548354"/>
            <a:ext cx="741341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Straight Connector 136"/>
          <p:cNvCxnSpPr>
            <a:stCxn id="115" idx="2"/>
            <a:endCxn id="120" idx="0"/>
          </p:cNvCxnSpPr>
          <p:nvPr/>
        </p:nvCxnSpPr>
        <p:spPr bwMode="auto">
          <a:xfrm>
            <a:off x="4116299" y="2548354"/>
            <a:ext cx="3317507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Straight Connector 137"/>
          <p:cNvCxnSpPr>
            <a:stCxn id="119" idx="2"/>
            <a:endCxn id="125" idx="0"/>
          </p:cNvCxnSpPr>
          <p:nvPr/>
        </p:nvCxnSpPr>
        <p:spPr bwMode="auto">
          <a:xfrm flipH="1">
            <a:off x="4429712" y="3272254"/>
            <a:ext cx="427928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Straight Connector 138"/>
          <p:cNvCxnSpPr>
            <a:stCxn id="119" idx="2"/>
            <a:endCxn id="126" idx="0"/>
          </p:cNvCxnSpPr>
          <p:nvPr/>
        </p:nvCxnSpPr>
        <p:spPr bwMode="auto">
          <a:xfrm>
            <a:off x="4857640" y="3272254"/>
            <a:ext cx="744515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/>
          <p:cNvCxnSpPr>
            <a:stCxn id="125" idx="2"/>
          </p:cNvCxnSpPr>
          <p:nvPr/>
        </p:nvCxnSpPr>
        <p:spPr bwMode="auto">
          <a:xfrm flipH="1">
            <a:off x="4183453" y="3919954"/>
            <a:ext cx="246259" cy="5377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Straight Connector 140"/>
          <p:cNvCxnSpPr>
            <a:stCxn id="116" idx="2"/>
            <a:endCxn id="121" idx="0"/>
          </p:cNvCxnSpPr>
          <p:nvPr/>
        </p:nvCxnSpPr>
        <p:spPr bwMode="auto">
          <a:xfrm>
            <a:off x="512948" y="3272254"/>
            <a:ext cx="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Connector 141"/>
          <p:cNvCxnSpPr>
            <a:stCxn id="117" idx="2"/>
            <a:endCxn id="122" idx="0"/>
          </p:cNvCxnSpPr>
          <p:nvPr/>
        </p:nvCxnSpPr>
        <p:spPr bwMode="auto">
          <a:xfrm>
            <a:off x="1481595" y="3272254"/>
            <a:ext cx="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/>
          <p:cNvCxnSpPr>
            <a:stCxn id="118" idx="2"/>
            <a:endCxn id="123" idx="0"/>
          </p:cNvCxnSpPr>
          <p:nvPr/>
        </p:nvCxnSpPr>
        <p:spPr bwMode="auto">
          <a:xfrm flipH="1">
            <a:off x="2357674" y="3272254"/>
            <a:ext cx="357756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Straight Connector 143"/>
          <p:cNvCxnSpPr>
            <a:stCxn id="118" idx="2"/>
            <a:endCxn id="124" idx="0"/>
          </p:cNvCxnSpPr>
          <p:nvPr/>
        </p:nvCxnSpPr>
        <p:spPr bwMode="auto">
          <a:xfrm>
            <a:off x="2715430" y="3272254"/>
            <a:ext cx="480445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Straight Connector 144"/>
          <p:cNvCxnSpPr>
            <a:stCxn id="120" idx="2"/>
            <a:endCxn id="127" idx="0"/>
          </p:cNvCxnSpPr>
          <p:nvPr/>
        </p:nvCxnSpPr>
        <p:spPr bwMode="auto">
          <a:xfrm flipH="1">
            <a:off x="6680856" y="3272254"/>
            <a:ext cx="75295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>
            <a:stCxn id="120" idx="2"/>
            <a:endCxn id="128" idx="0"/>
          </p:cNvCxnSpPr>
          <p:nvPr/>
        </p:nvCxnSpPr>
        <p:spPr bwMode="auto">
          <a:xfrm>
            <a:off x="7433806" y="3272254"/>
            <a:ext cx="68580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Connector 146"/>
          <p:cNvCxnSpPr>
            <a:stCxn id="127" idx="2"/>
            <a:endCxn id="129" idx="0"/>
          </p:cNvCxnSpPr>
          <p:nvPr/>
        </p:nvCxnSpPr>
        <p:spPr bwMode="auto">
          <a:xfrm flipH="1">
            <a:off x="6162091" y="3919954"/>
            <a:ext cx="518765" cy="4996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>
            <a:stCxn id="127" idx="2"/>
            <a:endCxn id="131" idx="0"/>
          </p:cNvCxnSpPr>
          <p:nvPr/>
        </p:nvCxnSpPr>
        <p:spPr bwMode="auto">
          <a:xfrm>
            <a:off x="6680856" y="3919954"/>
            <a:ext cx="533400" cy="4996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/>
          <p:cNvCxnSpPr>
            <a:stCxn id="128" idx="2"/>
            <a:endCxn id="130" idx="0"/>
          </p:cNvCxnSpPr>
          <p:nvPr/>
        </p:nvCxnSpPr>
        <p:spPr bwMode="auto">
          <a:xfrm flipH="1">
            <a:off x="8119605" y="3919954"/>
            <a:ext cx="1" cy="4996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>
            <a:stCxn id="131" idx="2"/>
            <a:endCxn id="132" idx="0"/>
          </p:cNvCxnSpPr>
          <p:nvPr/>
        </p:nvCxnSpPr>
        <p:spPr bwMode="auto">
          <a:xfrm>
            <a:off x="7214256" y="4758154"/>
            <a:ext cx="0" cy="542092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1" name="TextBox 150"/>
          <p:cNvSpPr txBox="1"/>
          <p:nvPr/>
        </p:nvSpPr>
        <p:spPr>
          <a:xfrm>
            <a:off x="3906419" y="4419600"/>
            <a:ext cx="1046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urier New"/>
                <a:cs typeface="Courier New"/>
              </a:rPr>
              <a:t>hello.c</a:t>
            </a:r>
            <a:endParaRPr lang="en-US" sz="16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70464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Pathnames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518525" cy="1914525"/>
          </a:xfrm>
        </p:spPr>
        <p:txBody>
          <a:bodyPr/>
          <a:lstStyle/>
          <a:p>
            <a:r>
              <a:rPr lang="en-US" dirty="0" smtClean="0"/>
              <a:t>Locations of files in the hierarchy denoted by </a:t>
            </a:r>
            <a:r>
              <a:rPr lang="en-US" i="1" dirty="0" smtClean="0"/>
              <a:t>pathnames</a:t>
            </a:r>
          </a:p>
          <a:p>
            <a:pPr lvl="1"/>
            <a:r>
              <a:rPr lang="en-US" i="1" dirty="0" smtClean="0"/>
              <a:t>Absolute pathname </a:t>
            </a:r>
            <a:r>
              <a:rPr lang="en-US" dirty="0" smtClean="0"/>
              <a:t>starts with ‘/’ and denotes path from root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/home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hcarroll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hello.c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n-US" i="1" dirty="0" smtClean="0">
                <a:latin typeface="+mn-lt"/>
                <a:cs typeface="Courier New"/>
              </a:rPr>
              <a:t>Relative pathname </a:t>
            </a:r>
            <a:r>
              <a:rPr lang="en-US" dirty="0" smtClean="0">
                <a:latin typeface="+mn-lt"/>
                <a:cs typeface="Courier New"/>
              </a:rPr>
              <a:t>denotes path from current working </a:t>
            </a:r>
            <a:r>
              <a:rPr lang="en-US" dirty="0" smtClean="0">
                <a:latin typeface="+mn-lt"/>
                <a:cs typeface="Courier New"/>
              </a:rPr>
              <a:t>directory</a:t>
            </a:r>
          </a:p>
          <a:p>
            <a:pPr lvl="2"/>
            <a:r>
              <a:rPr lang="en-US" dirty="0" err="1">
                <a:cs typeface="Courier New"/>
              </a:rPr>
              <a:t>cwd</a:t>
            </a:r>
            <a:r>
              <a:rPr lang="en-US" dirty="0">
                <a:cs typeface="Courier New"/>
              </a:rPr>
              <a:t>: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/>
                <a:cs typeface="Courier New"/>
              </a:rPr>
              <a:t>/home/stud1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hcarroll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hello.c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15" name="TextBox 114"/>
          <p:cNvSpPr txBox="1"/>
          <p:nvPr/>
        </p:nvSpPr>
        <p:spPr>
          <a:xfrm>
            <a:off x="3962400" y="3505200"/>
            <a:ext cx="3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/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74353" y="42291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bin/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143000" y="42291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urier New"/>
                <a:cs typeface="Courier New"/>
              </a:rPr>
              <a:t>dev</a:t>
            </a:r>
            <a:r>
              <a:rPr lang="en-US" sz="1600" dirty="0" smtClean="0">
                <a:latin typeface="Courier New"/>
                <a:cs typeface="Courier New"/>
              </a:rPr>
              <a:t>/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376835" y="42291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urier New"/>
                <a:cs typeface="Courier New"/>
              </a:rPr>
              <a:t>etc</a:t>
            </a:r>
            <a:r>
              <a:rPr lang="en-US" sz="1600" dirty="0" smtClean="0">
                <a:latin typeface="Courier New"/>
                <a:cs typeface="Courier New"/>
              </a:rPr>
              <a:t>/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4457480" y="42291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home/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7095211" y="42291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u</a:t>
            </a:r>
            <a:r>
              <a:rPr lang="en-US" sz="1600" dirty="0" err="1" smtClean="0">
                <a:latin typeface="Courier New"/>
                <a:cs typeface="Courier New"/>
              </a:rPr>
              <a:t>sr</a:t>
            </a:r>
            <a:r>
              <a:rPr lang="en-US" sz="1600" dirty="0" smtClean="0">
                <a:latin typeface="Courier New"/>
                <a:cs typeface="Courier New"/>
              </a:rPr>
              <a:t>/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74353" y="48768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bash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143000" y="48768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tty1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957514" y="48768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group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734150" y="4876800"/>
            <a:ext cx="923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urier New"/>
                <a:cs typeface="Courier New"/>
              </a:rPr>
              <a:t>passwd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3696955" y="4876800"/>
            <a:ext cx="12928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urier New"/>
                <a:cs typeface="Courier New"/>
              </a:rPr>
              <a:t>hcarroll</a:t>
            </a:r>
            <a:r>
              <a:rPr lang="en-US" sz="1600" dirty="0" smtClean="0">
                <a:latin typeface="Courier New"/>
                <a:cs typeface="Courier New"/>
              </a:rPr>
              <a:t>/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4989797" y="4876800"/>
            <a:ext cx="923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3333CC"/>
                </a:solidFill>
                <a:latin typeface="Courier New"/>
                <a:cs typeface="Courier New"/>
              </a:rPr>
              <a:t>stud1/</a:t>
            </a:r>
            <a:endParaRPr lang="en-US" sz="1600" dirty="0">
              <a:solidFill>
                <a:srgbClr val="3333CC"/>
              </a:solidFill>
              <a:latin typeface="Courier New"/>
              <a:cs typeface="Courier New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6096000" y="4876800"/>
            <a:ext cx="1169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include/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7781011" y="48768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bin/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638800" y="5715000"/>
            <a:ext cx="1046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urier New"/>
                <a:cs typeface="Courier New"/>
              </a:rPr>
              <a:t>stdio.h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7842576" y="5715000"/>
            <a:ext cx="5540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vim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6875661" y="57150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sys/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6629400" y="6595646"/>
            <a:ext cx="1169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urier New"/>
                <a:cs typeface="Courier New"/>
              </a:rPr>
              <a:t>unistd.h</a:t>
            </a:r>
            <a:endParaRPr lang="en-US" sz="1600" dirty="0">
              <a:latin typeface="Courier New"/>
              <a:cs typeface="Courier New"/>
            </a:endParaRPr>
          </a:p>
        </p:txBody>
      </p:sp>
      <p:cxnSp>
        <p:nvCxnSpPr>
          <p:cNvPr id="133" name="Straight Connector 132"/>
          <p:cNvCxnSpPr>
            <a:stCxn id="115" idx="2"/>
            <a:endCxn id="116" idx="0"/>
          </p:cNvCxnSpPr>
          <p:nvPr/>
        </p:nvCxnSpPr>
        <p:spPr bwMode="auto">
          <a:xfrm flipH="1">
            <a:off x="512948" y="3843754"/>
            <a:ext cx="3603351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Straight Connector 133"/>
          <p:cNvCxnSpPr>
            <a:stCxn id="115" idx="2"/>
            <a:endCxn id="117" idx="0"/>
          </p:cNvCxnSpPr>
          <p:nvPr/>
        </p:nvCxnSpPr>
        <p:spPr bwMode="auto">
          <a:xfrm flipH="1">
            <a:off x="1481595" y="3843754"/>
            <a:ext cx="2634704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Straight Connector 134"/>
          <p:cNvCxnSpPr>
            <a:stCxn id="115" idx="2"/>
            <a:endCxn id="118" idx="0"/>
          </p:cNvCxnSpPr>
          <p:nvPr/>
        </p:nvCxnSpPr>
        <p:spPr bwMode="auto">
          <a:xfrm flipH="1">
            <a:off x="2715430" y="3843754"/>
            <a:ext cx="1400869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Straight Connector 135"/>
          <p:cNvCxnSpPr>
            <a:stCxn id="115" idx="2"/>
            <a:endCxn id="119" idx="0"/>
          </p:cNvCxnSpPr>
          <p:nvPr/>
        </p:nvCxnSpPr>
        <p:spPr bwMode="auto">
          <a:xfrm>
            <a:off x="4116299" y="3843754"/>
            <a:ext cx="741341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Straight Connector 136"/>
          <p:cNvCxnSpPr>
            <a:stCxn id="115" idx="2"/>
            <a:endCxn id="120" idx="0"/>
          </p:cNvCxnSpPr>
          <p:nvPr/>
        </p:nvCxnSpPr>
        <p:spPr bwMode="auto">
          <a:xfrm>
            <a:off x="4116299" y="3843754"/>
            <a:ext cx="3317507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Straight Connector 137"/>
          <p:cNvCxnSpPr>
            <a:stCxn id="119" idx="2"/>
            <a:endCxn id="125" idx="0"/>
          </p:cNvCxnSpPr>
          <p:nvPr/>
        </p:nvCxnSpPr>
        <p:spPr bwMode="auto">
          <a:xfrm flipH="1">
            <a:off x="4343376" y="4567654"/>
            <a:ext cx="514264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Straight Connector 138"/>
          <p:cNvCxnSpPr>
            <a:stCxn id="119" idx="2"/>
            <a:endCxn id="126" idx="0"/>
          </p:cNvCxnSpPr>
          <p:nvPr/>
        </p:nvCxnSpPr>
        <p:spPr bwMode="auto">
          <a:xfrm>
            <a:off x="4857640" y="4567654"/>
            <a:ext cx="593882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/>
          <p:cNvCxnSpPr>
            <a:stCxn id="125" idx="2"/>
          </p:cNvCxnSpPr>
          <p:nvPr/>
        </p:nvCxnSpPr>
        <p:spPr bwMode="auto">
          <a:xfrm flipH="1">
            <a:off x="4097117" y="5215354"/>
            <a:ext cx="246259" cy="5377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Straight Connector 140"/>
          <p:cNvCxnSpPr>
            <a:stCxn id="116" idx="2"/>
            <a:endCxn id="121" idx="0"/>
          </p:cNvCxnSpPr>
          <p:nvPr/>
        </p:nvCxnSpPr>
        <p:spPr bwMode="auto">
          <a:xfrm>
            <a:off x="512948" y="4567654"/>
            <a:ext cx="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Connector 141"/>
          <p:cNvCxnSpPr>
            <a:stCxn id="117" idx="2"/>
            <a:endCxn id="122" idx="0"/>
          </p:cNvCxnSpPr>
          <p:nvPr/>
        </p:nvCxnSpPr>
        <p:spPr bwMode="auto">
          <a:xfrm>
            <a:off x="1481595" y="4567654"/>
            <a:ext cx="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/>
          <p:cNvCxnSpPr>
            <a:stCxn id="118" idx="2"/>
            <a:endCxn id="123" idx="0"/>
          </p:cNvCxnSpPr>
          <p:nvPr/>
        </p:nvCxnSpPr>
        <p:spPr bwMode="auto">
          <a:xfrm flipH="1">
            <a:off x="2357674" y="4567654"/>
            <a:ext cx="357756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Straight Connector 143"/>
          <p:cNvCxnSpPr>
            <a:stCxn id="118" idx="2"/>
            <a:endCxn id="124" idx="0"/>
          </p:cNvCxnSpPr>
          <p:nvPr/>
        </p:nvCxnSpPr>
        <p:spPr bwMode="auto">
          <a:xfrm>
            <a:off x="2715430" y="4567654"/>
            <a:ext cx="480445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Straight Connector 144"/>
          <p:cNvCxnSpPr>
            <a:stCxn id="120" idx="2"/>
            <a:endCxn id="127" idx="0"/>
          </p:cNvCxnSpPr>
          <p:nvPr/>
        </p:nvCxnSpPr>
        <p:spPr bwMode="auto">
          <a:xfrm flipH="1">
            <a:off x="6680856" y="4567654"/>
            <a:ext cx="75295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>
            <a:stCxn id="120" idx="2"/>
            <a:endCxn id="128" idx="0"/>
          </p:cNvCxnSpPr>
          <p:nvPr/>
        </p:nvCxnSpPr>
        <p:spPr bwMode="auto">
          <a:xfrm>
            <a:off x="7433806" y="4567654"/>
            <a:ext cx="68580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Connector 146"/>
          <p:cNvCxnSpPr>
            <a:stCxn id="127" idx="2"/>
            <a:endCxn id="129" idx="0"/>
          </p:cNvCxnSpPr>
          <p:nvPr/>
        </p:nvCxnSpPr>
        <p:spPr bwMode="auto">
          <a:xfrm flipH="1">
            <a:off x="6162091" y="5215354"/>
            <a:ext cx="518765" cy="4996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>
            <a:stCxn id="127" idx="2"/>
            <a:endCxn id="131" idx="0"/>
          </p:cNvCxnSpPr>
          <p:nvPr/>
        </p:nvCxnSpPr>
        <p:spPr bwMode="auto">
          <a:xfrm>
            <a:off x="6680856" y="5215354"/>
            <a:ext cx="533400" cy="4996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/>
          <p:cNvCxnSpPr>
            <a:stCxn id="128" idx="2"/>
            <a:endCxn id="130" idx="0"/>
          </p:cNvCxnSpPr>
          <p:nvPr/>
        </p:nvCxnSpPr>
        <p:spPr bwMode="auto">
          <a:xfrm flipH="1">
            <a:off x="8119605" y="5215354"/>
            <a:ext cx="1" cy="4996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>
            <a:stCxn id="131" idx="2"/>
            <a:endCxn id="132" idx="0"/>
          </p:cNvCxnSpPr>
          <p:nvPr/>
        </p:nvCxnSpPr>
        <p:spPr bwMode="auto">
          <a:xfrm>
            <a:off x="7214256" y="6053554"/>
            <a:ext cx="0" cy="542092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1" name="TextBox 150"/>
          <p:cNvSpPr txBox="1"/>
          <p:nvPr/>
        </p:nvSpPr>
        <p:spPr>
          <a:xfrm>
            <a:off x="3906419" y="5715000"/>
            <a:ext cx="1046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hello.c</a:t>
            </a:r>
            <a:endParaRPr lang="en-US" sz="1600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729929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 type="triangle" w="med" len="med"/>
        </a:ln>
        <a:effectLst/>
      </a:spPr>
      <a:bodyPr wrap="none" anchor="ctr"/>
      <a:lstStyle>
        <a:defPPr>
          <a:defRPr dirty="0">
            <a:latin typeface="Calibri" pitchFamily="34" charset="0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17603</TotalTime>
  <Words>4777</Words>
  <Application>Microsoft Macintosh PowerPoint</Application>
  <PresentationFormat>On-screen Show (4:3)</PresentationFormat>
  <Paragraphs>937</Paragraphs>
  <Slides>52</Slides>
  <Notes>46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template2007</vt:lpstr>
      <vt:lpstr>System-Level I/O  </vt:lpstr>
      <vt:lpstr>Today</vt:lpstr>
      <vt:lpstr>Unix I/O Overview</vt:lpstr>
      <vt:lpstr>Unix I/O Overview</vt:lpstr>
      <vt:lpstr>File Types </vt:lpstr>
      <vt:lpstr>Regular Files</vt:lpstr>
      <vt:lpstr>Directories </vt:lpstr>
      <vt:lpstr>Directory Hierarchy </vt:lpstr>
      <vt:lpstr>Pathnames </vt:lpstr>
      <vt:lpstr>Opening Files</vt:lpstr>
      <vt:lpstr>Closing Files</vt:lpstr>
      <vt:lpstr>Reading Files</vt:lpstr>
      <vt:lpstr>Writing Files</vt:lpstr>
      <vt:lpstr>Simple Unix I/O example</vt:lpstr>
      <vt:lpstr>On Short Counts</vt:lpstr>
      <vt:lpstr>Today</vt:lpstr>
      <vt:lpstr>The RIO Package</vt:lpstr>
      <vt:lpstr>Unbuffered RIO Input and Output</vt:lpstr>
      <vt:lpstr>Implementation of rio_readn</vt:lpstr>
      <vt:lpstr>Buffered RIO Input Functions</vt:lpstr>
      <vt:lpstr>Buffered RIO Input Functions (cont)</vt:lpstr>
      <vt:lpstr>Buffered I/O: Implementation</vt:lpstr>
      <vt:lpstr>Buffered I/O: Declaration</vt:lpstr>
      <vt:lpstr>RIO Example</vt:lpstr>
      <vt:lpstr>Today</vt:lpstr>
      <vt:lpstr>File Metadata</vt:lpstr>
      <vt:lpstr>Example of Accessing File Metadata</vt:lpstr>
      <vt:lpstr>How the Unix Kernel Represents Open Files</vt:lpstr>
      <vt:lpstr>File Sharing</vt:lpstr>
      <vt:lpstr>How Processes Share Files: fork</vt:lpstr>
      <vt:lpstr>How Processes Share Files: fork</vt:lpstr>
      <vt:lpstr>I/O Redirection</vt:lpstr>
      <vt:lpstr>I/O Redirection Example</vt:lpstr>
      <vt:lpstr>I/O Redirection Example (cont.)</vt:lpstr>
      <vt:lpstr>Today</vt:lpstr>
      <vt:lpstr>Standard I/O Functions</vt:lpstr>
      <vt:lpstr>Standard I/O Streams</vt:lpstr>
      <vt:lpstr>Buffered I/O: Motivation</vt:lpstr>
      <vt:lpstr>Buffering in Standard I/O</vt:lpstr>
      <vt:lpstr>Standard I/O Buffering in Action</vt:lpstr>
      <vt:lpstr>Today</vt:lpstr>
      <vt:lpstr>Unix I/O vs. Standard I/O vs. RIO</vt:lpstr>
      <vt:lpstr>Pros and Cons of Unix I/O</vt:lpstr>
      <vt:lpstr>Pros and Cons of Standard I/O</vt:lpstr>
      <vt:lpstr>Choosing I/O Functions</vt:lpstr>
      <vt:lpstr>Aside: Working with Binary Files</vt:lpstr>
      <vt:lpstr>For Further Information</vt:lpstr>
      <vt:lpstr>Extra Slides</vt:lpstr>
      <vt:lpstr>Fun with File Descriptors (1)</vt:lpstr>
      <vt:lpstr>Fun with File Descriptors (2)</vt:lpstr>
      <vt:lpstr>Fun with File Descriptors (3)</vt:lpstr>
      <vt:lpstr>Accessing Directories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Hyrum Carroll</cp:lastModifiedBy>
  <cp:revision>756</cp:revision>
  <cp:lastPrinted>2012-10-18T17:15:46Z</cp:lastPrinted>
  <dcterms:created xsi:type="dcterms:W3CDTF">2012-10-18T16:33:38Z</dcterms:created>
  <dcterms:modified xsi:type="dcterms:W3CDTF">2016-04-08T20:09:44Z</dcterms:modified>
</cp:coreProperties>
</file>