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3" r:id="rId19"/>
    <p:sldId id="294" r:id="rId20"/>
    <p:sldId id="295" r:id="rId21"/>
    <p:sldId id="296" r:id="rId22"/>
    <p:sldId id="298" r:id="rId23"/>
    <p:sldId id="299" r:id="rId24"/>
    <p:sldId id="300" r:id="rId25"/>
    <p:sldId id="301" r:id="rId26"/>
    <p:sldId id="307" r:id="rId27"/>
    <p:sldId id="308" r:id="rId28"/>
    <p:sldId id="310" r:id="rId29"/>
  </p:sldIdLst>
  <p:sldSz cx="9144000" cy="6858000" type="screen4x3"/>
  <p:notesSz cx="9144000" cy="6858000"/>
  <p:defaultTextStyle>
    <a:defPPr>
      <a:defRPr lang="en-GB"/>
    </a:defPPr>
    <a:lvl1pPr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11430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6002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20574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267" autoAdjust="0"/>
    <p:restoredTop sz="90582" autoAdjust="0"/>
  </p:normalViewPr>
  <p:slideViewPr>
    <p:cSldViewPr>
      <p:cViewPr varScale="1">
        <p:scale>
          <a:sx n="116" d="100"/>
          <a:sy n="116" d="100"/>
        </p:scale>
        <p:origin x="-96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4" d="100"/>
        <a:sy n="254" d="100"/>
      </p:scale>
      <p:origin x="0" y="614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1217613" y="3257550"/>
            <a:ext cx="6692900" cy="306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7120" tIns="42840" rIns="87120" bIns="428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848100" y="6532563"/>
            <a:ext cx="144621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4240" tIns="42840" rIns="84240" bIns="4284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200">
                <a:solidFill>
                  <a:srgbClr val="000066"/>
                </a:solidFill>
                <a:latin typeface="Century Gothic" charset="0"/>
                <a:cs typeface="DejaVu LGC Sans" charset="0"/>
              </a:rPr>
              <a:t>Page </a:t>
            </a:r>
            <a:fld id="{AC4CBA62-E9BB-A14A-8F26-B7EA48DB770D}" type="slidenum">
              <a:rPr lang="en-US" sz="1200">
                <a:solidFill>
                  <a:srgbClr val="000066"/>
                </a:solidFill>
                <a:latin typeface="Century Gothic" charset="0"/>
                <a:cs typeface="DejaVu LGC Sans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>
              <a:solidFill>
                <a:srgbClr val="000066"/>
              </a:solidFill>
              <a:latin typeface="Century Gothic" charset="0"/>
              <a:cs typeface="DejaVu LGC Sans" charset="0"/>
            </a:endParaRPr>
          </a:p>
        </p:txBody>
      </p:sp>
      <p:sp>
        <p:nvSpPr>
          <p:cNvPr id="2061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1788" y="520700"/>
            <a:ext cx="3394075" cy="2543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33137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01725" y="650875"/>
            <a:ext cx="4335463" cy="3198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55298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15595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65538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8499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86018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87042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8806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89090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011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1138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4210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5734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523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6258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830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mtClean="0">
                <a:cs typeface="+mn-cs"/>
              </a:rPr>
              <a:t>Left</a:t>
            </a:r>
            <a:r>
              <a:rPr lang="en-US" baseline="0" smtClean="0">
                <a:cs typeface="+mn-cs"/>
              </a:rPr>
              <a:t> off here 1/25/2016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99330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0035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01378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0342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1. Shell process running, waiting for input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2. User types ./hello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3. Command read into registers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4. Before sent to main memory before being read by shell process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1200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0342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buClrTx/>
              <a:buFontTx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5.  Shell process creates new process through</a:t>
            </a:r>
          </a:p>
          <a:p>
            <a:pPr>
              <a:lnSpc>
                <a:spcPct val="90000"/>
              </a:lnSpc>
              <a:buClrTx/>
              <a:buFontTx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OS and initiates DMA of hello executable from</a:t>
            </a:r>
          </a:p>
          <a:p>
            <a:pPr>
              <a:lnSpc>
                <a:spcPct val="90000"/>
              </a:lnSpc>
              <a:buClrTx/>
              <a:buFontTx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disk to main memory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0342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buClrTx/>
              <a:buFontTx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6.  CPU executes hello code from main memory</a:t>
            </a:r>
          </a:p>
          <a:p>
            <a:pPr algn="l">
              <a:lnSpc>
                <a:spcPct val="90000"/>
              </a:lnSpc>
              <a:buClrTx/>
              <a:buFontTx/>
              <a:buNone/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Arial" charset="0"/>
              </a:rPr>
              <a:t>7. CPU copies string “hello, world\n” from main memory to display</a:t>
            </a:r>
          </a:p>
          <a:p>
            <a:pPr algn="l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58370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5939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60418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61442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6246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63490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6451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217613" y="3257550"/>
            <a:ext cx="6705600" cy="3081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5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0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2450" y="247650"/>
            <a:ext cx="2203450" cy="6181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59537" cy="6181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4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1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407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68762" cy="5208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1675" y="1220788"/>
            <a:ext cx="4070350" cy="5208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2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37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4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06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91512" cy="520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1087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2pPr>
      <a:lvl3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3pPr>
      <a:lvl4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4pPr>
      <a:lvl5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5pPr>
      <a:lvl6pPr marL="25146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6pPr>
      <a:lvl7pPr marL="29718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7pPr>
      <a:lvl8pPr marL="34290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8pPr>
      <a:lvl9pPr marL="38862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800" b="1">
          <a:solidFill>
            <a:srgbClr val="660033"/>
          </a:solidFill>
          <a:latin typeface="Arial" charset="0"/>
          <a:ea typeface="ＭＳ Ｐゴシック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lnSpc>
          <a:spcPct val="107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13000"/>
        </a:lnSpc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21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1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66"/>
          </a:solidFill>
          <a:latin typeface="Times New Roman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90800" y="3200400"/>
            <a:ext cx="3925888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3360" tIns="25560" rIns="63360" bIns="25560">
            <a:spAutoFit/>
          </a:bodyPr>
          <a:lstStyle/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b="1">
              <a:solidFill>
                <a:srgbClr val="003300"/>
              </a:solidFill>
              <a:latin typeface="Arial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b="1">
              <a:solidFill>
                <a:srgbClr val="003300"/>
              </a:solidFill>
              <a:latin typeface="Arial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b="1">
              <a:solidFill>
                <a:srgbClr val="003300"/>
              </a:solidFill>
              <a:latin typeface="Arial" charset="0"/>
              <a:cs typeface="DejaVu LGC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87000"/>
              </a:lnSpc>
              <a:defRPr/>
            </a:pP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Computer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MTSU CSCI 3240</a:t>
            </a:r>
          </a:p>
          <a:p>
            <a:pPr algn="l"/>
            <a:r>
              <a:rPr lang="en-US" dirty="0" smtClean="0"/>
              <a:t>Spring 2016</a:t>
            </a:r>
          </a:p>
          <a:p>
            <a:pPr algn="l"/>
            <a:r>
              <a:rPr lang="en-US" dirty="0" smtClean="0"/>
              <a:t>Dr. Hyrum D. Carroll</a:t>
            </a:r>
          </a:p>
          <a:p>
            <a:pPr algn="l"/>
            <a:r>
              <a:rPr lang="en-US" dirty="0" smtClean="0"/>
              <a:t>Materials from CMU and Dr. Butler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Summary of compilation process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Compiler driver</a:t>
            </a: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(cc or gcc) coordinates all steps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Invokes preprocessor (</a:t>
            </a:r>
            <a:r>
              <a:rPr lang="en-US" sz="2000" b="1" smtClean="0">
                <a:solidFill>
                  <a:srgbClr val="000066"/>
                </a:solidFill>
                <a:latin typeface="Courier New" charset="0"/>
              </a:rPr>
              <a:t>cpp</a:t>
            </a: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), compiler (</a:t>
            </a:r>
            <a:r>
              <a:rPr lang="en-US" sz="2000" b="1" smtClean="0">
                <a:solidFill>
                  <a:srgbClr val="000066"/>
                </a:solidFill>
                <a:latin typeface="Courier New" charset="0"/>
              </a:rPr>
              <a:t>cc1</a:t>
            </a: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), assembler (</a:t>
            </a:r>
            <a:r>
              <a:rPr lang="en-US" sz="2000" b="1" smtClean="0">
                <a:solidFill>
                  <a:srgbClr val="000066"/>
                </a:solidFill>
                <a:latin typeface="Courier New" charset="0"/>
              </a:rPr>
              <a:t>as</a:t>
            </a: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),  and linker (</a:t>
            </a:r>
            <a:r>
              <a:rPr lang="en-US" sz="2000" b="1" smtClean="0">
                <a:solidFill>
                  <a:srgbClr val="000066"/>
                </a:solidFill>
                <a:latin typeface="Courier New" charset="0"/>
              </a:rPr>
              <a:t>ld</a:t>
            </a: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).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Passes command line arguments to appropriate phases </a:t>
            </a:r>
          </a:p>
        </p:txBody>
      </p: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1503362" y="4784725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Pre-</a:t>
            </a:r>
          </a:p>
          <a:p>
            <a:r>
              <a:rPr lang="en-US" sz="1400">
                <a:solidFill>
                  <a:schemeClr val="tx1"/>
                </a:solidFill>
              </a:rPr>
              <a:t>processor</a:t>
            </a:r>
          </a:p>
          <a:p>
            <a:r>
              <a:rPr lang="en-US" sz="1400">
                <a:solidFill>
                  <a:schemeClr val="tx1"/>
                </a:solidFill>
              </a:rPr>
              <a:t>(</a:t>
            </a:r>
            <a:r>
              <a:rPr lang="en-US" sz="1400">
                <a:solidFill>
                  <a:schemeClr val="tx1"/>
                </a:solidFill>
                <a:latin typeface="Courier New" charset="0"/>
              </a:rPr>
              <a:t>cpp</a:t>
            </a:r>
            <a:r>
              <a:rPr 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4" name="Line 382"/>
          <p:cNvSpPr>
            <a:spLocks noChangeShapeType="1"/>
          </p:cNvSpPr>
          <p:nvPr/>
        </p:nvSpPr>
        <p:spPr bwMode="auto">
          <a:xfrm>
            <a:off x="2417762" y="524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 Box 383"/>
          <p:cNvSpPr txBox="1">
            <a:spLocks noChangeArrowheads="1"/>
          </p:cNvSpPr>
          <p:nvPr/>
        </p:nvSpPr>
        <p:spPr bwMode="auto">
          <a:xfrm>
            <a:off x="2417762" y="4981495"/>
            <a:ext cx="8311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hello.i</a:t>
            </a:r>
          </a:p>
        </p:txBody>
      </p:sp>
      <p:sp>
        <p:nvSpPr>
          <p:cNvPr id="26" name="Rectangle 390"/>
          <p:cNvSpPr>
            <a:spLocks noChangeArrowheads="1"/>
          </p:cNvSpPr>
          <p:nvPr/>
        </p:nvSpPr>
        <p:spPr bwMode="auto">
          <a:xfrm>
            <a:off x="3332162" y="4784725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 Compiler</a:t>
            </a:r>
          </a:p>
          <a:p>
            <a:r>
              <a:rPr lang="en-US" sz="1400">
                <a:solidFill>
                  <a:schemeClr val="tx1"/>
                </a:solidFill>
              </a:rPr>
              <a:t>(</a:t>
            </a:r>
            <a:r>
              <a:rPr lang="en-US" sz="1400">
                <a:solidFill>
                  <a:schemeClr val="tx1"/>
                </a:solidFill>
                <a:latin typeface="Courier New" charset="0"/>
              </a:rPr>
              <a:t>cc1</a:t>
            </a:r>
            <a:r>
              <a:rPr 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7" name="Line 391"/>
          <p:cNvSpPr>
            <a:spLocks noChangeShapeType="1"/>
          </p:cNvSpPr>
          <p:nvPr/>
        </p:nvSpPr>
        <p:spPr bwMode="auto">
          <a:xfrm>
            <a:off x="4246562" y="524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 Box 392"/>
          <p:cNvSpPr txBox="1">
            <a:spLocks noChangeArrowheads="1"/>
          </p:cNvSpPr>
          <p:nvPr/>
        </p:nvSpPr>
        <p:spPr bwMode="auto">
          <a:xfrm>
            <a:off x="4246562" y="4981495"/>
            <a:ext cx="8311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hello.s</a:t>
            </a:r>
          </a:p>
        </p:txBody>
      </p:sp>
      <p:sp>
        <p:nvSpPr>
          <p:cNvPr id="29" name="Rectangle 393"/>
          <p:cNvSpPr>
            <a:spLocks noChangeArrowheads="1"/>
          </p:cNvSpPr>
          <p:nvPr/>
        </p:nvSpPr>
        <p:spPr bwMode="auto">
          <a:xfrm>
            <a:off x="5160962" y="4784725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 dirty="0">
                <a:solidFill>
                  <a:schemeClr val="tx1"/>
                </a:solidFill>
              </a:rPr>
              <a:t>Assembler</a:t>
            </a:r>
          </a:p>
          <a:p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  <a:latin typeface="Courier New" charset="0"/>
              </a:rPr>
              <a:t>as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" name="Line 394"/>
          <p:cNvSpPr>
            <a:spLocks noChangeShapeType="1"/>
          </p:cNvSpPr>
          <p:nvPr/>
        </p:nvSpPr>
        <p:spPr bwMode="auto">
          <a:xfrm>
            <a:off x="6075362" y="524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 Box 395"/>
          <p:cNvSpPr txBox="1">
            <a:spLocks noChangeArrowheads="1"/>
          </p:cNvSpPr>
          <p:nvPr/>
        </p:nvSpPr>
        <p:spPr bwMode="auto">
          <a:xfrm>
            <a:off x="6075362" y="4981495"/>
            <a:ext cx="8311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hello.o</a:t>
            </a:r>
          </a:p>
        </p:txBody>
      </p:sp>
      <p:sp>
        <p:nvSpPr>
          <p:cNvPr id="32" name="Rectangle 396"/>
          <p:cNvSpPr>
            <a:spLocks noChangeArrowheads="1"/>
          </p:cNvSpPr>
          <p:nvPr/>
        </p:nvSpPr>
        <p:spPr bwMode="auto">
          <a:xfrm>
            <a:off x="6989762" y="4784725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Linker</a:t>
            </a:r>
          </a:p>
          <a:p>
            <a:r>
              <a:rPr lang="en-US" sz="1400">
                <a:solidFill>
                  <a:schemeClr val="tx1"/>
                </a:solidFill>
              </a:rPr>
              <a:t>(</a:t>
            </a:r>
            <a:r>
              <a:rPr lang="en-US" sz="1400">
                <a:solidFill>
                  <a:schemeClr val="tx1"/>
                </a:solidFill>
                <a:latin typeface="Courier New" charset="0"/>
              </a:rPr>
              <a:t>ld</a:t>
            </a:r>
            <a:r>
              <a:rPr 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3" name="Line 397"/>
          <p:cNvSpPr>
            <a:spLocks noChangeShapeType="1"/>
          </p:cNvSpPr>
          <p:nvPr/>
        </p:nvSpPr>
        <p:spPr bwMode="auto">
          <a:xfrm>
            <a:off x="7904162" y="524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 Box 398"/>
          <p:cNvSpPr txBox="1">
            <a:spLocks noChangeArrowheads="1"/>
          </p:cNvSpPr>
          <p:nvPr/>
        </p:nvSpPr>
        <p:spPr bwMode="auto">
          <a:xfrm>
            <a:off x="7996237" y="4981495"/>
            <a:ext cx="6464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</a:t>
            </a:r>
          </a:p>
        </p:txBody>
      </p:sp>
      <p:sp>
        <p:nvSpPr>
          <p:cNvPr id="35" name="Line 399"/>
          <p:cNvSpPr>
            <a:spLocks noChangeShapeType="1"/>
          </p:cNvSpPr>
          <p:nvPr/>
        </p:nvSpPr>
        <p:spPr bwMode="auto">
          <a:xfrm>
            <a:off x="588962" y="524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 Box 400"/>
          <p:cNvSpPr txBox="1">
            <a:spLocks noChangeArrowheads="1"/>
          </p:cNvSpPr>
          <p:nvPr/>
        </p:nvSpPr>
        <p:spPr bwMode="auto">
          <a:xfrm>
            <a:off x="588962" y="4981495"/>
            <a:ext cx="8311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hello.c</a:t>
            </a:r>
          </a:p>
        </p:txBody>
      </p:sp>
      <p:sp>
        <p:nvSpPr>
          <p:cNvPr id="37" name="Text Box 401"/>
          <p:cNvSpPr txBox="1">
            <a:spLocks noChangeArrowheads="1"/>
          </p:cNvSpPr>
          <p:nvPr/>
        </p:nvSpPr>
        <p:spPr bwMode="auto">
          <a:xfrm>
            <a:off x="596900" y="5443362"/>
            <a:ext cx="790376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Source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(text)</a:t>
            </a:r>
          </a:p>
        </p:txBody>
      </p:sp>
      <p:sp>
        <p:nvSpPr>
          <p:cNvPr id="38" name="Text Box 402"/>
          <p:cNvSpPr txBox="1">
            <a:spLocks noChangeArrowheads="1"/>
          </p:cNvSpPr>
          <p:nvPr/>
        </p:nvSpPr>
        <p:spPr bwMode="auto">
          <a:xfrm>
            <a:off x="2493962" y="5476653"/>
            <a:ext cx="799017" cy="68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Modified</a:t>
            </a:r>
          </a:p>
          <a:p>
            <a:r>
              <a:rPr lang="en-US" sz="1200" i="1"/>
              <a:t>source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(text)</a:t>
            </a:r>
          </a:p>
        </p:txBody>
      </p:sp>
      <p:sp>
        <p:nvSpPr>
          <p:cNvPr id="39" name="Text Box 403"/>
          <p:cNvSpPr txBox="1">
            <a:spLocks noChangeArrowheads="1"/>
          </p:cNvSpPr>
          <p:nvPr/>
        </p:nvSpPr>
        <p:spPr bwMode="auto">
          <a:xfrm>
            <a:off x="4278312" y="5443362"/>
            <a:ext cx="885335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Assembly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(text)</a:t>
            </a:r>
          </a:p>
        </p:txBody>
      </p:sp>
      <p:sp>
        <p:nvSpPr>
          <p:cNvPr id="40" name="Text Box 404"/>
          <p:cNvSpPr txBox="1">
            <a:spLocks noChangeArrowheads="1"/>
          </p:cNvSpPr>
          <p:nvPr/>
        </p:nvSpPr>
        <p:spPr bwMode="auto">
          <a:xfrm>
            <a:off x="6073775" y="5476653"/>
            <a:ext cx="1030075" cy="68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Relocatable</a:t>
            </a:r>
          </a:p>
          <a:p>
            <a:r>
              <a:rPr lang="en-US" sz="1200" i="1"/>
              <a:t>object</a:t>
            </a:r>
          </a:p>
          <a:p>
            <a:r>
              <a:rPr lang="en-US" sz="1200" i="1"/>
              <a:t>programs</a:t>
            </a:r>
          </a:p>
          <a:p>
            <a:r>
              <a:rPr lang="en-US" sz="1200" i="1"/>
              <a:t>(binary)</a:t>
            </a:r>
          </a:p>
        </p:txBody>
      </p:sp>
      <p:sp>
        <p:nvSpPr>
          <p:cNvPr id="41" name="Text Box 405"/>
          <p:cNvSpPr txBox="1">
            <a:spLocks noChangeArrowheads="1"/>
          </p:cNvSpPr>
          <p:nvPr/>
        </p:nvSpPr>
        <p:spPr bwMode="auto">
          <a:xfrm>
            <a:off x="7924800" y="5476653"/>
            <a:ext cx="978754" cy="68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Executable</a:t>
            </a:r>
          </a:p>
          <a:p>
            <a:r>
              <a:rPr lang="en-US" sz="1200" i="1"/>
              <a:t>object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(binary)</a:t>
            </a:r>
          </a:p>
        </p:txBody>
      </p:sp>
      <p:sp>
        <p:nvSpPr>
          <p:cNvPr id="42" name="Line 406"/>
          <p:cNvSpPr>
            <a:spLocks noChangeShapeType="1"/>
          </p:cNvSpPr>
          <p:nvPr/>
        </p:nvSpPr>
        <p:spPr bwMode="auto">
          <a:xfrm>
            <a:off x="6456362" y="4967287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 Box 407"/>
          <p:cNvSpPr txBox="1">
            <a:spLocks noChangeArrowheads="1"/>
          </p:cNvSpPr>
          <p:nvPr/>
        </p:nvSpPr>
        <p:spPr bwMode="auto">
          <a:xfrm>
            <a:off x="5999162" y="4478258"/>
            <a:ext cx="923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printf.o</a:t>
            </a:r>
          </a:p>
        </p:txBody>
      </p:sp>
      <p:sp>
        <p:nvSpPr>
          <p:cNvPr id="44" name="Line 406"/>
          <p:cNvSpPr>
            <a:spLocks noChangeShapeType="1"/>
          </p:cNvSpPr>
          <p:nvPr/>
        </p:nvSpPr>
        <p:spPr bwMode="auto">
          <a:xfrm flipH="1">
            <a:off x="6456362" y="4738687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The run-time system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Program runs on top of an operating system that implements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File system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Memory management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Processes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Device management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Network support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etc.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296863" y="247650"/>
            <a:ext cx="8712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4400" b="1" smtClean="0">
                <a:solidFill>
                  <a:srgbClr val="660033"/>
                </a:solidFill>
                <a:latin typeface="Arial" charset="0"/>
              </a:rPr>
              <a:t>Operating system functions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262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38138" indent="-327025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7075" indent="-269875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sz="2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Protection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Protects the hardware/itself from user programs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Protects user programs from each other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Protects files from unauthorized access</a:t>
            </a:r>
          </a:p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sz="2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Resource allocation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Memory, I/O devices, CPU time, space on disks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296863" y="247650"/>
            <a:ext cx="8712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4400" b="1" smtClean="0">
                <a:solidFill>
                  <a:srgbClr val="660033"/>
                </a:solidFill>
                <a:latin typeface="Arial" charset="0"/>
              </a:rPr>
              <a:t>Operating system functions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262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38138" indent="-327025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7075" indent="-269875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sz="2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Abstract view of resources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Files as an abstraction of storage devices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System calls an abstraction for OS services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Virtual memory a uniform memory space abstraction for each process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600" b="1" smtClean="0">
                <a:solidFill>
                  <a:srgbClr val="000099"/>
                </a:solidFill>
                <a:latin typeface="Arial" charset="0"/>
              </a:rPr>
              <a:t>Gives the illusion that each process has entire memory space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A process (in conjunction with the OS) provides an abstraction for a virtual computer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600" b="1" smtClean="0">
                <a:solidFill>
                  <a:srgbClr val="000099"/>
                </a:solidFill>
                <a:latin typeface="Arial" charset="0"/>
              </a:rPr>
              <a:t>Slices of CPU time to run in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Unix file system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 indent="-234950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Key concepts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Everything is a file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smtClean="0">
                <a:solidFill>
                  <a:srgbClr val="000099"/>
                </a:solidFill>
                <a:latin typeface="Arial" charset="0"/>
              </a:rPr>
              <a:t>Keyboards, mice, CD-ROMS, disks, modems, networks, pipes, sockets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smtClean="0">
                <a:solidFill>
                  <a:srgbClr val="000099"/>
                </a:solidFill>
                <a:latin typeface="Arial" charset="0"/>
              </a:rPr>
              <a:t>One abstraction for accessing most external things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A file is a stream of bytes with no other structure.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smtClean="0">
                <a:solidFill>
                  <a:srgbClr val="000099"/>
                </a:solidFill>
                <a:latin typeface="Arial" charset="0"/>
              </a:rPr>
              <a:t>on the hard disk or from an I/O device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smtClean="0">
                <a:solidFill>
                  <a:srgbClr val="000099"/>
                </a:solidFill>
                <a:latin typeface="Arial" charset="0"/>
              </a:rPr>
              <a:t>Higher levels of structure are an application concept, not an operating system concept</a:t>
            </a:r>
          </a:p>
          <a:p>
            <a:pPr lvl="3" eaLnBrk="1" hangingPunct="1">
              <a:lnSpc>
                <a:spcPct val="100000"/>
              </a:lnSpc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No “records” (contrast with Windows/VMS)‏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Unix file systems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Managed by OS on disk</a:t>
            </a:r>
          </a:p>
          <a:p>
            <a:pPr lvl="1" eaLnBrk="1" hangingPunct="1">
              <a:lnSpc>
                <a:spcPct val="107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Dynamically allocates space for files</a:t>
            </a:r>
          </a:p>
          <a:p>
            <a:pPr lvl="1" eaLnBrk="1" hangingPunct="1">
              <a:lnSpc>
                <a:spcPct val="107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Implements a name space so we can find files</a:t>
            </a:r>
          </a:p>
          <a:p>
            <a:pPr lvl="1" eaLnBrk="1" hangingPunct="1">
              <a:lnSpc>
                <a:spcPct val="107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Hides where the file lives and its physical layout on disk</a:t>
            </a:r>
          </a:p>
          <a:p>
            <a:pPr lvl="1" eaLnBrk="1" hangingPunct="1">
              <a:lnSpc>
                <a:spcPct val="107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Provides an illusion of sequential storage</a:t>
            </a: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All we have to know to find a file is its name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2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Process abstraction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2625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 indent="-234950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sz="2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fundamental concept of operating systems.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sz="2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process is an instance of a program when it is running.</a:t>
            </a:r>
          </a:p>
          <a:p>
            <a:pPr lvl="1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A program is a file on the disk containing instructions to execute</a:t>
            </a:r>
          </a:p>
          <a:p>
            <a:pPr lvl="1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A process is an instance of that program loaded in memory and running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600" b="1" smtClean="0">
                <a:solidFill>
                  <a:srgbClr val="000099"/>
                </a:solidFill>
                <a:latin typeface="Arial" charset="0"/>
              </a:rPr>
              <a:t>Like you baking the cookies, following the instructions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sz="2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process includes</a:t>
            </a:r>
          </a:p>
          <a:p>
            <a:pPr lvl="1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Code and data in memory, CPU state, open files, thread of execution</a:t>
            </a:r>
          </a:p>
          <a:p>
            <a:pPr lvl="1" eaLnBrk="1" hangingPunct="1">
              <a:lnSpc>
                <a:spcPct val="10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sz="1800" b="1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sz="1800" b="1" smtClean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How does a program get executed?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operating system creates a process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Including among other things, a virtual memory space</a:t>
            </a: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System loader reads program from file system and loads its code into memory</a:t>
            </a:r>
          </a:p>
          <a:p>
            <a:pPr lvl="1" eaLnBrk="1" hangingPunct="1">
              <a:lnSpc>
                <a:spcPct val="107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Program includes any statically linked libraries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Done via DMA (direct memory access)‏</a:t>
            </a: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System loader loads dynamic shared objects/libraries into memory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Then it starts the thread of execution running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Note: the program binary in file system remains and can be executed again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200" b="1" smtClean="0">
                <a:solidFill>
                  <a:srgbClr val="660033"/>
                </a:solidFill>
                <a:latin typeface="Arial" charset="0"/>
              </a:rPr>
              <a:t>Where are programs loaded in memory?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858838" indent="-457200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To start with, imagine a primitive operating system.</a:t>
            </a:r>
          </a:p>
          <a:p>
            <a:pPr lvl="1" eaLnBrk="1" hangingPunct="1">
              <a:lnSpc>
                <a:spcPct val="95000"/>
              </a:lnSpc>
              <a:spcBef>
                <a:spcPts val="625"/>
              </a:spcBef>
              <a:buClr>
                <a:srgbClr val="660033"/>
              </a:buClr>
              <a:buFont typeface="Wingdings" charset="0"/>
              <a:buChar char="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Single tasking.  </a:t>
            </a:r>
          </a:p>
          <a:p>
            <a:pPr lvl="1" eaLnBrk="1" hangingPunct="1">
              <a:lnSpc>
                <a:spcPct val="95000"/>
              </a:lnSpc>
              <a:spcBef>
                <a:spcPts val="625"/>
              </a:spcBef>
              <a:buClr>
                <a:srgbClr val="660033"/>
              </a:buClr>
              <a:buFont typeface="Wingdings" charset="0"/>
              <a:buChar char="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Physical memory addresses go from zero to N.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problem of loading is simple</a:t>
            </a:r>
          </a:p>
          <a:p>
            <a:pPr lvl="1" eaLnBrk="1" hangingPunct="1">
              <a:lnSpc>
                <a:spcPct val="95000"/>
              </a:lnSpc>
              <a:spcBef>
                <a:spcPts val="625"/>
              </a:spcBef>
              <a:buClr>
                <a:srgbClr val="660033"/>
              </a:buClr>
              <a:buFont typeface="Wingdings" charset="0"/>
              <a:buChar char="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Load the program starting at address zero</a:t>
            </a:r>
          </a:p>
          <a:p>
            <a:pPr lvl="1" eaLnBrk="1" hangingPunct="1">
              <a:lnSpc>
                <a:spcPct val="95000"/>
              </a:lnSpc>
              <a:spcBef>
                <a:spcPts val="625"/>
              </a:spcBef>
              <a:buClr>
                <a:srgbClr val="660033"/>
              </a:buClr>
              <a:buFont typeface="Wingdings" charset="0"/>
              <a:buChar char="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Use as much memory as it takes.</a:t>
            </a:r>
          </a:p>
          <a:p>
            <a:pPr lvl="1" eaLnBrk="1" hangingPunct="1">
              <a:lnSpc>
                <a:spcPct val="95000"/>
              </a:lnSpc>
              <a:spcBef>
                <a:spcPts val="625"/>
              </a:spcBef>
              <a:buClr>
                <a:srgbClr val="660033"/>
              </a:buClr>
              <a:buFont typeface="Wingdings" charset="0"/>
              <a:buChar char="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Linker binds the program to absolute addresses</a:t>
            </a:r>
          </a:p>
          <a:p>
            <a:pPr lvl="1" eaLnBrk="1" hangingPunct="1">
              <a:lnSpc>
                <a:spcPct val="95000"/>
              </a:lnSpc>
              <a:spcBef>
                <a:spcPts val="625"/>
              </a:spcBef>
              <a:buClr>
                <a:srgbClr val="660033"/>
              </a:buClr>
              <a:buFont typeface="Wingdings" charset="0"/>
              <a:buChar char="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Code starts at zero</a:t>
            </a:r>
          </a:p>
          <a:p>
            <a:pPr lvl="1" eaLnBrk="1" hangingPunct="1">
              <a:lnSpc>
                <a:spcPct val="95000"/>
              </a:lnSpc>
              <a:spcBef>
                <a:spcPts val="625"/>
              </a:spcBef>
              <a:buClr>
                <a:srgbClr val="660033"/>
              </a:buClr>
              <a:buFont typeface="Wingdings" charset="0"/>
              <a:buChar char="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Data concatenated after that</a:t>
            </a:r>
          </a:p>
          <a:p>
            <a:pPr lvl="1" eaLnBrk="1" hangingPunct="1">
              <a:lnSpc>
                <a:spcPct val="95000"/>
              </a:lnSpc>
              <a:spcBef>
                <a:spcPts val="625"/>
              </a:spcBef>
              <a:buClr>
                <a:srgbClr val="660033"/>
              </a:buClr>
              <a:buFont typeface="Wingdings" charset="0"/>
              <a:buChar char="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etc.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200" b="1" smtClean="0">
                <a:solidFill>
                  <a:srgbClr val="660033"/>
                </a:solidFill>
                <a:latin typeface="Arial" charset="0"/>
              </a:rPr>
              <a:t>Where are programs loaded,  cont’d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416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92075"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500"/>
              </a:spcBef>
              <a:buClrTx/>
              <a:buSzPct val="75000"/>
              <a:buFontTx/>
              <a:buNone/>
              <a:defRPr/>
            </a:pPr>
            <a:r>
              <a:rPr lang="en-US" sz="2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Next imagine a multi-tasking operating system on a primitive computer.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Physical memory space, from zero to N.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Applications share space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Memory allocated at load time in unused space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Linker does not know where the program will be loaded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Binds together all the modules, but keeps them relocatable</a:t>
            </a: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Tx/>
              <a:buSzPct val="75000"/>
              <a:buFontTx/>
              <a:buNone/>
              <a:defRPr/>
            </a:pPr>
            <a:r>
              <a:rPr lang="en-US" sz="2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 does the operating system load this program?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Not a pretty solution, must find contiguous unused blocks</a:t>
            </a: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Tx/>
              <a:buSzPct val="75000"/>
              <a:buFontTx/>
              <a:buNone/>
              <a:defRPr/>
            </a:pPr>
            <a:r>
              <a:rPr lang="en-US" sz="2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 does the operating system provide protection?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1800" b="1" smtClean="0">
                <a:solidFill>
                  <a:srgbClr val="000066"/>
                </a:solidFill>
                <a:latin typeface="Arial" charset="0"/>
              </a:rPr>
              <a:t>Not pretty either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373688"/>
            <a:ext cx="1828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68925"/>
            <a:ext cx="39274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42962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04813" y="241300"/>
            <a:ext cx="863123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A software view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1287463"/>
            <a:ext cx="1244600" cy="520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  <a:defRPr/>
            </a:pPr>
            <a:r>
              <a:rPr lang="en-US" sz="1400" b="1" smtClean="0">
                <a:solidFill>
                  <a:srgbClr val="000066"/>
                </a:solidFill>
                <a:latin typeface="Tahoma" charset="0"/>
              </a:rPr>
              <a:t>User</a:t>
            </a:r>
            <a:br>
              <a:rPr lang="en-US" sz="1400" b="1" smtClean="0">
                <a:solidFill>
                  <a:srgbClr val="000066"/>
                </a:solidFill>
                <a:latin typeface="Tahoma" charset="0"/>
              </a:rPr>
            </a:br>
            <a:r>
              <a:rPr lang="en-US" sz="1400" b="1" smtClean="0">
                <a:solidFill>
                  <a:srgbClr val="000066"/>
                </a:solidFill>
                <a:latin typeface="Tahoma" charset="0"/>
              </a:rPr>
              <a:t>Interface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82600" y="5105400"/>
            <a:ext cx="7302500" cy="1588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200" b="1" smtClean="0">
                <a:solidFill>
                  <a:srgbClr val="660033"/>
                </a:solidFill>
                <a:latin typeface="Arial" charset="0"/>
              </a:rPr>
              <a:t>Where are programs loaded,  cont’d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38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Next, imagine a multi-tasking operating system on a modern computer, with hardware-assisted virtual memory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OS creates a virtual memory space for each user’s program.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As though there is a single user with the whole memory all to itself.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Now we’re back to the simple model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The linker statically binds the program to virtual addresses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At load time, the operating system allocates memory, creates a virtual address space, and loads the code and data.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Binaries are simply virtual memory snapshots </a:t>
            </a: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of programs</a:t>
            </a: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290513" y="0"/>
            <a:ext cx="86629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2800" b="1" smtClean="0">
                <a:solidFill>
                  <a:srgbClr val="660033"/>
                </a:solidFill>
                <a:latin typeface="Arial" charset="0"/>
              </a:rPr>
              <a:t>Example memory map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90513" y="990600"/>
            <a:ext cx="8307387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Nothing is left relocatable, no relocation at load time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498725" y="1935163"/>
            <a:ext cx="6948488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995613" y="1674813"/>
            <a:ext cx="2230437" cy="79375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kernel virtual memory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(code, data, heap, </a:t>
            </a:r>
            <a:r>
              <a:rPr lang="en-US" sz="1400" dirty="0" smtClean="0">
                <a:solidFill>
                  <a:srgbClr val="000066"/>
                </a:solidFill>
                <a:latin typeface="Arial" charset="0"/>
                <a:cs typeface="DejaVu LGC Sans" charset="0"/>
              </a:rPr>
              <a:t>stack)</a:t>
            </a:r>
            <a:r>
              <a:rPr lang="en-US" sz="1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endParaRPr lang="en-US" sz="14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995613" y="3438525"/>
            <a:ext cx="2230437" cy="536575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>
                <a:solidFill>
                  <a:srgbClr val="000066"/>
                </a:solidFill>
                <a:latin typeface="Arial" charset="0"/>
                <a:cs typeface="DejaVu LGC Sans" charset="0"/>
              </a:rPr>
              <a:t>memory mapped region for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>
                <a:solidFill>
                  <a:srgbClr val="000066"/>
                </a:solidFill>
                <a:latin typeface="Arial" charset="0"/>
                <a:cs typeface="DejaVu LGC Sans" charset="0"/>
              </a:rPr>
              <a:t>shared libraries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995613" y="3971925"/>
            <a:ext cx="2230437" cy="57785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995613" y="4552950"/>
            <a:ext cx="2230437" cy="534988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run-time heap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(managed by </a:t>
            </a:r>
            <a:r>
              <a:rPr lang="en-US" sz="1400" dirty="0" err="1" smtClean="0">
                <a:solidFill>
                  <a:srgbClr val="000066"/>
                </a:solidFill>
                <a:latin typeface="Arial" charset="0"/>
                <a:cs typeface="DejaVu LGC Sans" charset="0"/>
              </a:rPr>
              <a:t>malloc</a:t>
            </a:r>
            <a:r>
              <a:rPr lang="en-US" sz="1400" dirty="0" smtClean="0">
                <a:solidFill>
                  <a:srgbClr val="000066"/>
                </a:solidFill>
                <a:latin typeface="Arial" charset="0"/>
                <a:cs typeface="DejaVu LGC Sans" charset="0"/>
              </a:rPr>
              <a:t>)</a:t>
            </a:r>
            <a:endParaRPr lang="en-US" sz="14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2995613" y="2711450"/>
            <a:ext cx="2230437" cy="725488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V="1">
            <a:off x="4114800" y="4190998"/>
            <a:ext cx="1" cy="381001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2995613" y="2443163"/>
            <a:ext cx="2230437" cy="45085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user stack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(created at </a:t>
            </a:r>
            <a:r>
              <a:rPr lang="en-US" sz="1400" dirty="0" smtClean="0">
                <a:solidFill>
                  <a:srgbClr val="000066"/>
                </a:solidFill>
                <a:latin typeface="Arial" charset="0"/>
                <a:cs typeface="DejaVu LGC Sans" charset="0"/>
              </a:rPr>
              <a:t>runtime)</a:t>
            </a:r>
            <a:endParaRPr lang="en-US" sz="14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V="1">
            <a:off x="4114801" y="3200400"/>
            <a:ext cx="0" cy="228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4114800" y="2895599"/>
            <a:ext cx="0" cy="228601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2986088" y="6124575"/>
            <a:ext cx="2232025" cy="3175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>
                <a:solidFill>
                  <a:srgbClr val="000066"/>
                </a:solidFill>
                <a:latin typeface="Arial" charset="0"/>
                <a:cs typeface="DejaVu LGC Sans" charset="0"/>
              </a:rPr>
              <a:t>unused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373313" y="6248400"/>
            <a:ext cx="2809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Arial" charset="0"/>
              </a:rPr>
              <a:t>0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5457825" y="2771775"/>
            <a:ext cx="181451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Arial" charset="0"/>
              </a:rPr>
              <a:t>%esp (stack pointer)</a:t>
            </a:r>
            <a:r>
              <a:rPr lang="en-US" sz="1400" smtClean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5210175" y="2892425"/>
            <a:ext cx="336550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5368925" y="1824038"/>
            <a:ext cx="102393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Arial" charset="0"/>
              </a:rPr>
              <a:t>memory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Arial" charset="0"/>
              </a:rPr>
              <a:t>invisible to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Arial" charset="0"/>
              </a:rPr>
              <a:t>user code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V="1">
            <a:off x="5319712" y="1981199"/>
            <a:ext cx="14287" cy="441325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5591175" y="4419600"/>
            <a:ext cx="43021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Arial" charset="0"/>
              </a:rPr>
              <a:t>brk</a:t>
            </a: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>
            <a:off x="5272088" y="4540250"/>
            <a:ext cx="336550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752600" y="2273300"/>
            <a:ext cx="12477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Courier New" charset="0"/>
              </a:rPr>
              <a:t>0xc0000000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1752600" y="5929313"/>
            <a:ext cx="12477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Courier New" charset="0"/>
              </a:rPr>
              <a:t>0x08048000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1752600" y="3797300"/>
            <a:ext cx="12477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Courier New" charset="0"/>
              </a:rPr>
              <a:t>0x40000000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2986088" y="5087938"/>
            <a:ext cx="2232025" cy="536575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read/write segment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(.data, .</a:t>
            </a:r>
            <a:r>
              <a:rPr lang="en-US" sz="1400" dirty="0" err="1" smtClean="0">
                <a:solidFill>
                  <a:srgbClr val="000066"/>
                </a:solidFill>
                <a:latin typeface="Arial" charset="0"/>
                <a:cs typeface="DejaVu LGC Sans" charset="0"/>
              </a:rPr>
              <a:t>bss</a:t>
            </a:r>
            <a:r>
              <a:rPr lang="en-US" sz="1400" dirty="0" smtClean="0">
                <a:solidFill>
                  <a:srgbClr val="000066"/>
                </a:solidFill>
                <a:latin typeface="Arial" charset="0"/>
                <a:cs typeface="DejaVu LGC Sans" charset="0"/>
              </a:rPr>
              <a:t>)</a:t>
            </a:r>
            <a:endParaRPr lang="en-US" sz="14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2986088" y="5589588"/>
            <a:ext cx="2232025" cy="534987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read-only segment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(.</a:t>
            </a:r>
            <a:r>
              <a:rPr lang="en-US" sz="1400" dirty="0" err="1">
                <a:solidFill>
                  <a:srgbClr val="000066"/>
                </a:solidFill>
                <a:latin typeface="Arial" charset="0"/>
                <a:cs typeface="DejaVu LGC Sans" charset="0"/>
              </a:rPr>
              <a:t>init</a:t>
            </a:r>
            <a:r>
              <a:rPr lang="en-US" sz="1400" dirty="0">
                <a:solidFill>
                  <a:srgbClr val="000066"/>
                </a:solidFill>
                <a:latin typeface="Arial" charset="0"/>
                <a:cs typeface="DejaVu LGC Sans" charset="0"/>
              </a:rPr>
              <a:t>, .text, .</a:t>
            </a:r>
            <a:r>
              <a:rPr lang="en-US" sz="1400" dirty="0" err="1" smtClean="0">
                <a:solidFill>
                  <a:srgbClr val="000066"/>
                </a:solidFill>
                <a:latin typeface="Arial" charset="0"/>
                <a:cs typeface="DejaVu LGC Sans" charset="0"/>
              </a:rPr>
              <a:t>rodata</a:t>
            </a:r>
            <a:r>
              <a:rPr lang="en-US" sz="1400" dirty="0" smtClean="0">
                <a:solidFill>
                  <a:srgbClr val="000066"/>
                </a:solidFill>
                <a:latin typeface="Arial" charset="0"/>
                <a:cs typeface="DejaVu LGC Sans" charset="0"/>
              </a:rPr>
              <a:t>)</a:t>
            </a:r>
            <a:endParaRPr lang="en-US" sz="14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4058" name="AutoShape 26"/>
          <p:cNvSpPr>
            <a:spLocks/>
          </p:cNvSpPr>
          <p:nvPr/>
        </p:nvSpPr>
        <p:spPr bwMode="auto">
          <a:xfrm>
            <a:off x="5302250" y="5087938"/>
            <a:ext cx="61913" cy="1036637"/>
          </a:xfrm>
          <a:prstGeom prst="rightBrace">
            <a:avLst>
              <a:gd name="adj1" fmla="val 13952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5419725" y="5418138"/>
            <a:ext cx="14779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Arial" charset="0"/>
              </a:rPr>
              <a:t>loaded from the 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Arial" charset="0"/>
              </a:rPr>
              <a:t>executable file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1752600" y="1592263"/>
            <a:ext cx="12477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400" smtClean="0">
                <a:solidFill>
                  <a:srgbClr val="000066"/>
                </a:solidFill>
                <a:latin typeface="Courier New" charset="0"/>
              </a:rPr>
              <a:t>0xffffffff</a:t>
            </a:r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2995613" y="2443163"/>
            <a:ext cx="2230437" cy="1587"/>
          </a:xfrm>
          <a:prstGeom prst="line">
            <a:avLst/>
          </a:prstGeom>
          <a:noFill/>
          <a:ln w="7632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The memory hierarchy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Operating system and CPU memory management unit gives each process the “illusion” of a uniform, dedicated memory space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i.e. 0x0 – 0xFFFFFFFF for IA32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Allows multitasking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Hides underlying non-uniform memory hierarchy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Memory heirarchy motivation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 1980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CPUs ran at around 1 mhz.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A memory access took about as long as a CPU instruction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Memory was not a bottleneck to performance</a:t>
            </a:r>
          </a:p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Today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CPUs are about 3000 times faster than in 1980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DRAM Memory is about 10 times faster than in 1980</a:t>
            </a:r>
          </a:p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We need a small amount of faster, more expensive memory for stuff we’ll need in the near future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How do you know what you’ll need in the future?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Locality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</a:rPr>
              <a:t>L1, L2, L3 caches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  <a:defRPr/>
            </a:pPr>
            <a:endParaRPr lang="en-US" sz="2000" b="1" smtClean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228600" y="228600"/>
            <a:ext cx="80152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The memory heirarchy</a:t>
            </a:r>
          </a:p>
        </p:txBody>
      </p:sp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1219200" y="1371600"/>
            <a:ext cx="6705600" cy="47244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070225" y="5486400"/>
            <a:ext cx="30035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Remote Secondary Storage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194050" y="4738688"/>
            <a:ext cx="27479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Local Secondary Storage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770313" y="4114800"/>
            <a:ext cx="1562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Main Memory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767138" y="3168650"/>
            <a:ext cx="164147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Level 2 Cache</a:t>
            </a:r>
          </a:p>
          <a:p>
            <a:pPr algn="ctr"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(off chip)</a:t>
            </a:r>
            <a:r>
              <a:rPr lang="en-US" sz="1800" smtClean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752850" y="2438400"/>
            <a:ext cx="16383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Level 1 Cache</a:t>
            </a:r>
          </a:p>
          <a:p>
            <a:pPr algn="ctr"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On Chip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000500" y="1981200"/>
            <a:ext cx="1143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Registers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824288" y="2438400"/>
            <a:ext cx="1495425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3390900" y="3048000"/>
            <a:ext cx="2366963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2828925" y="3833813"/>
            <a:ext cx="3490913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2336800" y="4521200"/>
            <a:ext cx="447040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1800225" y="5276850"/>
            <a:ext cx="5543550" cy="4763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495675" y="1827213"/>
            <a:ext cx="488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L0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3051175" y="2462213"/>
            <a:ext cx="488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L1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2568575" y="3148013"/>
            <a:ext cx="488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L2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022475" y="3910013"/>
            <a:ext cx="488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L3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501775" y="4659313"/>
            <a:ext cx="488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L4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942975" y="5434013"/>
            <a:ext cx="488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L5</a:t>
            </a: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635000" y="1508125"/>
            <a:ext cx="1588" cy="1708150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696913" y="1852613"/>
            <a:ext cx="1814512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Smaller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Faster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More Expensive</a:t>
            </a:r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635000" y="3619500"/>
            <a:ext cx="1588" cy="1676400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747713" y="3643313"/>
            <a:ext cx="1055687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Larger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Slower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Cheaper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019300" y="4840288"/>
            <a:ext cx="1143000" cy="533400"/>
          </a:xfrm>
          <a:prstGeom prst="rect">
            <a:avLst/>
          </a:prstGeom>
          <a:solidFill>
            <a:srgbClr val="FFFFFF"/>
          </a:solidFill>
          <a:ln w="9360">
            <a:miter lim="800000"/>
            <a:headEnd/>
            <a:tailEnd/>
          </a:ln>
          <a:effectLst/>
          <a:scene3d>
            <a:camera prst="legacyObliqueTopLef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USB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Controller</a:t>
            </a: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467100" y="4840288"/>
            <a:ext cx="1143000" cy="533400"/>
          </a:xfrm>
          <a:prstGeom prst="rect">
            <a:avLst/>
          </a:prstGeom>
          <a:solidFill>
            <a:srgbClr val="FFFFFF"/>
          </a:solidFill>
          <a:ln w="9360">
            <a:miter lim="800000"/>
            <a:headEnd/>
            <a:tailEnd/>
          </a:ln>
          <a:effectLst/>
          <a:scene3d>
            <a:camera prst="legacyObliqueTopLef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Graphics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Controller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981700" y="4840288"/>
            <a:ext cx="1143000" cy="533400"/>
          </a:xfrm>
          <a:prstGeom prst="rect">
            <a:avLst/>
          </a:prstGeom>
          <a:solidFill>
            <a:srgbClr val="FFFFFF"/>
          </a:solidFill>
          <a:ln w="9360">
            <a:miter lim="800000"/>
            <a:headEnd/>
            <a:tailEnd/>
          </a:ln>
          <a:effectLst/>
          <a:scene3d>
            <a:camera prst="legacyObliqueTopLef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Disk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Controller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686300" y="3621088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FF99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Hardware organization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last piece…how does it all run on hardware?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638300" y="2173288"/>
            <a:ext cx="2209800" cy="1600200"/>
          </a:xfrm>
          <a:prstGeom prst="rect">
            <a:avLst/>
          </a:prstGeom>
          <a:solidFill>
            <a:srgbClr val="FFFFFF"/>
          </a:solidFill>
          <a:ln w="9360">
            <a:miter lim="800000"/>
            <a:headEnd/>
            <a:tailEnd/>
          </a:ln>
          <a:effectLst/>
          <a:scene3d>
            <a:camera prst="legacyObliqueTopLef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624013" y="1828800"/>
            <a:ext cx="663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CPU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790700" y="3240088"/>
            <a:ext cx="1371600" cy="381000"/>
          </a:xfrm>
          <a:prstGeom prst="rect">
            <a:avLst/>
          </a:prstGeom>
          <a:solidFill>
            <a:srgbClr val="C0C0C0"/>
          </a:solidFill>
          <a:ln w="936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Bus Interface</a:t>
            </a: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3162300" y="3316288"/>
            <a:ext cx="990600" cy="228600"/>
          </a:xfrm>
          <a:prstGeom prst="leftRightArrow">
            <a:avLst>
              <a:gd name="adj1" fmla="val 50000"/>
              <a:gd name="adj2" fmla="val 86265"/>
            </a:avLst>
          </a:prstGeom>
          <a:solidFill>
            <a:srgbClr val="FFFF99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2552700" y="2935288"/>
            <a:ext cx="152400" cy="304800"/>
          </a:xfrm>
          <a:prstGeom prst="upDownArrow">
            <a:avLst>
              <a:gd name="adj1" fmla="val 50000"/>
              <a:gd name="adj2" fmla="val 39815"/>
            </a:avLst>
          </a:prstGeom>
          <a:solidFill>
            <a:srgbClr val="FFFF99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4152900" y="3240088"/>
            <a:ext cx="1143000" cy="381000"/>
          </a:xfrm>
          <a:prstGeom prst="rect">
            <a:avLst/>
          </a:prstGeom>
          <a:solidFill>
            <a:srgbClr val="FFFFFF"/>
          </a:solidFill>
          <a:ln w="9360">
            <a:miter lim="800000"/>
            <a:headEnd/>
            <a:tailEnd/>
          </a:ln>
          <a:effectLst/>
          <a:scene3d>
            <a:camera prst="legacyObliqueTopLef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I/O Bridge</a:t>
            </a:r>
          </a:p>
        </p:txBody>
      </p:sp>
      <p:grpSp>
        <p:nvGrpSpPr>
          <p:cNvPr id="93198" name="Group 13"/>
          <p:cNvGrpSpPr>
            <a:grpSpLocks/>
          </p:cNvGrpSpPr>
          <p:nvPr/>
        </p:nvGrpSpPr>
        <p:grpSpPr bwMode="auto">
          <a:xfrm>
            <a:off x="2400300" y="2478088"/>
            <a:ext cx="444500" cy="444500"/>
            <a:chOff x="1512" y="1561"/>
            <a:chExt cx="280" cy="280"/>
          </a:xfrm>
        </p:grpSpPr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1512" y="1561"/>
              <a:ext cx="280" cy="2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DejaVu LGC Sans" charset="0"/>
              </a:endParaRPr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1512" y="1609"/>
              <a:ext cx="280" cy="0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DejaVu LGC Sans" charset="0"/>
              </a:endParaRPr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>
              <a:off x="1512" y="1657"/>
              <a:ext cx="280" cy="0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DejaVu LGC Sans" charset="0"/>
              </a:endParaRPr>
            </a:p>
          </p:txBody>
        </p:sp>
        <p:sp>
          <p:nvSpPr>
            <p:cNvPr id="49169" name="Line 17"/>
            <p:cNvSpPr>
              <a:spLocks noChangeShapeType="1"/>
            </p:cNvSpPr>
            <p:nvPr/>
          </p:nvSpPr>
          <p:spPr bwMode="auto">
            <a:xfrm>
              <a:off x="1512" y="1704"/>
              <a:ext cx="280" cy="0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DejaVu LGC Sans" charset="0"/>
              </a:endParaRPr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>
              <a:off x="1512" y="1752"/>
              <a:ext cx="280" cy="0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DejaVu LGC Sans" charset="0"/>
              </a:endParaRPr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>
              <a:off x="1512" y="1800"/>
              <a:ext cx="280" cy="0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DejaVu LGC Sans" charset="0"/>
              </a:endParaRPr>
            </a:p>
          </p:txBody>
        </p:sp>
      </p:grp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3238500" y="2401888"/>
            <a:ext cx="457200" cy="685800"/>
          </a:xfrm>
          <a:prstGeom prst="rect">
            <a:avLst/>
          </a:prstGeom>
          <a:solidFill>
            <a:srgbClr val="C0C0C0"/>
          </a:solidFill>
          <a:ln w="936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ALU</a:t>
            </a:r>
          </a:p>
        </p:txBody>
      </p:sp>
      <p:sp>
        <p:nvSpPr>
          <p:cNvPr id="49173" name="AutoShape 21"/>
          <p:cNvSpPr>
            <a:spLocks noChangeArrowheads="1"/>
          </p:cNvSpPr>
          <p:nvPr/>
        </p:nvSpPr>
        <p:spPr bwMode="auto">
          <a:xfrm>
            <a:off x="2857500" y="2478088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FF99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74" name="AutoShape 22"/>
          <p:cNvSpPr>
            <a:spLocks noChangeArrowheads="1"/>
          </p:cNvSpPr>
          <p:nvPr/>
        </p:nvSpPr>
        <p:spPr bwMode="auto">
          <a:xfrm flipH="1">
            <a:off x="2857500" y="2782888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FF99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1714500" y="2478088"/>
            <a:ext cx="609600" cy="304800"/>
          </a:xfrm>
          <a:prstGeom prst="rect">
            <a:avLst/>
          </a:prstGeom>
          <a:solidFill>
            <a:srgbClr val="C0C0C0"/>
          </a:solidFill>
          <a:ln w="936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PC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2246313" y="2173288"/>
            <a:ext cx="89852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000" smtClean="0">
                <a:solidFill>
                  <a:srgbClr val="000066"/>
                </a:solidFill>
                <a:latin typeface="Arial" charset="0"/>
              </a:rPr>
              <a:t>Register File</a:t>
            </a:r>
          </a:p>
        </p:txBody>
      </p: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5295900" y="3316288"/>
            <a:ext cx="990600" cy="228600"/>
          </a:xfrm>
          <a:prstGeom prst="leftRightArrow">
            <a:avLst>
              <a:gd name="adj1" fmla="val 50000"/>
              <a:gd name="adj2" fmla="val 86265"/>
            </a:avLst>
          </a:prstGeom>
          <a:solidFill>
            <a:srgbClr val="FFFF99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6286500" y="2630488"/>
            <a:ext cx="1143000" cy="1143000"/>
          </a:xfrm>
          <a:prstGeom prst="rect">
            <a:avLst/>
          </a:prstGeom>
          <a:solidFill>
            <a:srgbClr val="FFFFFF"/>
          </a:solidFill>
          <a:ln w="9360">
            <a:miter lim="800000"/>
            <a:headEnd/>
            <a:tailEnd/>
          </a:ln>
          <a:effectLst/>
          <a:scene3d>
            <a:camera prst="legacyObliqueTopLef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Main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>
                <a:solidFill>
                  <a:srgbClr val="000066"/>
                </a:solidFill>
                <a:latin typeface="Arial" charset="0"/>
                <a:cs typeface="DejaVu LGC Sans" charset="0"/>
              </a:rPr>
              <a:t>Memory</a:t>
            </a:r>
          </a:p>
        </p:txBody>
      </p:sp>
      <p:sp>
        <p:nvSpPr>
          <p:cNvPr id="49179" name="AutoShape 27"/>
          <p:cNvSpPr>
            <a:spLocks noChangeArrowheads="1"/>
          </p:cNvSpPr>
          <p:nvPr/>
        </p:nvSpPr>
        <p:spPr bwMode="auto">
          <a:xfrm flipV="1">
            <a:off x="2400300" y="4306888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FF99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80" name="AutoShape 28"/>
          <p:cNvSpPr>
            <a:spLocks noChangeArrowheads="1"/>
          </p:cNvSpPr>
          <p:nvPr/>
        </p:nvSpPr>
        <p:spPr bwMode="auto">
          <a:xfrm flipV="1">
            <a:off x="3924300" y="4306888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FF99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81" name="AutoShape 29"/>
          <p:cNvSpPr>
            <a:spLocks noChangeArrowheads="1"/>
          </p:cNvSpPr>
          <p:nvPr/>
        </p:nvSpPr>
        <p:spPr bwMode="auto">
          <a:xfrm flipV="1">
            <a:off x="6438900" y="4306888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FF99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82" name="AutoShape 30"/>
          <p:cNvSpPr>
            <a:spLocks noChangeArrowheads="1"/>
          </p:cNvSpPr>
          <p:nvPr/>
        </p:nvSpPr>
        <p:spPr bwMode="auto">
          <a:xfrm>
            <a:off x="7658100" y="4840288"/>
            <a:ext cx="381000" cy="533400"/>
          </a:xfrm>
          <a:prstGeom prst="flowChartMagneticDisk">
            <a:avLst/>
          </a:prstGeom>
          <a:solidFill>
            <a:srgbClr val="C0C0C0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>
            <a:off x="7124700" y="5068888"/>
            <a:ext cx="533400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84" name="AutoShape 32"/>
          <p:cNvSpPr>
            <a:spLocks noChangeArrowheads="1"/>
          </p:cNvSpPr>
          <p:nvPr/>
        </p:nvSpPr>
        <p:spPr bwMode="auto">
          <a:xfrm>
            <a:off x="876300" y="4002088"/>
            <a:ext cx="7277100" cy="457200"/>
          </a:xfrm>
          <a:prstGeom prst="leftRightArrow">
            <a:avLst>
              <a:gd name="adj1" fmla="val 48611"/>
              <a:gd name="adj2" fmla="val 82236"/>
            </a:avLst>
          </a:prstGeom>
          <a:solidFill>
            <a:srgbClr val="FFFF99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4916488" y="4306888"/>
            <a:ext cx="9429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I/O Bus</a:t>
            </a: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5070475" y="2097088"/>
            <a:ext cx="1460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Memory Bus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3910013" y="2590800"/>
            <a:ext cx="14001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smtClean="0">
                <a:solidFill>
                  <a:srgbClr val="000066"/>
                </a:solidFill>
                <a:latin typeface="Arial" charset="0"/>
              </a:rPr>
              <a:t>System Bus</a:t>
            </a:r>
          </a:p>
        </p:txBody>
      </p:sp>
      <p:cxnSp>
        <p:nvCxnSpPr>
          <p:cNvPr id="49188" name="AutoShape 36"/>
          <p:cNvCxnSpPr>
            <a:cxnSpLocks noChangeShapeType="1"/>
            <a:stCxn id="49187" idx="2"/>
            <a:endCxn id="49162" idx="0"/>
          </p:cNvCxnSpPr>
          <p:nvPr/>
        </p:nvCxnSpPr>
        <p:spPr bwMode="auto">
          <a:xfrm flipH="1">
            <a:off x="3162300" y="2959100"/>
            <a:ext cx="1447800" cy="471488"/>
          </a:xfrm>
          <a:prstGeom prst="straightConnector1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9189" name="AutoShape 37"/>
          <p:cNvCxnSpPr>
            <a:cxnSpLocks noChangeShapeType="1"/>
            <a:stCxn id="49186" idx="2"/>
            <a:endCxn id="49177" idx="0"/>
          </p:cNvCxnSpPr>
          <p:nvPr/>
        </p:nvCxnSpPr>
        <p:spPr bwMode="auto">
          <a:xfrm flipH="1">
            <a:off x="5295900" y="2465388"/>
            <a:ext cx="504825" cy="965200"/>
          </a:xfrm>
          <a:prstGeom prst="straightConnector1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4989513" y="4840288"/>
            <a:ext cx="68103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2800" b="1" smtClean="0">
                <a:solidFill>
                  <a:srgbClr val="000066"/>
                </a:solidFill>
                <a:latin typeface="Arial" charset="0"/>
              </a:rPr>
              <a:t>. . .</a:t>
            </a:r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1866900" y="2782888"/>
            <a:ext cx="22860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500" smtClean="0">
                <a:solidFill>
                  <a:srgbClr val="000066"/>
                </a:solidFill>
                <a:latin typeface="Arial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500" smtClean="0">
                <a:solidFill>
                  <a:srgbClr val="000066"/>
                </a:solidFill>
                <a:latin typeface="Arial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500" smtClean="0">
                <a:solidFill>
                  <a:srgbClr val="000066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Reading the hello command from the keyboard</a:t>
            </a:r>
          </a:p>
        </p:txBody>
      </p:sp>
      <p:pic>
        <p:nvPicPr>
          <p:cNvPr id="2" name="Picture 1" descr="keyboardrea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1143000"/>
            <a:ext cx="7303833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3217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Loading the executable from disk into main memory</a:t>
            </a:r>
          </a:p>
        </p:txBody>
      </p:sp>
      <p:pic>
        <p:nvPicPr>
          <p:cNvPr id="3" name="Picture 2" descr="helloloa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71" y="1066800"/>
            <a:ext cx="8610600" cy="5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51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Writing the output string from memory to the display</a:t>
            </a:r>
          </a:p>
        </p:txBody>
      </p:sp>
      <p:pic>
        <p:nvPicPr>
          <p:cNvPr id="3" name="Picture 2" descr="displaywrit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6024"/>
            <a:ext cx="848360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888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How it works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hello.c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program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defRPr/>
            </a:pPr>
            <a:r>
              <a:rPr lang="en-US" sz="1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</a:t>
            </a:r>
            <a:r>
              <a:rPr lang="en-US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#include &lt;</a:t>
            </a:r>
            <a:r>
              <a:rPr lang="en-US" sz="1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stdio.h</a:t>
            </a:r>
            <a:r>
              <a:rPr lang="en-US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&gt;</a:t>
            </a:r>
          </a:p>
          <a:p>
            <a:pPr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defRPr/>
            </a:pPr>
            <a:r>
              <a:rPr lang="en-US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int main()</a:t>
            </a:r>
          </a:p>
          <a:p>
            <a:pPr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{</a:t>
            </a:r>
          </a:p>
          <a:p>
            <a:pPr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defRPr/>
            </a:pPr>
            <a:r>
              <a:rPr lang="en-US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</a:t>
            </a:r>
            <a:r>
              <a:rPr lang="en-US" sz="1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printf</a:t>
            </a:r>
            <a:r>
              <a:rPr lang="en-US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(“hello, world\n”);</a:t>
            </a:r>
          </a:p>
          <a:p>
            <a:pPr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defRPr/>
            </a:pPr>
            <a:r>
              <a:rPr lang="en-US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smtClean="0">
                <a:solidFill>
                  <a:srgbClr val="660033"/>
                </a:solidFill>
                <a:latin typeface="Arial" charset="0"/>
              </a:rPr>
              <a:t>The Compilation system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331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gcc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is the </a:t>
            </a:r>
            <a:r>
              <a:rPr lang="en-US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compiler driver</a:t>
            </a:r>
          </a:p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gcc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invokes several other </a:t>
            </a:r>
            <a:r>
              <a:rPr lang="en-US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compilation phases</a:t>
            </a:r>
          </a:p>
          <a:p>
            <a:pPr marL="949325" lvl="1" indent="-457200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Preprocessor</a:t>
            </a:r>
          </a:p>
          <a:p>
            <a:pPr marL="949325" lvl="1" indent="-457200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Compiler</a:t>
            </a:r>
          </a:p>
          <a:p>
            <a:pPr marL="949325" lvl="1" indent="-457200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Assembler</a:t>
            </a:r>
          </a:p>
          <a:p>
            <a:pPr marL="949325" lvl="1" indent="-457200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Linker</a:t>
            </a:r>
          </a:p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each one do?  What are their outputs?</a:t>
            </a:r>
          </a:p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67" name="Rectangle 379"/>
          <p:cNvSpPr>
            <a:spLocks noChangeArrowheads="1"/>
          </p:cNvSpPr>
          <p:nvPr/>
        </p:nvSpPr>
        <p:spPr bwMode="auto">
          <a:xfrm>
            <a:off x="1503362" y="4784725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Pre-</a:t>
            </a:r>
          </a:p>
          <a:p>
            <a:r>
              <a:rPr lang="en-US" sz="1400">
                <a:solidFill>
                  <a:schemeClr val="tx1"/>
                </a:solidFill>
              </a:rPr>
              <a:t>processor</a:t>
            </a:r>
          </a:p>
          <a:p>
            <a:r>
              <a:rPr lang="en-US" sz="1400">
                <a:solidFill>
                  <a:schemeClr val="tx1"/>
                </a:solidFill>
              </a:rPr>
              <a:t>(</a:t>
            </a:r>
            <a:r>
              <a:rPr lang="en-US" sz="1400">
                <a:solidFill>
                  <a:schemeClr val="tx1"/>
                </a:solidFill>
                <a:latin typeface="Courier New" charset="0"/>
              </a:rPr>
              <a:t>cpp</a:t>
            </a:r>
            <a:r>
              <a:rPr 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8" name="Line 382"/>
          <p:cNvSpPr>
            <a:spLocks noChangeShapeType="1"/>
          </p:cNvSpPr>
          <p:nvPr/>
        </p:nvSpPr>
        <p:spPr bwMode="auto">
          <a:xfrm>
            <a:off x="2417762" y="524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Text Box 383"/>
          <p:cNvSpPr txBox="1">
            <a:spLocks noChangeArrowheads="1"/>
          </p:cNvSpPr>
          <p:nvPr/>
        </p:nvSpPr>
        <p:spPr bwMode="auto">
          <a:xfrm>
            <a:off x="2417762" y="4981495"/>
            <a:ext cx="8311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hello.i</a:t>
            </a:r>
          </a:p>
        </p:txBody>
      </p:sp>
      <p:sp>
        <p:nvSpPr>
          <p:cNvPr id="70" name="Rectangle 390"/>
          <p:cNvSpPr>
            <a:spLocks noChangeArrowheads="1"/>
          </p:cNvSpPr>
          <p:nvPr/>
        </p:nvSpPr>
        <p:spPr bwMode="auto">
          <a:xfrm>
            <a:off x="3332162" y="4784725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 Compiler</a:t>
            </a:r>
          </a:p>
          <a:p>
            <a:r>
              <a:rPr lang="en-US" sz="1400">
                <a:solidFill>
                  <a:schemeClr val="tx1"/>
                </a:solidFill>
              </a:rPr>
              <a:t>(</a:t>
            </a:r>
            <a:r>
              <a:rPr lang="en-US" sz="1400">
                <a:solidFill>
                  <a:schemeClr val="tx1"/>
                </a:solidFill>
                <a:latin typeface="Courier New" charset="0"/>
              </a:rPr>
              <a:t>cc1</a:t>
            </a:r>
            <a:r>
              <a:rPr 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" name="Line 391"/>
          <p:cNvSpPr>
            <a:spLocks noChangeShapeType="1"/>
          </p:cNvSpPr>
          <p:nvPr/>
        </p:nvSpPr>
        <p:spPr bwMode="auto">
          <a:xfrm>
            <a:off x="4246562" y="524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Text Box 392"/>
          <p:cNvSpPr txBox="1">
            <a:spLocks noChangeArrowheads="1"/>
          </p:cNvSpPr>
          <p:nvPr/>
        </p:nvSpPr>
        <p:spPr bwMode="auto">
          <a:xfrm>
            <a:off x="4246562" y="4981495"/>
            <a:ext cx="8311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hello.s</a:t>
            </a:r>
          </a:p>
        </p:txBody>
      </p:sp>
      <p:sp>
        <p:nvSpPr>
          <p:cNvPr id="73" name="Rectangle 393"/>
          <p:cNvSpPr>
            <a:spLocks noChangeArrowheads="1"/>
          </p:cNvSpPr>
          <p:nvPr/>
        </p:nvSpPr>
        <p:spPr bwMode="auto">
          <a:xfrm>
            <a:off x="5160962" y="4784725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 dirty="0">
                <a:solidFill>
                  <a:schemeClr val="tx1"/>
                </a:solidFill>
              </a:rPr>
              <a:t>Assembler</a:t>
            </a:r>
          </a:p>
          <a:p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  <a:latin typeface="Courier New" charset="0"/>
              </a:rPr>
              <a:t>as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4" name="Line 394"/>
          <p:cNvSpPr>
            <a:spLocks noChangeShapeType="1"/>
          </p:cNvSpPr>
          <p:nvPr/>
        </p:nvSpPr>
        <p:spPr bwMode="auto">
          <a:xfrm>
            <a:off x="6075362" y="524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Text Box 395"/>
          <p:cNvSpPr txBox="1">
            <a:spLocks noChangeArrowheads="1"/>
          </p:cNvSpPr>
          <p:nvPr/>
        </p:nvSpPr>
        <p:spPr bwMode="auto">
          <a:xfrm>
            <a:off x="6075362" y="4981495"/>
            <a:ext cx="8311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hello.o</a:t>
            </a:r>
          </a:p>
        </p:txBody>
      </p:sp>
      <p:sp>
        <p:nvSpPr>
          <p:cNvPr id="76" name="Rectangle 396"/>
          <p:cNvSpPr>
            <a:spLocks noChangeArrowheads="1"/>
          </p:cNvSpPr>
          <p:nvPr/>
        </p:nvSpPr>
        <p:spPr bwMode="auto">
          <a:xfrm>
            <a:off x="6989762" y="4784725"/>
            <a:ext cx="914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chemeClr val="tx1"/>
                </a:solidFill>
              </a:rPr>
              <a:t>Linker</a:t>
            </a:r>
          </a:p>
          <a:p>
            <a:r>
              <a:rPr lang="en-US" sz="1400">
                <a:solidFill>
                  <a:schemeClr val="tx1"/>
                </a:solidFill>
              </a:rPr>
              <a:t>(</a:t>
            </a:r>
            <a:r>
              <a:rPr lang="en-US" sz="1400">
                <a:solidFill>
                  <a:schemeClr val="tx1"/>
                </a:solidFill>
                <a:latin typeface="Courier New" charset="0"/>
              </a:rPr>
              <a:t>ld</a:t>
            </a:r>
            <a:r>
              <a:rPr 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7" name="Line 397"/>
          <p:cNvSpPr>
            <a:spLocks noChangeShapeType="1"/>
          </p:cNvSpPr>
          <p:nvPr/>
        </p:nvSpPr>
        <p:spPr bwMode="auto">
          <a:xfrm>
            <a:off x="7904162" y="524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Text Box 398"/>
          <p:cNvSpPr txBox="1">
            <a:spLocks noChangeArrowheads="1"/>
          </p:cNvSpPr>
          <p:nvPr/>
        </p:nvSpPr>
        <p:spPr bwMode="auto">
          <a:xfrm>
            <a:off x="7996237" y="4981495"/>
            <a:ext cx="6464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</a:t>
            </a:r>
          </a:p>
        </p:txBody>
      </p:sp>
      <p:sp>
        <p:nvSpPr>
          <p:cNvPr id="79" name="Line 399"/>
          <p:cNvSpPr>
            <a:spLocks noChangeShapeType="1"/>
          </p:cNvSpPr>
          <p:nvPr/>
        </p:nvSpPr>
        <p:spPr bwMode="auto">
          <a:xfrm>
            <a:off x="588962" y="52419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Text Box 400"/>
          <p:cNvSpPr txBox="1">
            <a:spLocks noChangeArrowheads="1"/>
          </p:cNvSpPr>
          <p:nvPr/>
        </p:nvSpPr>
        <p:spPr bwMode="auto">
          <a:xfrm>
            <a:off x="588962" y="4981495"/>
            <a:ext cx="8311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hello.c</a:t>
            </a:r>
          </a:p>
        </p:txBody>
      </p:sp>
      <p:sp>
        <p:nvSpPr>
          <p:cNvPr id="81" name="Text Box 401"/>
          <p:cNvSpPr txBox="1">
            <a:spLocks noChangeArrowheads="1"/>
          </p:cNvSpPr>
          <p:nvPr/>
        </p:nvSpPr>
        <p:spPr bwMode="auto">
          <a:xfrm>
            <a:off x="596900" y="5443362"/>
            <a:ext cx="790376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Source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(text)</a:t>
            </a:r>
          </a:p>
        </p:txBody>
      </p:sp>
      <p:sp>
        <p:nvSpPr>
          <p:cNvPr id="82" name="Text Box 402"/>
          <p:cNvSpPr txBox="1">
            <a:spLocks noChangeArrowheads="1"/>
          </p:cNvSpPr>
          <p:nvPr/>
        </p:nvSpPr>
        <p:spPr bwMode="auto">
          <a:xfrm>
            <a:off x="2493962" y="5476653"/>
            <a:ext cx="799017" cy="68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Modified</a:t>
            </a:r>
          </a:p>
          <a:p>
            <a:r>
              <a:rPr lang="en-US" sz="1200" i="1"/>
              <a:t>source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(text)</a:t>
            </a:r>
          </a:p>
        </p:txBody>
      </p:sp>
      <p:sp>
        <p:nvSpPr>
          <p:cNvPr id="83" name="Text Box 403"/>
          <p:cNvSpPr txBox="1">
            <a:spLocks noChangeArrowheads="1"/>
          </p:cNvSpPr>
          <p:nvPr/>
        </p:nvSpPr>
        <p:spPr bwMode="auto">
          <a:xfrm>
            <a:off x="4278312" y="5443362"/>
            <a:ext cx="885335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Assembly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(text)</a:t>
            </a:r>
          </a:p>
        </p:txBody>
      </p:sp>
      <p:sp>
        <p:nvSpPr>
          <p:cNvPr id="84" name="Text Box 404"/>
          <p:cNvSpPr txBox="1">
            <a:spLocks noChangeArrowheads="1"/>
          </p:cNvSpPr>
          <p:nvPr/>
        </p:nvSpPr>
        <p:spPr bwMode="auto">
          <a:xfrm>
            <a:off x="6073775" y="5476653"/>
            <a:ext cx="1030075" cy="68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Relocatable</a:t>
            </a:r>
          </a:p>
          <a:p>
            <a:r>
              <a:rPr lang="en-US" sz="1200" i="1"/>
              <a:t>object</a:t>
            </a:r>
          </a:p>
          <a:p>
            <a:r>
              <a:rPr lang="en-US" sz="1200" i="1"/>
              <a:t>programs</a:t>
            </a:r>
          </a:p>
          <a:p>
            <a:r>
              <a:rPr lang="en-US" sz="1200" i="1"/>
              <a:t>(binary)</a:t>
            </a:r>
          </a:p>
        </p:txBody>
      </p:sp>
      <p:sp>
        <p:nvSpPr>
          <p:cNvPr id="85" name="Text Box 405"/>
          <p:cNvSpPr txBox="1">
            <a:spLocks noChangeArrowheads="1"/>
          </p:cNvSpPr>
          <p:nvPr/>
        </p:nvSpPr>
        <p:spPr bwMode="auto">
          <a:xfrm>
            <a:off x="7924800" y="5476653"/>
            <a:ext cx="978754" cy="68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 i="1"/>
              <a:t>Executable</a:t>
            </a:r>
          </a:p>
          <a:p>
            <a:r>
              <a:rPr lang="en-US" sz="1200" i="1"/>
              <a:t>object</a:t>
            </a:r>
          </a:p>
          <a:p>
            <a:r>
              <a:rPr lang="en-US" sz="1200" i="1"/>
              <a:t>program</a:t>
            </a:r>
          </a:p>
          <a:p>
            <a:r>
              <a:rPr lang="en-US" sz="1200" i="1"/>
              <a:t>(binary)</a:t>
            </a:r>
          </a:p>
        </p:txBody>
      </p:sp>
      <p:sp>
        <p:nvSpPr>
          <p:cNvPr id="86" name="Line 406"/>
          <p:cNvSpPr>
            <a:spLocks noChangeShapeType="1"/>
          </p:cNvSpPr>
          <p:nvPr/>
        </p:nvSpPr>
        <p:spPr bwMode="auto">
          <a:xfrm>
            <a:off x="6456362" y="4967287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Text Box 407"/>
          <p:cNvSpPr txBox="1">
            <a:spLocks noChangeArrowheads="1"/>
          </p:cNvSpPr>
          <p:nvPr/>
        </p:nvSpPr>
        <p:spPr bwMode="auto">
          <a:xfrm>
            <a:off x="5999162" y="4478258"/>
            <a:ext cx="923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printf.o</a:t>
            </a:r>
          </a:p>
        </p:txBody>
      </p:sp>
      <p:sp>
        <p:nvSpPr>
          <p:cNvPr id="88" name="Line 406"/>
          <p:cNvSpPr>
            <a:spLocks noChangeShapeType="1"/>
          </p:cNvSpPr>
          <p:nvPr/>
        </p:nvSpPr>
        <p:spPr bwMode="auto">
          <a:xfrm flipH="1">
            <a:off x="6456362" y="4738687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1. Preprocessor (</a:t>
            </a:r>
            <a:r>
              <a:rPr lang="en-US" sz="3800" b="1" dirty="0" err="1" smtClean="0">
                <a:solidFill>
                  <a:srgbClr val="660033"/>
                </a:solidFill>
                <a:latin typeface="Arial" charset="0"/>
              </a:rPr>
              <a:t>cpp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)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First, 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gcc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compiler driver invokes 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cpp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to generate expanded C source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err="1" smtClean="0">
                <a:solidFill>
                  <a:srgbClr val="000066"/>
                </a:solidFill>
                <a:latin typeface="Arial" charset="0"/>
              </a:rPr>
              <a:t>cpp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 just does text substitution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Converts the C source file to another C source file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Expands #defines, #includes, etc.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Output is another C source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1. </a:t>
            </a:r>
            <a:r>
              <a:rPr lang="en-US" sz="3800" b="1" dirty="0" err="1" smtClean="0">
                <a:solidFill>
                  <a:srgbClr val="660033"/>
                </a:solidFill>
                <a:latin typeface="Arial" charset="0"/>
              </a:rPr>
              <a:t>Preprocesser</a:t>
            </a:r>
            <a:endParaRPr lang="en-US" sz="3800" b="1" dirty="0" smtClean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39775" indent="-231775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Included files: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#include &lt;</a:t>
            </a:r>
            <a:r>
              <a:rPr lang="en-US" sz="2000" b="1" dirty="0" err="1" smtClean="0">
                <a:solidFill>
                  <a:srgbClr val="000066"/>
                </a:solidFill>
                <a:latin typeface="Courier New" charset="0"/>
              </a:rPr>
              <a:t>foo.h</a:t>
            </a: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&gt;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#include “</a:t>
            </a:r>
            <a:r>
              <a:rPr lang="en-US" sz="2000" b="1" dirty="0" err="1" smtClean="0">
                <a:solidFill>
                  <a:srgbClr val="000066"/>
                </a:solidFill>
                <a:latin typeface="Courier New" charset="0"/>
              </a:rPr>
              <a:t>bar.h</a:t>
            </a: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”</a:t>
            </a:r>
          </a:p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Defined constants: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#define MAXVAL   40000000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		By convention, all capitals tells us it’s a constant, not a variable.</a:t>
            </a:r>
          </a:p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Macros: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#define MIN(</a:t>
            </a:r>
            <a:r>
              <a:rPr lang="en-US" sz="2000" b="1" dirty="0" err="1" smtClean="0">
                <a:solidFill>
                  <a:srgbClr val="000066"/>
                </a:solidFill>
                <a:latin typeface="Courier New" charset="0"/>
              </a:rPr>
              <a:t>x,y</a:t>
            </a: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)   ((x)&lt;(y) ? (x):(y))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#define RIDX(</a:t>
            </a:r>
            <a:r>
              <a:rPr lang="en-US" sz="2000" b="1" dirty="0" err="1" smtClean="0">
                <a:solidFill>
                  <a:srgbClr val="000066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, j, n)  ((</a:t>
            </a:r>
            <a:r>
              <a:rPr lang="en-US" sz="2000" b="1" dirty="0" err="1" smtClean="0">
                <a:solidFill>
                  <a:srgbClr val="000066"/>
                </a:solidFill>
                <a:latin typeface="Courier New" charset="0"/>
              </a:rPr>
              <a:t>i</a:t>
            </a: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) * (n) + (j))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1. </a:t>
            </a:r>
            <a:r>
              <a:rPr lang="en-US" sz="3800" b="1" dirty="0" err="1" smtClean="0">
                <a:solidFill>
                  <a:srgbClr val="660033"/>
                </a:solidFill>
                <a:latin typeface="Arial" charset="0"/>
              </a:rPr>
              <a:t>Preprocesser</a:t>
            </a:r>
            <a:endParaRPr lang="en-US" sz="3800" b="1" dirty="0" smtClean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9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39775" indent="-231775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 indent="-234950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Conditional compilation: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#</a:t>
            </a:r>
            <a:r>
              <a:rPr lang="en-US" sz="2000" b="1" dirty="0" err="1" smtClean="0">
                <a:solidFill>
                  <a:srgbClr val="000066"/>
                </a:solidFill>
                <a:latin typeface="Courier New" charset="0"/>
              </a:rPr>
              <a:t>ifdef</a:t>
            </a: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 …		or  #if defined( … )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Courier New" charset="0"/>
              </a:rPr>
              <a:t>#</a:t>
            </a:r>
            <a:r>
              <a:rPr lang="en-US" sz="2000" b="1" dirty="0" err="1" smtClean="0">
                <a:solidFill>
                  <a:srgbClr val="000066"/>
                </a:solidFill>
                <a:latin typeface="Courier New" charset="0"/>
              </a:rPr>
              <a:t>endif</a:t>
            </a:r>
            <a:endParaRPr lang="en-US" sz="2000" b="1" dirty="0" smtClean="0">
              <a:solidFill>
                <a:srgbClr val="000066"/>
              </a:solidFill>
              <a:latin typeface="Courier New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Code you think you may need again (e.g. debug print statements)‏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Include or exclude code based on #define/#</a:t>
            </a:r>
            <a:r>
              <a:rPr lang="en-US" sz="1800" b="1" dirty="0" err="1" smtClean="0">
                <a:solidFill>
                  <a:srgbClr val="000099"/>
                </a:solidFill>
                <a:latin typeface="Arial" charset="0"/>
              </a:rPr>
              <a:t>ifdef</a:t>
            </a:r>
            <a:endParaRPr lang="en-US" sz="1800" b="1" dirty="0" smtClean="0">
              <a:solidFill>
                <a:srgbClr val="000099"/>
              </a:solidFill>
              <a:latin typeface="Arial" charset="0"/>
            </a:endParaRP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More readable than commenting code out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Portability </a:t>
            </a:r>
          </a:p>
          <a:p>
            <a:pPr lvl="2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Compilers have “built in” constants defined</a:t>
            </a:r>
          </a:p>
          <a:p>
            <a:pPr lvl="2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Operating system specific code</a:t>
            </a:r>
          </a:p>
          <a:p>
            <a:pPr lvl="3" eaLnBrk="1" hangingPunct="1">
              <a:lnSpc>
                <a:spcPct val="100000"/>
              </a:lnSpc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sz="1800" dirty="0" smtClean="0">
                <a:solidFill>
                  <a:srgbClr val="000066"/>
                </a:solidFill>
                <a:latin typeface="Arial" charset="0"/>
              </a:rPr>
              <a:t>#if  defined(__i386__) || defined(WIN32) || …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Compiler-specific code</a:t>
            </a:r>
          </a:p>
          <a:p>
            <a:pPr lvl="3" eaLnBrk="1" hangingPunct="1">
              <a:lnSpc>
                <a:spcPct val="100000"/>
              </a:lnSpc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sz="1800" dirty="0" smtClean="0">
                <a:solidFill>
                  <a:srgbClr val="000066"/>
                </a:solidFill>
                <a:latin typeface="Arial" charset="0"/>
              </a:rPr>
              <a:t>#if  defined(__INTEL_COMPILER)</a:t>
            </a:r>
          </a:p>
          <a:p>
            <a:pPr lvl="2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Processor-specific code</a:t>
            </a:r>
          </a:p>
          <a:p>
            <a:pPr lvl="3" eaLnBrk="1" hangingPunct="1">
              <a:lnSpc>
                <a:spcPct val="113000"/>
              </a:lnSpc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sz="1800" dirty="0" smtClean="0">
                <a:solidFill>
                  <a:srgbClr val="000066"/>
                </a:solidFill>
                <a:latin typeface="Arial" charset="0"/>
              </a:rPr>
              <a:t>#if defined(__SSE__)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2. Compiler (cc1)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 indent="-234950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Next, 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gcc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compiler driver invokes cc1 to generate assembly code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Translates high-level C code into assembly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Variable abstraction mapped to memory locations and registers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0"/>
              <a:buChar char=""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Logical and arithmetic functions mapped to underlying machine </a:t>
            </a:r>
            <a:r>
              <a:rPr lang="en-US" sz="1800" b="1" dirty="0" err="1" smtClean="0">
                <a:solidFill>
                  <a:srgbClr val="000099"/>
                </a:solidFill>
                <a:latin typeface="Arial" charset="0"/>
              </a:rPr>
              <a:t>opcodes</a:t>
            </a:r>
            <a:endParaRPr lang="en-US" sz="1800" b="1" dirty="0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27038" y="378460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cs typeface="DejaVu LGC Sans" charset="0"/>
              </a:rPr>
              <a:t>3. Assembler (as)</a:t>
            </a:r>
            <a:endParaRPr lang="en-US" sz="3800" b="1" dirty="0">
              <a:solidFill>
                <a:srgbClr val="660033"/>
              </a:solidFill>
              <a:latin typeface="Arial" charset="0"/>
              <a:cs typeface="DejaVu LGC Sans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12738" y="4757738"/>
            <a:ext cx="8307387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marL="381000" indent="-36988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DejaVu LGC Sans" charset="0"/>
              </a:rPr>
              <a:t>Next, 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DejaVu LGC Sans" charset="0"/>
              </a:rPr>
              <a:t>gcc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DejaVu LGC Sans" charset="0"/>
              </a:rPr>
              <a:t> compiler driver invokes as to generate object code</a:t>
            </a:r>
          </a:p>
          <a:p>
            <a:pPr marL="728663" lvl="1" indent="-23653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0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cs typeface="DejaVu LGC Sans" charset="0"/>
              </a:rPr>
              <a:t>Translates assembly code into binary object code that can be directly executed by CPU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87000"/>
              </a:lnSpc>
              <a:buClrTx/>
              <a:buFontTx/>
              <a:buNone/>
              <a:defRPr/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4. Linker (</a:t>
            </a:r>
            <a:r>
              <a:rPr lang="en-US" sz="3800" b="1" dirty="0" err="1" smtClean="0">
                <a:solidFill>
                  <a:srgbClr val="660033"/>
                </a:solidFill>
                <a:latin typeface="Arial" charset="0"/>
              </a:rPr>
              <a:t>ld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)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1000" indent="-36988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 marL="728663" indent="-236538"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Finally, 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gcc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compiler driver calls linker (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ld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) to generate executable</a:t>
            </a:r>
          </a:p>
          <a:p>
            <a:pPr lvl="1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0"/>
              <a:buChar char=""/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Links together object code and static libraries to form final executable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295400" y="3940175"/>
            <a:ext cx="2971800" cy="363538"/>
          </a:xfrm>
          <a:prstGeom prst="rect">
            <a:avLst/>
          </a:prstGeom>
          <a:solidFill>
            <a:srgbClr val="00FFFF"/>
          </a:solidFill>
          <a:ln w="2844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b="1">
                <a:solidFill>
                  <a:srgbClr val="000066"/>
                </a:solidFill>
                <a:latin typeface="Arial" charset="0"/>
                <a:cs typeface="DejaVu LGC Sans" charset="0"/>
              </a:rPr>
              <a:t>Linker (ld)</a:t>
            </a:r>
            <a:r>
              <a:rPr lang="en-US" sz="18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502025" y="3138488"/>
            <a:ext cx="5921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b="1" smtClean="0">
                <a:solidFill>
                  <a:srgbClr val="000066"/>
                </a:solidFill>
                <a:latin typeface="Courier New" charset="0"/>
              </a:rPr>
              <a:t>a.o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767013" y="4713288"/>
            <a:ext cx="31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b="1" smtClean="0">
                <a:solidFill>
                  <a:srgbClr val="000066"/>
                </a:solidFill>
                <a:latin typeface="Courier New" charset="0"/>
              </a:rPr>
              <a:t>p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810000" y="3559175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911475" y="4332288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86100" y="4713288"/>
            <a:ext cx="4543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019300" y="3559175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722438" y="3192463"/>
            <a:ext cx="593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b="1" smtClean="0">
                <a:solidFill>
                  <a:srgbClr val="000066"/>
                </a:solidFill>
                <a:latin typeface="Courier New" charset="0"/>
              </a:rPr>
              <a:t>m.o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895975" y="3138488"/>
            <a:ext cx="16256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b="1" smtClean="0">
                <a:solidFill>
                  <a:srgbClr val="000066"/>
                </a:solidFill>
                <a:latin typeface="Courier New" charset="0"/>
              </a:rPr>
              <a:t>Libraries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b="1" smtClean="0">
                <a:solidFill>
                  <a:srgbClr val="000066"/>
                </a:solidFill>
                <a:latin typeface="Courier New" charset="0"/>
              </a:rPr>
              <a:t>libc.a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4251325" y="3505200"/>
            <a:ext cx="1660525" cy="434975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652838" y="4713288"/>
            <a:ext cx="184150" cy="3667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LGC Sans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224213" y="4713288"/>
            <a:ext cx="4295775" cy="368300"/>
          </a:xfrm>
          <a:prstGeom prst="rect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DejaVu LGC San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en-US" sz="1800" b="1" smtClean="0">
                <a:solidFill>
                  <a:srgbClr val="000066"/>
                </a:solidFill>
                <a:latin typeface="Courier New" charset="0"/>
              </a:rPr>
              <a:t>This is the executable program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DejaVu LGC Sans"/>
      </a:majorFont>
      <a:minorFont>
        <a:latin typeface="Arial"/>
        <a:ea typeface="ＭＳ Ｐゴシック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LGC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LGC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3580</TotalTime>
  <Words>1518</Words>
  <Application>Microsoft Macintosh PowerPoint</Application>
  <PresentationFormat>On-screen Show (4:3)</PresentationFormat>
  <Paragraphs>330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  Computer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Randal E. Bryant and David R. O'Hallaron</dc:creator>
  <cp:lastModifiedBy>Hyrum Carroll</cp:lastModifiedBy>
  <cp:revision>58</cp:revision>
  <cp:lastPrinted>2016-01-14T16:55:32Z</cp:lastPrinted>
  <dcterms:created xsi:type="dcterms:W3CDTF">1601-01-01T00:00:00Z</dcterms:created>
  <dcterms:modified xsi:type="dcterms:W3CDTF">2016-01-25T22:26:57Z</dcterms:modified>
</cp:coreProperties>
</file>