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2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3.xml" ContentType="application/vnd.openxmlformats-officedocument.drawingml.chart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1144" r:id="rId2"/>
    <p:sldId id="1145" r:id="rId3"/>
    <p:sldId id="1088" r:id="rId4"/>
    <p:sldId id="1089" r:id="rId5"/>
    <p:sldId id="1090" r:id="rId6"/>
    <p:sldId id="1091" r:id="rId7"/>
    <p:sldId id="1092" r:id="rId8"/>
    <p:sldId id="1093" r:id="rId9"/>
    <p:sldId id="1094" r:id="rId10"/>
    <p:sldId id="1095" r:id="rId11"/>
    <p:sldId id="1096" r:id="rId12"/>
    <p:sldId id="1097" r:id="rId13"/>
    <p:sldId id="1098" r:id="rId14"/>
    <p:sldId id="1099" r:id="rId15"/>
    <p:sldId id="1100" r:id="rId16"/>
    <p:sldId id="1101" r:id="rId17"/>
    <p:sldId id="1102" r:id="rId18"/>
    <p:sldId id="1103" r:id="rId19"/>
    <p:sldId id="1104" r:id="rId20"/>
    <p:sldId id="1106" r:id="rId21"/>
    <p:sldId id="1146" r:id="rId22"/>
    <p:sldId id="1147" r:id="rId23"/>
    <p:sldId id="1150" r:id="rId24"/>
    <p:sldId id="1053" r:id="rId25"/>
    <p:sldId id="1153" r:id="rId26"/>
    <p:sldId id="1152" r:id="rId27"/>
    <p:sldId id="1154" r:id="rId28"/>
    <p:sldId id="1041" r:id="rId29"/>
    <p:sldId id="1042" r:id="rId30"/>
    <p:sldId id="1160" r:id="rId31"/>
    <p:sldId id="1043" r:id="rId32"/>
    <p:sldId id="1054" r:id="rId33"/>
    <p:sldId id="1055" r:id="rId34"/>
    <p:sldId id="1056" r:id="rId35"/>
    <p:sldId id="1057" r:id="rId36"/>
    <p:sldId id="1058" r:id="rId37"/>
    <p:sldId id="1059" r:id="rId38"/>
    <p:sldId id="1060" r:id="rId39"/>
    <p:sldId id="1061" r:id="rId40"/>
    <p:sldId id="1062" r:id="rId41"/>
    <p:sldId id="1063" r:id="rId42"/>
    <p:sldId id="1064" r:id="rId43"/>
    <p:sldId id="1065" r:id="rId44"/>
    <p:sldId id="1155" r:id="rId45"/>
    <p:sldId id="1158" r:id="rId46"/>
    <p:sldId id="1162" r:id="rId47"/>
    <p:sldId id="1163" r:id="rId48"/>
    <p:sldId id="1159" r:id="rId49"/>
    <p:sldId id="1076" r:id="rId50"/>
    <p:sldId id="1161" r:id="rId51"/>
    <p:sldId id="1077" r:id="rId52"/>
    <p:sldId id="1078" r:id="rId53"/>
    <p:sldId id="1079" r:id="rId54"/>
    <p:sldId id="1080" r:id="rId55"/>
    <p:sldId id="1081" r:id="rId56"/>
    <p:sldId id="1086" r:id="rId57"/>
  </p:sldIdLst>
  <p:sldSz cx="9144000" cy="6858000" type="screen4x3"/>
  <p:notesSz cx="7302500" cy="9586913"/>
  <p:custDataLst>
    <p:tags r:id="rId6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FAFF"/>
    <a:srgbClr val="D4EEFF"/>
    <a:srgbClr val="CBDBFF"/>
    <a:srgbClr val="D5F1CF"/>
    <a:srgbClr val="F1C7C7"/>
    <a:srgbClr val="F6F5BD"/>
    <a:srgbClr val="990000"/>
    <a:srgbClr val="EDEA77"/>
    <a:srgbClr val="FF9999"/>
    <a:srgbClr val="CDF1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41" autoAdjust="0"/>
    <p:restoredTop sz="94649" autoAdjust="0"/>
  </p:normalViewPr>
  <p:slideViewPr>
    <p:cSldViewPr snapToObjects="1">
      <p:cViewPr varScale="1">
        <p:scale>
          <a:sx n="222" d="100"/>
          <a:sy n="222" d="100"/>
        </p:scale>
        <p:origin x="-21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40" d="100"/>
        <a:sy n="340" d="100"/>
      </p:scale>
      <p:origin x="0" y="46184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viewProps" Target="viewProps.xml"/><Relationship Id="rId64" Type="http://schemas.openxmlformats.org/officeDocument/2006/relationships/theme" Target="theme/theme1.xml"/><Relationship Id="rId65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notesMaster" Target="notesMasters/notesMaster1.xml"/><Relationship Id="rId59" Type="http://schemas.openxmlformats.org/officeDocument/2006/relationships/handoutMaster" Target="handoutMasters/handout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interSettings" Target="printerSettings/printerSettings1.bin"/><Relationship Id="rId61" Type="http://schemas.openxmlformats.org/officeDocument/2006/relationships/tags" Target="tags/tag1.xml"/><Relationship Id="rId62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lower-haswel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lower-haswel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cpe-examp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842173350582"/>
          <c:y val="0.0731070496083551"/>
          <c:w val="0.829236739974127"/>
          <c:h val="0.718015665796345"/>
        </c:manualLayout>
      </c:layout>
      <c:scatterChart>
        <c:scatterStyle val="lineMarker"/>
        <c:varyColors val="0"/>
        <c:ser>
          <c:idx val="0"/>
          <c:order val="0"/>
          <c:tx>
            <c:strRef>
              <c:f>lower!$H$24</c:f>
              <c:strCache>
                <c:ptCount val="1"/>
                <c:pt idx="0">
                  <c:v>lower1</c:v>
                </c:pt>
              </c:strCache>
            </c:strRef>
          </c:tx>
          <c:spPr>
            <a:ln w="25400">
              <a:solidFill>
                <a:srgbClr val="808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lower!$G$25:$G$50</c:f>
              <c:numCache>
                <c:formatCode>General</c:formatCode>
                <c:ptCount val="26"/>
                <c:pt idx="0">
                  <c:v>0.0</c:v>
                </c:pt>
                <c:pt idx="1">
                  <c:v>20000.0</c:v>
                </c:pt>
                <c:pt idx="2">
                  <c:v>40000.0</c:v>
                </c:pt>
                <c:pt idx="3">
                  <c:v>60000.0</c:v>
                </c:pt>
                <c:pt idx="4">
                  <c:v>80000.0</c:v>
                </c:pt>
                <c:pt idx="5">
                  <c:v>100000.0</c:v>
                </c:pt>
                <c:pt idx="6">
                  <c:v>120000.0</c:v>
                </c:pt>
                <c:pt idx="7">
                  <c:v>140000.0</c:v>
                </c:pt>
                <c:pt idx="8">
                  <c:v>160000.0</c:v>
                </c:pt>
                <c:pt idx="9">
                  <c:v>180000.0</c:v>
                </c:pt>
                <c:pt idx="10">
                  <c:v>200000.0</c:v>
                </c:pt>
                <c:pt idx="11">
                  <c:v>220000.0</c:v>
                </c:pt>
                <c:pt idx="12">
                  <c:v>240000.0</c:v>
                </c:pt>
                <c:pt idx="13">
                  <c:v>260000.0</c:v>
                </c:pt>
                <c:pt idx="14">
                  <c:v>280000.0</c:v>
                </c:pt>
                <c:pt idx="15">
                  <c:v>300000.0</c:v>
                </c:pt>
                <c:pt idx="16">
                  <c:v>320000.0</c:v>
                </c:pt>
                <c:pt idx="17">
                  <c:v>340000.0</c:v>
                </c:pt>
                <c:pt idx="18">
                  <c:v>360000.0</c:v>
                </c:pt>
                <c:pt idx="19">
                  <c:v>380000.0</c:v>
                </c:pt>
                <c:pt idx="20">
                  <c:v>400000.0</c:v>
                </c:pt>
                <c:pt idx="21">
                  <c:v>420000.0</c:v>
                </c:pt>
                <c:pt idx="22">
                  <c:v>440000.0</c:v>
                </c:pt>
                <c:pt idx="23">
                  <c:v>460000.0</c:v>
                </c:pt>
                <c:pt idx="24">
                  <c:v>480000.0</c:v>
                </c:pt>
                <c:pt idx="25">
                  <c:v>500000.0</c:v>
                </c:pt>
              </c:numCache>
            </c:numRef>
          </c:xVal>
          <c:yVal>
            <c:numRef>
              <c:f>lower!$H$25:$H$50</c:f>
              <c:numCache>
                <c:formatCode>General</c:formatCode>
                <c:ptCount val="26"/>
                <c:pt idx="0">
                  <c:v>0.0</c:v>
                </c:pt>
                <c:pt idx="1">
                  <c:v>0.38248</c:v>
                </c:pt>
                <c:pt idx="2">
                  <c:v>1.529026</c:v>
                </c:pt>
                <c:pt idx="3">
                  <c:v>3.439454</c:v>
                </c:pt>
                <c:pt idx="4">
                  <c:v>6.11388799999999</c:v>
                </c:pt>
                <c:pt idx="5">
                  <c:v>9.552553</c:v>
                </c:pt>
                <c:pt idx="6">
                  <c:v>13.75432</c:v>
                </c:pt>
                <c:pt idx="7">
                  <c:v>18.721092</c:v>
                </c:pt>
                <c:pt idx="8">
                  <c:v>24.451184</c:v>
                </c:pt>
                <c:pt idx="9">
                  <c:v>30.94573999999991</c:v>
                </c:pt>
                <c:pt idx="10">
                  <c:v>38.204385</c:v>
                </c:pt>
                <c:pt idx="11">
                  <c:v>46.226628</c:v>
                </c:pt>
                <c:pt idx="12">
                  <c:v>55.013938</c:v>
                </c:pt>
                <c:pt idx="13">
                  <c:v>64.564981</c:v>
                </c:pt>
                <c:pt idx="14">
                  <c:v>74.879955</c:v>
                </c:pt>
                <c:pt idx="15">
                  <c:v>85.968008</c:v>
                </c:pt>
                <c:pt idx="16">
                  <c:v>97.80949799999998</c:v>
                </c:pt>
                <c:pt idx="17">
                  <c:v>110.416061</c:v>
                </c:pt>
                <c:pt idx="18">
                  <c:v>123.796529</c:v>
                </c:pt>
                <c:pt idx="19">
                  <c:v>137.936898</c:v>
                </c:pt>
                <c:pt idx="20">
                  <c:v>152.830521</c:v>
                </c:pt>
                <c:pt idx="21">
                  <c:v>168.485971</c:v>
                </c:pt>
                <c:pt idx="22">
                  <c:v>184.916539</c:v>
                </c:pt>
                <c:pt idx="23">
                  <c:v>202.114667</c:v>
                </c:pt>
                <c:pt idx="24">
                  <c:v>220.06251</c:v>
                </c:pt>
                <c:pt idx="25">
                  <c:v>238.807323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3960872"/>
        <c:axId val="2095172744"/>
      </c:scatterChart>
      <c:valAx>
        <c:axId val="2113960872"/>
        <c:scaling>
          <c:orientation val="minMax"/>
          <c:max val="500000.0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String length</a:t>
                </a:r>
              </a:p>
            </c:rich>
          </c:tx>
          <c:layout>
            <c:manualLayout>
              <c:xMode val="edge"/>
              <c:yMode val="edge"/>
              <c:x val="0.460543337645537"/>
              <c:y val="0.88511749347258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5172744"/>
        <c:crosses val="autoZero"/>
        <c:crossBetween val="midCat"/>
      </c:valAx>
      <c:valAx>
        <c:axId val="2095172744"/>
        <c:scaling>
          <c:orientation val="minMax"/>
          <c:max val="250.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CPU seconds</a:t>
                </a:r>
              </a:p>
            </c:rich>
          </c:tx>
          <c:layout>
            <c:manualLayout>
              <c:xMode val="edge"/>
              <c:yMode val="edge"/>
              <c:x val="0.0206985769728331"/>
              <c:y val="0.28720626631853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13960872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842173350582"/>
          <c:y val="0.0731070496083551"/>
          <c:w val="0.829236739974127"/>
          <c:h val="0.718015665796345"/>
        </c:manualLayout>
      </c:layout>
      <c:scatterChart>
        <c:scatterStyle val="lineMarker"/>
        <c:varyColors val="0"/>
        <c:ser>
          <c:idx val="0"/>
          <c:order val="0"/>
          <c:tx>
            <c:strRef>
              <c:f>lower!$H$24</c:f>
              <c:strCache>
                <c:ptCount val="1"/>
                <c:pt idx="0">
                  <c:v>lower1</c:v>
                </c:pt>
              </c:strCache>
            </c:strRef>
          </c:tx>
          <c:spPr>
            <a:ln w="25400">
              <a:solidFill>
                <a:srgbClr val="808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lower!$G$25:$G$50</c:f>
              <c:numCache>
                <c:formatCode>General</c:formatCode>
                <c:ptCount val="26"/>
                <c:pt idx="0">
                  <c:v>0.0</c:v>
                </c:pt>
                <c:pt idx="1">
                  <c:v>20000.0</c:v>
                </c:pt>
                <c:pt idx="2">
                  <c:v>40000.0</c:v>
                </c:pt>
                <c:pt idx="3">
                  <c:v>60000.0</c:v>
                </c:pt>
                <c:pt idx="4">
                  <c:v>80000.0</c:v>
                </c:pt>
                <c:pt idx="5">
                  <c:v>100000.0</c:v>
                </c:pt>
                <c:pt idx="6">
                  <c:v>120000.0</c:v>
                </c:pt>
                <c:pt idx="7">
                  <c:v>140000.0</c:v>
                </c:pt>
                <c:pt idx="8">
                  <c:v>160000.0</c:v>
                </c:pt>
                <c:pt idx="9">
                  <c:v>180000.0</c:v>
                </c:pt>
                <c:pt idx="10">
                  <c:v>200000.0</c:v>
                </c:pt>
                <c:pt idx="11">
                  <c:v>220000.0</c:v>
                </c:pt>
                <c:pt idx="12">
                  <c:v>240000.0</c:v>
                </c:pt>
                <c:pt idx="13">
                  <c:v>260000.0</c:v>
                </c:pt>
                <c:pt idx="14">
                  <c:v>280000.0</c:v>
                </c:pt>
                <c:pt idx="15">
                  <c:v>300000.0</c:v>
                </c:pt>
                <c:pt idx="16">
                  <c:v>320000.0</c:v>
                </c:pt>
                <c:pt idx="17">
                  <c:v>340000.0</c:v>
                </c:pt>
                <c:pt idx="18">
                  <c:v>360000.0</c:v>
                </c:pt>
                <c:pt idx="19">
                  <c:v>380000.0</c:v>
                </c:pt>
                <c:pt idx="20">
                  <c:v>400000.0</c:v>
                </c:pt>
                <c:pt idx="21">
                  <c:v>420000.0</c:v>
                </c:pt>
                <c:pt idx="22">
                  <c:v>440000.0</c:v>
                </c:pt>
                <c:pt idx="23">
                  <c:v>460000.0</c:v>
                </c:pt>
                <c:pt idx="24">
                  <c:v>480000.0</c:v>
                </c:pt>
                <c:pt idx="25">
                  <c:v>500000.0</c:v>
                </c:pt>
              </c:numCache>
            </c:numRef>
          </c:xVal>
          <c:yVal>
            <c:numRef>
              <c:f>lower!$H$25:$H$50</c:f>
              <c:numCache>
                <c:formatCode>General</c:formatCode>
                <c:ptCount val="26"/>
                <c:pt idx="0">
                  <c:v>0.0</c:v>
                </c:pt>
                <c:pt idx="1">
                  <c:v>0.38248</c:v>
                </c:pt>
                <c:pt idx="2">
                  <c:v>1.529026</c:v>
                </c:pt>
                <c:pt idx="3">
                  <c:v>3.439454</c:v>
                </c:pt>
                <c:pt idx="4">
                  <c:v>6.113887999999988</c:v>
                </c:pt>
                <c:pt idx="5">
                  <c:v>9.552553</c:v>
                </c:pt>
                <c:pt idx="6">
                  <c:v>13.75432</c:v>
                </c:pt>
                <c:pt idx="7">
                  <c:v>18.721092</c:v>
                </c:pt>
                <c:pt idx="8">
                  <c:v>24.451184</c:v>
                </c:pt>
                <c:pt idx="9">
                  <c:v>30.94573999999989</c:v>
                </c:pt>
                <c:pt idx="10">
                  <c:v>38.204385</c:v>
                </c:pt>
                <c:pt idx="11">
                  <c:v>46.226628</c:v>
                </c:pt>
                <c:pt idx="12">
                  <c:v>55.013938</c:v>
                </c:pt>
                <c:pt idx="13">
                  <c:v>64.564981</c:v>
                </c:pt>
                <c:pt idx="14">
                  <c:v>74.879955</c:v>
                </c:pt>
                <c:pt idx="15">
                  <c:v>85.968008</c:v>
                </c:pt>
                <c:pt idx="16">
                  <c:v>97.80949799999998</c:v>
                </c:pt>
                <c:pt idx="17">
                  <c:v>110.416061</c:v>
                </c:pt>
                <c:pt idx="18">
                  <c:v>123.796529</c:v>
                </c:pt>
                <c:pt idx="19">
                  <c:v>137.936898</c:v>
                </c:pt>
                <c:pt idx="20">
                  <c:v>152.830521</c:v>
                </c:pt>
                <c:pt idx="21">
                  <c:v>168.485971</c:v>
                </c:pt>
                <c:pt idx="22">
                  <c:v>184.916539</c:v>
                </c:pt>
                <c:pt idx="23">
                  <c:v>202.114667</c:v>
                </c:pt>
                <c:pt idx="24">
                  <c:v>220.06251</c:v>
                </c:pt>
                <c:pt idx="25">
                  <c:v>238.807323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lower!$I$24</c:f>
              <c:strCache>
                <c:ptCount val="1"/>
                <c:pt idx="0">
                  <c:v>lower2</c:v>
                </c:pt>
              </c:strCache>
            </c:strRef>
          </c:tx>
          <c:spPr>
            <a:ln w="25400">
              <a:solidFill>
                <a:srgbClr val="333333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lower!$G$25:$G$50</c:f>
              <c:numCache>
                <c:formatCode>General</c:formatCode>
                <c:ptCount val="26"/>
                <c:pt idx="0">
                  <c:v>0.0</c:v>
                </c:pt>
                <c:pt idx="1">
                  <c:v>20000.0</c:v>
                </c:pt>
                <c:pt idx="2">
                  <c:v>40000.0</c:v>
                </c:pt>
                <c:pt idx="3">
                  <c:v>60000.0</c:v>
                </c:pt>
                <c:pt idx="4">
                  <c:v>80000.0</c:v>
                </c:pt>
                <c:pt idx="5">
                  <c:v>100000.0</c:v>
                </c:pt>
                <c:pt idx="6">
                  <c:v>120000.0</c:v>
                </c:pt>
                <c:pt idx="7">
                  <c:v>140000.0</c:v>
                </c:pt>
                <c:pt idx="8">
                  <c:v>160000.0</c:v>
                </c:pt>
                <c:pt idx="9">
                  <c:v>180000.0</c:v>
                </c:pt>
                <c:pt idx="10">
                  <c:v>200000.0</c:v>
                </c:pt>
                <c:pt idx="11">
                  <c:v>220000.0</c:v>
                </c:pt>
                <c:pt idx="12">
                  <c:v>240000.0</c:v>
                </c:pt>
                <c:pt idx="13">
                  <c:v>260000.0</c:v>
                </c:pt>
                <c:pt idx="14">
                  <c:v>280000.0</c:v>
                </c:pt>
                <c:pt idx="15">
                  <c:v>300000.0</c:v>
                </c:pt>
                <c:pt idx="16">
                  <c:v>320000.0</c:v>
                </c:pt>
                <c:pt idx="17">
                  <c:v>340000.0</c:v>
                </c:pt>
                <c:pt idx="18">
                  <c:v>360000.0</c:v>
                </c:pt>
                <c:pt idx="19">
                  <c:v>380000.0</c:v>
                </c:pt>
                <c:pt idx="20">
                  <c:v>400000.0</c:v>
                </c:pt>
                <c:pt idx="21">
                  <c:v>420000.0</c:v>
                </c:pt>
                <c:pt idx="22">
                  <c:v>440000.0</c:v>
                </c:pt>
                <c:pt idx="23">
                  <c:v>460000.0</c:v>
                </c:pt>
                <c:pt idx="24">
                  <c:v>480000.0</c:v>
                </c:pt>
                <c:pt idx="25">
                  <c:v>500000.0</c:v>
                </c:pt>
              </c:numCache>
            </c:numRef>
          </c:xVal>
          <c:yVal>
            <c:numRef>
              <c:f>lower!$I$25:$I$50</c:f>
              <c:numCache>
                <c:formatCode>General</c:formatCode>
                <c:ptCount val="26"/>
                <c:pt idx="0">
                  <c:v>0.0</c:v>
                </c:pt>
                <c:pt idx="1">
                  <c:v>3.8E-5</c:v>
                </c:pt>
                <c:pt idx="2">
                  <c:v>7.7E-5</c:v>
                </c:pt>
                <c:pt idx="3">
                  <c:v>0.000115</c:v>
                </c:pt>
                <c:pt idx="4">
                  <c:v>0.000153</c:v>
                </c:pt>
                <c:pt idx="5">
                  <c:v>0.000191</c:v>
                </c:pt>
                <c:pt idx="6">
                  <c:v>0.000229</c:v>
                </c:pt>
                <c:pt idx="7">
                  <c:v>0.000267</c:v>
                </c:pt>
                <c:pt idx="8">
                  <c:v>0.000306</c:v>
                </c:pt>
                <c:pt idx="9">
                  <c:v>0.000344</c:v>
                </c:pt>
                <c:pt idx="10">
                  <c:v>0.000382</c:v>
                </c:pt>
                <c:pt idx="11">
                  <c:v>0.00042</c:v>
                </c:pt>
                <c:pt idx="12">
                  <c:v>0.000458</c:v>
                </c:pt>
                <c:pt idx="13">
                  <c:v>0.000497</c:v>
                </c:pt>
                <c:pt idx="14">
                  <c:v>0.000535</c:v>
                </c:pt>
                <c:pt idx="15">
                  <c:v>0.000573</c:v>
                </c:pt>
                <c:pt idx="16">
                  <c:v>0.000611</c:v>
                </c:pt>
                <c:pt idx="17">
                  <c:v>0.000649</c:v>
                </c:pt>
                <c:pt idx="18">
                  <c:v>0.000687</c:v>
                </c:pt>
                <c:pt idx="19">
                  <c:v>0.000726</c:v>
                </c:pt>
                <c:pt idx="20">
                  <c:v>0.000764</c:v>
                </c:pt>
                <c:pt idx="21">
                  <c:v>0.000802</c:v>
                </c:pt>
                <c:pt idx="22">
                  <c:v>0.00084</c:v>
                </c:pt>
                <c:pt idx="23">
                  <c:v>0.000878</c:v>
                </c:pt>
                <c:pt idx="24">
                  <c:v>0.000917</c:v>
                </c:pt>
                <c:pt idx="25">
                  <c:v>0.000955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16085608"/>
        <c:axId val="-2116077320"/>
      </c:scatterChart>
      <c:valAx>
        <c:axId val="-2116085608"/>
        <c:scaling>
          <c:orientation val="minMax"/>
          <c:max val="500000.0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String length</a:t>
                </a:r>
              </a:p>
            </c:rich>
          </c:tx>
          <c:layout>
            <c:manualLayout>
              <c:xMode val="edge"/>
              <c:yMode val="edge"/>
              <c:x val="0.460543337645537"/>
              <c:y val="0.88511749347258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16077320"/>
        <c:crosses val="autoZero"/>
        <c:crossBetween val="midCat"/>
      </c:valAx>
      <c:valAx>
        <c:axId val="-2116077320"/>
        <c:scaling>
          <c:orientation val="minMax"/>
          <c:max val="250.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CPU seconds</a:t>
                </a:r>
              </a:p>
            </c:rich>
          </c:tx>
          <c:layout>
            <c:manualLayout>
              <c:xMode val="edge"/>
              <c:yMode val="edge"/>
              <c:x val="0.0206985769728331"/>
              <c:y val="0.28720626631853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16085608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6807817589577"/>
          <c:y val="0.0633804269834465"/>
          <c:w val="0.817589576547231"/>
          <c:h val="0.769954816687795"/>
        </c:manualLayout>
      </c:layout>
      <c:scatterChart>
        <c:scatterStyle val="lineMarker"/>
        <c:varyColors val="0"/>
        <c:ser>
          <c:idx val="0"/>
          <c:order val="0"/>
          <c:tx>
            <c:strRef>
              <c:f>'cpe2'!$A$3</c:f>
              <c:strCache>
                <c:ptCount val="1"/>
                <c:pt idx="0">
                  <c:v>psum1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0.0</c:v>
                </c:pt>
                <c:pt idx="1">
                  <c:v>193.0</c:v>
                </c:pt>
                <c:pt idx="2">
                  <c:v>120.0</c:v>
                </c:pt>
                <c:pt idx="3">
                  <c:v>91.0</c:v>
                </c:pt>
                <c:pt idx="4">
                  <c:v>95.0</c:v>
                </c:pt>
                <c:pt idx="5">
                  <c:v>196.0</c:v>
                </c:pt>
                <c:pt idx="6">
                  <c:v>97.0</c:v>
                </c:pt>
                <c:pt idx="7">
                  <c:v>181.0</c:v>
                </c:pt>
                <c:pt idx="8">
                  <c:v>91.0</c:v>
                </c:pt>
                <c:pt idx="9">
                  <c:v>83.0</c:v>
                </c:pt>
                <c:pt idx="10">
                  <c:v>43.0</c:v>
                </c:pt>
                <c:pt idx="11">
                  <c:v>183.0</c:v>
                </c:pt>
                <c:pt idx="12">
                  <c:v>140.0</c:v>
                </c:pt>
                <c:pt idx="13">
                  <c:v>146.0</c:v>
                </c:pt>
                <c:pt idx="14">
                  <c:v>94.0</c:v>
                </c:pt>
                <c:pt idx="15">
                  <c:v>134.0</c:v>
                </c:pt>
                <c:pt idx="16">
                  <c:v>163.0</c:v>
                </c:pt>
                <c:pt idx="17">
                  <c:v>131.0</c:v>
                </c:pt>
                <c:pt idx="18">
                  <c:v>110.0</c:v>
                </c:pt>
                <c:pt idx="19">
                  <c:v>182.0</c:v>
                </c:pt>
                <c:pt idx="20">
                  <c:v>189.0</c:v>
                </c:pt>
                <c:pt idx="21">
                  <c:v>112.0</c:v>
                </c:pt>
                <c:pt idx="22">
                  <c:v>141.0</c:v>
                </c:pt>
                <c:pt idx="23">
                  <c:v>185.0</c:v>
                </c:pt>
                <c:pt idx="24">
                  <c:v>188.0</c:v>
                </c:pt>
                <c:pt idx="25">
                  <c:v>47.0</c:v>
                </c:pt>
                <c:pt idx="26">
                  <c:v>130.0</c:v>
                </c:pt>
                <c:pt idx="27">
                  <c:v>102.0</c:v>
                </c:pt>
                <c:pt idx="28">
                  <c:v>59.0</c:v>
                </c:pt>
                <c:pt idx="29">
                  <c:v>174.0</c:v>
                </c:pt>
              </c:numCache>
            </c:numRef>
          </c:xVal>
          <c:yVal>
            <c:numRef>
              <c:f>'cpe2'!$B$3:$AE$3</c:f>
              <c:numCache>
                <c:formatCode>General</c:formatCode>
                <c:ptCount val="30"/>
                <c:pt idx="1">
                  <c:v>2112.6</c:v>
                </c:pt>
                <c:pt idx="2">
                  <c:v>1451.1</c:v>
                </c:pt>
                <c:pt idx="3">
                  <c:v>1188.6</c:v>
                </c:pt>
                <c:pt idx="4">
                  <c:v>1218.0</c:v>
                </c:pt>
                <c:pt idx="5">
                  <c:v>2131.5</c:v>
                </c:pt>
                <c:pt idx="6">
                  <c:v>1247.4</c:v>
                </c:pt>
                <c:pt idx="7">
                  <c:v>2003.4</c:v>
                </c:pt>
                <c:pt idx="8">
                  <c:v>1190.7</c:v>
                </c:pt>
                <c:pt idx="9">
                  <c:v>1117.2</c:v>
                </c:pt>
                <c:pt idx="10">
                  <c:v>758.1</c:v>
                </c:pt>
                <c:pt idx="11">
                  <c:v>2020.2</c:v>
                </c:pt>
                <c:pt idx="12">
                  <c:v>1629.6</c:v>
                </c:pt>
                <c:pt idx="13">
                  <c:v>1686.3</c:v>
                </c:pt>
                <c:pt idx="14">
                  <c:v>1211.7</c:v>
                </c:pt>
                <c:pt idx="15">
                  <c:v>1568.7</c:v>
                </c:pt>
                <c:pt idx="16">
                  <c:v>1841.7</c:v>
                </c:pt>
                <c:pt idx="17">
                  <c:v>1543.5</c:v>
                </c:pt>
                <c:pt idx="18">
                  <c:v>1358.7</c:v>
                </c:pt>
                <c:pt idx="19">
                  <c:v>2011.8</c:v>
                </c:pt>
                <c:pt idx="20">
                  <c:v>2066.4</c:v>
                </c:pt>
                <c:pt idx="21">
                  <c:v>1373.4</c:v>
                </c:pt>
                <c:pt idx="22">
                  <c:v>1635.9</c:v>
                </c:pt>
                <c:pt idx="23">
                  <c:v>2032.8</c:v>
                </c:pt>
                <c:pt idx="24">
                  <c:v>2058.0</c:v>
                </c:pt>
                <c:pt idx="25">
                  <c:v>787.5</c:v>
                </c:pt>
                <c:pt idx="26">
                  <c:v>1539.3</c:v>
                </c:pt>
                <c:pt idx="27">
                  <c:v>1285.2</c:v>
                </c:pt>
                <c:pt idx="28">
                  <c:v>905.1</c:v>
                </c:pt>
                <c:pt idx="29">
                  <c:v>1938.3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'cpe2'!$A$4</c:f>
              <c:strCache>
                <c:ptCount val="1"/>
                <c:pt idx="0">
                  <c:v>psum1i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0.0</c:v>
                </c:pt>
                <c:pt idx="1">
                  <c:v>193.0</c:v>
                </c:pt>
                <c:pt idx="2">
                  <c:v>120.0</c:v>
                </c:pt>
                <c:pt idx="3">
                  <c:v>91.0</c:v>
                </c:pt>
                <c:pt idx="4">
                  <c:v>95.0</c:v>
                </c:pt>
                <c:pt idx="5">
                  <c:v>196.0</c:v>
                </c:pt>
                <c:pt idx="6">
                  <c:v>97.0</c:v>
                </c:pt>
                <c:pt idx="7">
                  <c:v>181.0</c:v>
                </c:pt>
                <c:pt idx="8">
                  <c:v>91.0</c:v>
                </c:pt>
                <c:pt idx="9">
                  <c:v>83.0</c:v>
                </c:pt>
                <c:pt idx="10">
                  <c:v>43.0</c:v>
                </c:pt>
                <c:pt idx="11">
                  <c:v>183.0</c:v>
                </c:pt>
                <c:pt idx="12">
                  <c:v>140.0</c:v>
                </c:pt>
                <c:pt idx="13">
                  <c:v>146.0</c:v>
                </c:pt>
                <c:pt idx="14">
                  <c:v>94.0</c:v>
                </c:pt>
                <c:pt idx="15">
                  <c:v>134.0</c:v>
                </c:pt>
                <c:pt idx="16">
                  <c:v>163.0</c:v>
                </c:pt>
                <c:pt idx="17">
                  <c:v>131.0</c:v>
                </c:pt>
                <c:pt idx="18">
                  <c:v>110.0</c:v>
                </c:pt>
                <c:pt idx="19">
                  <c:v>182.0</c:v>
                </c:pt>
                <c:pt idx="20">
                  <c:v>189.0</c:v>
                </c:pt>
                <c:pt idx="21">
                  <c:v>112.0</c:v>
                </c:pt>
                <c:pt idx="22">
                  <c:v>141.0</c:v>
                </c:pt>
                <c:pt idx="23">
                  <c:v>185.0</c:v>
                </c:pt>
                <c:pt idx="24">
                  <c:v>188.0</c:v>
                </c:pt>
                <c:pt idx="25">
                  <c:v>47.0</c:v>
                </c:pt>
                <c:pt idx="26">
                  <c:v>130.0</c:v>
                </c:pt>
                <c:pt idx="27">
                  <c:v>102.0</c:v>
                </c:pt>
                <c:pt idx="28">
                  <c:v>59.0</c:v>
                </c:pt>
                <c:pt idx="29">
                  <c:v>174.0</c:v>
                </c:pt>
              </c:numCache>
            </c:numRef>
          </c:xVal>
          <c:yVal>
            <c:numRef>
              <c:f>'cpe2'!$B$4:$AE$4</c:f>
              <c:numCache>
                <c:formatCode>General</c:formatCode>
                <c:ptCount val="30"/>
                <c:pt idx="0">
                  <c:v>367.79</c:v>
                </c:pt>
                <c:pt idx="1">
                  <c:v>2107.43</c:v>
                </c:pt>
                <c:pt idx="2">
                  <c:v>1449.43</c:v>
                </c:pt>
                <c:pt idx="3">
                  <c:v>1188.03</c:v>
                </c:pt>
                <c:pt idx="4">
                  <c:v>1224.09</c:v>
                </c:pt>
                <c:pt idx="5">
                  <c:v>2134.47</c:v>
                </c:pt>
                <c:pt idx="6">
                  <c:v>1242.12</c:v>
                </c:pt>
                <c:pt idx="7">
                  <c:v>1999.27</c:v>
                </c:pt>
                <c:pt idx="8">
                  <c:v>1188.03</c:v>
                </c:pt>
                <c:pt idx="9">
                  <c:v>1115.92</c:v>
                </c:pt>
                <c:pt idx="10">
                  <c:v>755.38</c:v>
                </c:pt>
                <c:pt idx="11">
                  <c:v>2017.29</c:v>
                </c:pt>
                <c:pt idx="12">
                  <c:v>1629.7</c:v>
                </c:pt>
                <c:pt idx="13">
                  <c:v>1683.79</c:v>
                </c:pt>
                <c:pt idx="14">
                  <c:v>1215.07</c:v>
                </c:pt>
                <c:pt idx="15">
                  <c:v>1575.62</c:v>
                </c:pt>
                <c:pt idx="16">
                  <c:v>1837.02</c:v>
                </c:pt>
                <c:pt idx="17">
                  <c:v>1548.58</c:v>
                </c:pt>
                <c:pt idx="18">
                  <c:v>1359.29</c:v>
                </c:pt>
                <c:pt idx="19">
                  <c:v>2008.28</c:v>
                </c:pt>
                <c:pt idx="20">
                  <c:v>2071.37</c:v>
                </c:pt>
                <c:pt idx="21">
                  <c:v>1377.32</c:v>
                </c:pt>
                <c:pt idx="22">
                  <c:v>1638.72</c:v>
                </c:pt>
                <c:pt idx="23">
                  <c:v>2035.32</c:v>
                </c:pt>
                <c:pt idx="24">
                  <c:v>2062.36</c:v>
                </c:pt>
                <c:pt idx="25">
                  <c:v>791.4299999999994</c:v>
                </c:pt>
                <c:pt idx="26">
                  <c:v>1539.57</c:v>
                </c:pt>
                <c:pt idx="27">
                  <c:v>1287.18</c:v>
                </c:pt>
                <c:pt idx="28">
                  <c:v>899.6</c:v>
                </c:pt>
                <c:pt idx="29">
                  <c:v>1936.17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'cpe2'!$A$5</c:f>
              <c:strCache>
                <c:ptCount val="1"/>
                <c:pt idx="0">
                  <c:v>psum2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0.0</c:v>
                </c:pt>
                <c:pt idx="1">
                  <c:v>193.0</c:v>
                </c:pt>
                <c:pt idx="2">
                  <c:v>120.0</c:v>
                </c:pt>
                <c:pt idx="3">
                  <c:v>91.0</c:v>
                </c:pt>
                <c:pt idx="4">
                  <c:v>95.0</c:v>
                </c:pt>
                <c:pt idx="5">
                  <c:v>196.0</c:v>
                </c:pt>
                <c:pt idx="6">
                  <c:v>97.0</c:v>
                </c:pt>
                <c:pt idx="7">
                  <c:v>181.0</c:v>
                </c:pt>
                <c:pt idx="8">
                  <c:v>91.0</c:v>
                </c:pt>
                <c:pt idx="9">
                  <c:v>83.0</c:v>
                </c:pt>
                <c:pt idx="10">
                  <c:v>43.0</c:v>
                </c:pt>
                <c:pt idx="11">
                  <c:v>183.0</c:v>
                </c:pt>
                <c:pt idx="12">
                  <c:v>140.0</c:v>
                </c:pt>
                <c:pt idx="13">
                  <c:v>146.0</c:v>
                </c:pt>
                <c:pt idx="14">
                  <c:v>94.0</c:v>
                </c:pt>
                <c:pt idx="15">
                  <c:v>134.0</c:v>
                </c:pt>
                <c:pt idx="16">
                  <c:v>163.0</c:v>
                </c:pt>
                <c:pt idx="17">
                  <c:v>131.0</c:v>
                </c:pt>
                <c:pt idx="18">
                  <c:v>110.0</c:v>
                </c:pt>
                <c:pt idx="19">
                  <c:v>182.0</c:v>
                </c:pt>
                <c:pt idx="20">
                  <c:v>189.0</c:v>
                </c:pt>
                <c:pt idx="21">
                  <c:v>112.0</c:v>
                </c:pt>
                <c:pt idx="22">
                  <c:v>141.0</c:v>
                </c:pt>
                <c:pt idx="23">
                  <c:v>185.0</c:v>
                </c:pt>
                <c:pt idx="24">
                  <c:v>188.0</c:v>
                </c:pt>
                <c:pt idx="25">
                  <c:v>47.0</c:v>
                </c:pt>
                <c:pt idx="26">
                  <c:v>130.0</c:v>
                </c:pt>
                <c:pt idx="27">
                  <c:v>102.0</c:v>
                </c:pt>
                <c:pt idx="28">
                  <c:v>59.0</c:v>
                </c:pt>
                <c:pt idx="29">
                  <c:v>174.0</c:v>
                </c:pt>
              </c:numCache>
            </c:numRef>
          </c:xVal>
          <c:yVal>
            <c:numRef>
              <c:f>'cpe2'!$B$5:$AE$5</c:f>
              <c:numCache>
                <c:formatCode>General</c:formatCode>
                <c:ptCount val="30"/>
                <c:pt idx="1">
                  <c:v>1535.1</c:v>
                </c:pt>
                <c:pt idx="2">
                  <c:v>1100.4</c:v>
                </c:pt>
                <c:pt idx="3">
                  <c:v>921.9</c:v>
                </c:pt>
                <c:pt idx="4">
                  <c:v>940.8</c:v>
                </c:pt>
                <c:pt idx="5">
                  <c:v>1545.6</c:v>
                </c:pt>
                <c:pt idx="6">
                  <c:v>949.2</c:v>
                </c:pt>
                <c:pt idx="7">
                  <c:v>1455.3</c:v>
                </c:pt>
                <c:pt idx="8">
                  <c:v>917.7</c:v>
                </c:pt>
                <c:pt idx="9">
                  <c:v>865.2</c:v>
                </c:pt>
                <c:pt idx="10">
                  <c:v>623.7</c:v>
                </c:pt>
                <c:pt idx="11">
                  <c:v>1467.9</c:v>
                </c:pt>
                <c:pt idx="12">
                  <c:v>1209.6</c:v>
                </c:pt>
                <c:pt idx="13">
                  <c:v>1253.7</c:v>
                </c:pt>
                <c:pt idx="14">
                  <c:v>936.6</c:v>
                </c:pt>
                <c:pt idx="15">
                  <c:v>1173.9</c:v>
                </c:pt>
                <c:pt idx="16">
                  <c:v>1352.4</c:v>
                </c:pt>
                <c:pt idx="17">
                  <c:v>1150.8</c:v>
                </c:pt>
                <c:pt idx="18">
                  <c:v>1029.0</c:v>
                </c:pt>
                <c:pt idx="19">
                  <c:v>1461.6</c:v>
                </c:pt>
                <c:pt idx="20">
                  <c:v>1509.9</c:v>
                </c:pt>
                <c:pt idx="21">
                  <c:v>1039.5</c:v>
                </c:pt>
                <c:pt idx="22">
                  <c:v>1215.9</c:v>
                </c:pt>
                <c:pt idx="23">
                  <c:v>1478.4</c:v>
                </c:pt>
                <c:pt idx="24">
                  <c:v>1505.7</c:v>
                </c:pt>
                <c:pt idx="25">
                  <c:v>642.6</c:v>
                </c:pt>
                <c:pt idx="26">
                  <c:v>1152.9</c:v>
                </c:pt>
                <c:pt idx="27">
                  <c:v>987.0</c:v>
                </c:pt>
                <c:pt idx="28">
                  <c:v>732.9</c:v>
                </c:pt>
                <c:pt idx="29">
                  <c:v>1419.6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'cpe2'!$A$6</c:f>
              <c:strCache>
                <c:ptCount val="1"/>
                <c:pt idx="0">
                  <c:v>psum2i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0.0</c:v>
                </c:pt>
                <c:pt idx="1">
                  <c:v>193.0</c:v>
                </c:pt>
                <c:pt idx="2">
                  <c:v>120.0</c:v>
                </c:pt>
                <c:pt idx="3">
                  <c:v>91.0</c:v>
                </c:pt>
                <c:pt idx="4">
                  <c:v>95.0</c:v>
                </c:pt>
                <c:pt idx="5">
                  <c:v>196.0</c:v>
                </c:pt>
                <c:pt idx="6">
                  <c:v>97.0</c:v>
                </c:pt>
                <c:pt idx="7">
                  <c:v>181.0</c:v>
                </c:pt>
                <c:pt idx="8">
                  <c:v>91.0</c:v>
                </c:pt>
                <c:pt idx="9">
                  <c:v>83.0</c:v>
                </c:pt>
                <c:pt idx="10">
                  <c:v>43.0</c:v>
                </c:pt>
                <c:pt idx="11">
                  <c:v>183.0</c:v>
                </c:pt>
                <c:pt idx="12">
                  <c:v>140.0</c:v>
                </c:pt>
                <c:pt idx="13">
                  <c:v>146.0</c:v>
                </c:pt>
                <c:pt idx="14">
                  <c:v>94.0</c:v>
                </c:pt>
                <c:pt idx="15">
                  <c:v>134.0</c:v>
                </c:pt>
                <c:pt idx="16">
                  <c:v>163.0</c:v>
                </c:pt>
                <c:pt idx="17">
                  <c:v>131.0</c:v>
                </c:pt>
                <c:pt idx="18">
                  <c:v>110.0</c:v>
                </c:pt>
                <c:pt idx="19">
                  <c:v>182.0</c:v>
                </c:pt>
                <c:pt idx="20">
                  <c:v>189.0</c:v>
                </c:pt>
                <c:pt idx="21">
                  <c:v>112.0</c:v>
                </c:pt>
                <c:pt idx="22">
                  <c:v>141.0</c:v>
                </c:pt>
                <c:pt idx="23">
                  <c:v>185.0</c:v>
                </c:pt>
                <c:pt idx="24">
                  <c:v>188.0</c:v>
                </c:pt>
                <c:pt idx="25">
                  <c:v>47.0</c:v>
                </c:pt>
                <c:pt idx="26">
                  <c:v>130.0</c:v>
                </c:pt>
                <c:pt idx="27">
                  <c:v>102.0</c:v>
                </c:pt>
                <c:pt idx="28">
                  <c:v>59.0</c:v>
                </c:pt>
                <c:pt idx="29">
                  <c:v>174.0</c:v>
                </c:pt>
              </c:numCache>
            </c:numRef>
          </c:xVal>
          <c:yVal>
            <c:numRef>
              <c:f>'cpe2'!$B$6:$AE$6</c:f>
              <c:numCache>
                <c:formatCode>General</c:formatCode>
                <c:ptCount val="30"/>
                <c:pt idx="0">
                  <c:v>367.66</c:v>
                </c:pt>
                <c:pt idx="1">
                  <c:v>1531.11</c:v>
                </c:pt>
                <c:pt idx="2">
                  <c:v>1091.05</c:v>
                </c:pt>
                <c:pt idx="3">
                  <c:v>916.23</c:v>
                </c:pt>
                <c:pt idx="4">
                  <c:v>940.339999999999</c:v>
                </c:pt>
                <c:pt idx="5">
                  <c:v>1549.2</c:v>
                </c:pt>
                <c:pt idx="6">
                  <c:v>952.4</c:v>
                </c:pt>
                <c:pt idx="7">
                  <c:v>1458.77</c:v>
                </c:pt>
                <c:pt idx="8">
                  <c:v>916.23</c:v>
                </c:pt>
                <c:pt idx="9">
                  <c:v>868.01</c:v>
                </c:pt>
                <c:pt idx="10">
                  <c:v>626.87</c:v>
                </c:pt>
                <c:pt idx="11">
                  <c:v>1470.83</c:v>
                </c:pt>
                <c:pt idx="12">
                  <c:v>1211.62</c:v>
                </c:pt>
                <c:pt idx="13">
                  <c:v>1247.79</c:v>
                </c:pt>
                <c:pt idx="14">
                  <c:v>934.3199999999994</c:v>
                </c:pt>
                <c:pt idx="15">
                  <c:v>1175.45</c:v>
                </c:pt>
                <c:pt idx="16">
                  <c:v>1350.27</c:v>
                </c:pt>
                <c:pt idx="17">
                  <c:v>1157.36</c:v>
                </c:pt>
                <c:pt idx="18">
                  <c:v>1030.77</c:v>
                </c:pt>
                <c:pt idx="19">
                  <c:v>1464.8</c:v>
                </c:pt>
                <c:pt idx="20">
                  <c:v>1507.0</c:v>
                </c:pt>
                <c:pt idx="21">
                  <c:v>1042.82</c:v>
                </c:pt>
                <c:pt idx="22">
                  <c:v>1217.64</c:v>
                </c:pt>
                <c:pt idx="23">
                  <c:v>1482.89</c:v>
                </c:pt>
                <c:pt idx="24">
                  <c:v>1500.97</c:v>
                </c:pt>
                <c:pt idx="25">
                  <c:v>650.99</c:v>
                </c:pt>
                <c:pt idx="26">
                  <c:v>1151.33</c:v>
                </c:pt>
                <c:pt idx="27">
                  <c:v>982.54</c:v>
                </c:pt>
                <c:pt idx="28">
                  <c:v>723.3299999999994</c:v>
                </c:pt>
                <c:pt idx="29">
                  <c:v>1416.58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16258424"/>
        <c:axId val="-2116292568"/>
      </c:scatterChart>
      <c:valAx>
        <c:axId val="-2116258424"/>
        <c:scaling>
          <c:orientation val="minMax"/>
          <c:max val="200.0"/>
        </c:scaling>
        <c:delete val="0"/>
        <c:axPos val="b"/>
        <c:title>
          <c:tx>
            <c:rich>
              <a:bodyPr/>
              <a:lstStyle/>
              <a:p>
                <a:pPr>
                  <a:defRPr sz="10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Elements</a:t>
                </a:r>
              </a:p>
            </c:rich>
          </c:tx>
          <c:layout>
            <c:manualLayout>
              <c:xMode val="edge"/>
              <c:yMode val="edge"/>
              <c:x val="0.490228013029316"/>
              <c:y val="0.9084526758098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16292568"/>
        <c:crosses val="autoZero"/>
        <c:crossBetween val="midCat"/>
      </c:valAx>
      <c:valAx>
        <c:axId val="-211629256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Cycles</a:t>
                </a:r>
              </a:p>
            </c:rich>
          </c:tx>
          <c:layout>
            <c:manualLayout>
              <c:xMode val="edge"/>
              <c:yMode val="edge"/>
              <c:x val="0.0260586319218241"/>
              <c:y val="0.38967234729461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16258424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68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848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entury Gothic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entury Gothic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chart" Target="../charts/char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chart" Target="../charts/char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9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0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 smtClean="0"/>
              <a:t>Program Optimization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2000" b="0" dirty="0" smtClean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Procedure to Convert String to Lower Case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Extracted from previous lab submission, Fall, 1998</a:t>
            </a:r>
            <a:endParaRPr lang="en-US" dirty="0" smtClean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073275" y="1905000"/>
            <a:ext cx="5007780" cy="2028761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void lower(char *s)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size_t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for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 </a:t>
            </a:r>
            <a:r>
              <a:rPr lang="en-US" sz="1800" dirty="0" err="1">
                <a:latin typeface="Courier New" pitchFamily="49" charset="0"/>
              </a:rPr>
              <a:t>strlen</a:t>
            </a:r>
            <a:r>
              <a:rPr lang="en-US" sz="1800" dirty="0">
                <a:latin typeface="Courier New" pitchFamily="49" charset="0"/>
              </a:rPr>
              <a:t>(s);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if (s[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&gt;= 'A' &amp;&amp; 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&lt;= 'Z')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  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-= ('A' - 'a');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65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341313"/>
            <a:ext cx="8458200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Optimization Blocker #1: Procedure Calls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34963"/>
            <a:ext cx="8678863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Lower Case Conversion Performance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522413"/>
            <a:ext cx="8307387" cy="908050"/>
          </a:xfrm>
        </p:spPr>
        <p:txBody>
          <a:bodyPr/>
          <a:lstStyle/>
          <a:p>
            <a:pPr lvl="1" eaLnBrk="1" hangingPunct="1"/>
            <a:r>
              <a:rPr lang="en-US" smtClean="0"/>
              <a:t>Time quadruples when double string length</a:t>
            </a:r>
          </a:p>
          <a:p>
            <a:pPr lvl="1" eaLnBrk="1" hangingPunct="1"/>
            <a:r>
              <a:rPr lang="en-US" smtClean="0"/>
              <a:t>Quadratic performance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6655097"/>
              </p:ext>
            </p:extLst>
          </p:nvPr>
        </p:nvGraphicFramePr>
        <p:xfrm>
          <a:off x="469900" y="2620246"/>
          <a:ext cx="8128000" cy="344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601160" y="3887295"/>
            <a:ext cx="588833" cy="215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7432" tIns="27432" rIns="0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sz="1200" b="0" i="0" strike="noStrike" dirty="0">
                <a:solidFill>
                  <a:srgbClr val="000000"/>
                </a:solidFill>
                <a:latin typeface="Courier New"/>
                <a:cs typeface="Courier New"/>
              </a:rPr>
              <a:t>lower1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4963"/>
            <a:ext cx="70310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Convert Loop To Goto Form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5000625"/>
            <a:ext cx="8281987" cy="90805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 </a:t>
            </a:r>
            <a:r>
              <a:rPr lang="en-US" sz="1800" smtClean="0">
                <a:latin typeface="Courier New" pitchFamily="49" charset="0"/>
              </a:rPr>
              <a:t>strlen</a:t>
            </a:r>
            <a:r>
              <a:rPr lang="en-US" sz="1800" smtClean="0"/>
              <a:t> executed every iteration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09800" y="1143000"/>
            <a:ext cx="4962525" cy="3693319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void lower(char *s)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size_t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if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&gt;= </a:t>
            </a:r>
            <a:r>
              <a:rPr lang="en-US" sz="1800" dirty="0" err="1">
                <a:latin typeface="Courier New" pitchFamily="49" charset="0"/>
              </a:rPr>
              <a:t>strlen</a:t>
            </a:r>
            <a:r>
              <a:rPr lang="en-US" sz="1800" dirty="0">
                <a:latin typeface="Courier New" pitchFamily="49" charset="0"/>
              </a:rPr>
              <a:t>(s))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 </a:t>
            </a: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dirty="0">
                <a:latin typeface="Courier New" pitchFamily="49" charset="0"/>
              </a:rPr>
              <a:t> done;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loop: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if (s[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&gt;= 'A' &amp;&amp; 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&lt;= 'Z')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   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-= ('A' - 'a');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if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 </a:t>
            </a:r>
            <a:r>
              <a:rPr lang="en-US" sz="1800" dirty="0" err="1">
                <a:solidFill>
                  <a:srgbClr val="A50021"/>
                </a:solidFill>
                <a:latin typeface="Courier New" pitchFamily="49" charset="0"/>
              </a:rPr>
              <a:t>strlen</a:t>
            </a:r>
            <a:r>
              <a:rPr lang="en-US" sz="1800" dirty="0">
                <a:latin typeface="Courier New" pitchFamily="49" charset="0"/>
              </a:rPr>
              <a:t>(s))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 </a:t>
            </a: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dirty="0">
                <a:latin typeface="Courier New" pitchFamily="49" charset="0"/>
              </a:rPr>
              <a:t> loop;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done: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4963"/>
            <a:ext cx="70310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Calling Strlen</a:t>
            </a:r>
          </a:p>
        </p:txBody>
      </p:sp>
      <p:sp>
        <p:nvSpPr>
          <p:cNvPr id="77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3962400"/>
            <a:ext cx="8281987" cy="1946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Strlen performance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smtClean="0"/>
              <a:t>Only way to determine length of string is to scan its entire length, looking for null character.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Overall performance, string of length 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smtClean="0"/>
              <a:t>N calls to strlen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smtClean="0"/>
              <a:t>Require times N, N-1, N-2, …, 1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smtClean="0"/>
              <a:t>Overall O(N</a:t>
            </a:r>
            <a:r>
              <a:rPr lang="en-US" sz="1800" baseline="30000" smtClean="0"/>
              <a:t>2</a:t>
            </a:r>
            <a:r>
              <a:rPr lang="en-US" sz="1800" smtClean="0"/>
              <a:t>) performance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209800" y="990600"/>
            <a:ext cx="4962525" cy="2862322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/* My version of strlen */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size_t strlen(const char *s)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size_t length = 0;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while (*s != '\0') 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	s++; 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	length++;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return length;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34963"/>
            <a:ext cx="62309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Improving Performance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867150"/>
            <a:ext cx="8307387" cy="2578100"/>
          </a:xfrm>
        </p:spPr>
        <p:txBody>
          <a:bodyPr/>
          <a:lstStyle/>
          <a:p>
            <a:pPr lvl="1" eaLnBrk="1" hangingPunct="1"/>
            <a:r>
              <a:rPr lang="en-US" dirty="0" smtClean="0"/>
              <a:t>Move call to </a:t>
            </a:r>
            <a:r>
              <a:rPr lang="en-US" dirty="0" err="1" smtClean="0">
                <a:latin typeface="Courier New" pitchFamily="49" charset="0"/>
              </a:rPr>
              <a:t>strlen</a:t>
            </a:r>
            <a:r>
              <a:rPr lang="en-US" dirty="0" smtClean="0"/>
              <a:t> outside of loop</a:t>
            </a:r>
          </a:p>
          <a:p>
            <a:pPr lvl="1" eaLnBrk="1" hangingPunct="1"/>
            <a:r>
              <a:rPr lang="en-US" dirty="0" smtClean="0"/>
              <a:t>Since result does not change from one iteration to another</a:t>
            </a:r>
          </a:p>
          <a:p>
            <a:pPr lvl="1" eaLnBrk="1" hangingPunct="1"/>
            <a:r>
              <a:rPr lang="en-US" dirty="0" smtClean="0"/>
              <a:t>Form of code motion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981200" y="1143000"/>
            <a:ext cx="5007780" cy="2305759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smtClean="0">
                <a:latin typeface="Courier New" pitchFamily="49" charset="0"/>
              </a:rPr>
              <a:t>lower(char </a:t>
            </a:r>
            <a:r>
              <a:rPr lang="en-US" sz="1800" dirty="0">
                <a:latin typeface="Courier New" pitchFamily="49" charset="0"/>
              </a:rPr>
              <a:t>*s)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size_t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size_t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A50021"/>
                </a:solidFill>
                <a:latin typeface="Courier New" pitchFamily="49" charset="0"/>
              </a:rPr>
              <a:t>len</a:t>
            </a:r>
            <a:r>
              <a:rPr lang="en-US" sz="1800" dirty="0">
                <a:solidFill>
                  <a:srgbClr val="A50021"/>
                </a:solidFill>
                <a:latin typeface="Courier New" pitchFamily="49" charset="0"/>
              </a:rPr>
              <a:t> = </a:t>
            </a:r>
            <a:r>
              <a:rPr lang="en-US" sz="1800" dirty="0" err="1">
                <a:solidFill>
                  <a:srgbClr val="A50021"/>
                </a:solidFill>
                <a:latin typeface="Courier New" pitchFamily="49" charset="0"/>
              </a:rPr>
              <a:t>strlen</a:t>
            </a:r>
            <a:r>
              <a:rPr lang="en-US" sz="1800" dirty="0">
                <a:latin typeface="Courier New" pitchFamily="49" charset="0"/>
              </a:rPr>
              <a:t>(s);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for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</a:t>
            </a:r>
            <a:r>
              <a:rPr lang="en-US" sz="1800" dirty="0">
                <a:solidFill>
                  <a:srgbClr val="A50021"/>
                </a:solidFill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A50021"/>
                </a:solidFill>
                <a:latin typeface="Courier New" pitchFamily="49" charset="0"/>
              </a:rPr>
              <a:t>len</a:t>
            </a:r>
            <a:r>
              <a:rPr lang="en-US" sz="1800" dirty="0">
                <a:latin typeface="Courier New" pitchFamily="49" charset="0"/>
              </a:rPr>
              <a:t>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if (s[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&gt;= 'A' &amp;&amp; 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&lt;= 'Z')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  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-= ('A' - 'a');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34963"/>
            <a:ext cx="8763000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Lower Case Conversion Performance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906462"/>
          </a:xfrm>
        </p:spPr>
        <p:txBody>
          <a:bodyPr/>
          <a:lstStyle/>
          <a:p>
            <a:pPr lvl="1" eaLnBrk="1" hangingPunct="1"/>
            <a:r>
              <a:rPr lang="en-US" smtClean="0"/>
              <a:t>Time doubles when double string length</a:t>
            </a:r>
          </a:p>
          <a:p>
            <a:pPr lvl="1" eaLnBrk="1" hangingPunct="1"/>
            <a:r>
              <a:rPr lang="en-US" smtClean="0"/>
              <a:t>Linear performance of lower2</a:t>
            </a:r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469900" y="2620246"/>
            <a:ext cx="8128000" cy="3441700"/>
            <a:chOff x="0" y="0"/>
            <a:chExt cx="773" cy="383"/>
          </a:xfrm>
        </p:grpSpPr>
        <p:graphicFrame>
          <p:nvGraphicFramePr>
            <p:cNvPr id="15" name="Chart 14"/>
            <p:cNvGraphicFramePr>
              <a:graphicFrameLocks/>
            </p:cNvGraphicFramePr>
            <p:nvPr/>
          </p:nvGraphicFramePr>
          <p:xfrm>
            <a:off x="0" y="0"/>
            <a:ext cx="773" cy="38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6" name="Text Box 10"/>
            <p:cNvSpPr txBox="1">
              <a:spLocks noChangeArrowheads="1"/>
            </p:cNvSpPr>
            <p:nvPr/>
          </p:nvSpPr>
          <p:spPr bwMode="auto">
            <a:xfrm>
              <a:off x="488" y="141"/>
              <a:ext cx="56" cy="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7432" tIns="27432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en-US" sz="1200" b="0" i="0" strike="noStrike" dirty="0">
                  <a:solidFill>
                    <a:srgbClr val="000000"/>
                  </a:solidFill>
                  <a:latin typeface="Courier New"/>
                  <a:cs typeface="Courier New"/>
                </a:rPr>
                <a:t>lower1</a:t>
              </a:r>
            </a:p>
          </p:txBody>
        </p:sp>
        <p:sp>
          <p:nvSpPr>
            <p:cNvPr id="17" name="Text Box 11"/>
            <p:cNvSpPr txBox="1">
              <a:spLocks noChangeArrowheads="1"/>
            </p:cNvSpPr>
            <p:nvPr/>
          </p:nvSpPr>
          <p:spPr bwMode="auto">
            <a:xfrm>
              <a:off x="467" y="269"/>
              <a:ext cx="56" cy="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7432" tIns="27432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en-US" sz="1200" b="0" i="0" strike="noStrike" dirty="0">
                  <a:solidFill>
                    <a:srgbClr val="000000"/>
                  </a:solidFill>
                  <a:latin typeface="Courier New"/>
                  <a:cs typeface="Courier New"/>
                </a:rPr>
                <a:t>lower2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8392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Optimization Blocker: Procedure Calls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5410200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z="2000" i="1" dirty="0" smtClean="0"/>
              <a:t>Why couldn’t compiler move </a:t>
            </a:r>
            <a:r>
              <a:rPr lang="en-US" sz="2000" dirty="0" err="1" smtClean="0">
                <a:latin typeface="Courier New" pitchFamily="49" charset="0"/>
              </a:rPr>
              <a:t>strlen</a:t>
            </a:r>
            <a:r>
              <a:rPr lang="en-US" sz="2000" i="1" dirty="0" smtClean="0"/>
              <a:t> out of  inner loop?</a:t>
            </a:r>
          </a:p>
          <a:p>
            <a:pPr lvl="1" eaLnBrk="1" hangingPunct="1">
              <a:defRPr/>
            </a:pPr>
            <a:r>
              <a:rPr lang="en-US" sz="1800" dirty="0" smtClean="0"/>
              <a:t>Procedure may have side effects</a:t>
            </a:r>
          </a:p>
          <a:p>
            <a:pPr lvl="2" eaLnBrk="1" hangingPunct="1">
              <a:defRPr/>
            </a:pPr>
            <a:r>
              <a:rPr lang="en-US" sz="1600" dirty="0" smtClean="0"/>
              <a:t>Alters global state each time called</a:t>
            </a:r>
          </a:p>
          <a:p>
            <a:pPr lvl="1" eaLnBrk="1" hangingPunct="1">
              <a:defRPr/>
            </a:pPr>
            <a:r>
              <a:rPr lang="en-US" sz="1800" dirty="0" smtClean="0"/>
              <a:t>Function may not return same value for given arguments</a:t>
            </a:r>
          </a:p>
          <a:p>
            <a:pPr lvl="2" eaLnBrk="1" hangingPunct="1">
              <a:defRPr/>
            </a:pPr>
            <a:r>
              <a:rPr lang="en-US" sz="1600" dirty="0" smtClean="0"/>
              <a:t>Depends on other parts of global state</a:t>
            </a:r>
          </a:p>
          <a:p>
            <a:pPr lvl="2" eaLnBrk="1" hangingPunct="1">
              <a:defRPr/>
            </a:pPr>
            <a:r>
              <a:rPr lang="en-US" sz="1600" dirty="0" smtClean="0"/>
              <a:t>Procedure </a:t>
            </a:r>
            <a:r>
              <a:rPr lang="en-US" sz="1600" dirty="0" smtClean="0">
                <a:latin typeface="Courier New" pitchFamily="49" charset="0"/>
              </a:rPr>
              <a:t>lower</a:t>
            </a:r>
            <a:r>
              <a:rPr lang="en-US" sz="1600" dirty="0" smtClean="0"/>
              <a:t> could interact with </a:t>
            </a:r>
            <a:r>
              <a:rPr lang="en-US" sz="1600" dirty="0" err="1" smtClean="0">
                <a:latin typeface="Courier New" pitchFamily="49" charset="0"/>
              </a:rPr>
              <a:t>strlen</a:t>
            </a:r>
            <a:endParaRPr lang="en-US" sz="1600" dirty="0" smtClean="0"/>
          </a:p>
          <a:p>
            <a:pPr eaLnBrk="1" hangingPunct="1"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Warning:</a:t>
            </a:r>
          </a:p>
          <a:p>
            <a:pPr lvl="1" eaLnBrk="1" hangingPunct="1">
              <a:defRPr/>
            </a:pPr>
            <a:r>
              <a:rPr lang="en-US" sz="1800" dirty="0" smtClean="0"/>
              <a:t>Compiler treats procedure call as a black box</a:t>
            </a:r>
          </a:p>
          <a:p>
            <a:pPr lvl="1" eaLnBrk="1" hangingPunct="1">
              <a:defRPr/>
            </a:pPr>
            <a:r>
              <a:rPr lang="en-US" sz="1800" dirty="0" smtClean="0"/>
              <a:t>Weak optimizations near them</a:t>
            </a:r>
          </a:p>
          <a:p>
            <a:pPr eaLnBrk="1" hangingPunct="1">
              <a:defRPr/>
            </a:pPr>
            <a:r>
              <a:rPr lang="en-US" sz="2000" dirty="0" smtClean="0"/>
              <a:t>Remedies:</a:t>
            </a:r>
          </a:p>
          <a:p>
            <a:pPr lvl="1" eaLnBrk="1" hangingPunct="1">
              <a:defRPr/>
            </a:pPr>
            <a:r>
              <a:rPr lang="en-US" sz="1800" dirty="0" smtClean="0"/>
              <a:t>Use of inline functions</a:t>
            </a:r>
          </a:p>
          <a:p>
            <a:pPr lvl="2">
              <a:defRPr/>
            </a:pPr>
            <a:r>
              <a:rPr lang="en-US" sz="1800" dirty="0" smtClean="0"/>
              <a:t>GCC does this with –O1</a:t>
            </a:r>
          </a:p>
          <a:p>
            <a:pPr lvl="3">
              <a:defRPr/>
            </a:pPr>
            <a:r>
              <a:rPr lang="en-US" sz="1800" dirty="0" smtClean="0"/>
              <a:t>Within single file</a:t>
            </a:r>
          </a:p>
          <a:p>
            <a:pPr lvl="1" eaLnBrk="1" hangingPunct="1">
              <a:defRPr/>
            </a:pPr>
            <a:r>
              <a:rPr lang="en-US" sz="1800" dirty="0" smtClean="0"/>
              <a:t>Do your own code motion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572000" y="3733800"/>
            <a:ext cx="4038600" cy="2862322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size_t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lencnt</a:t>
            </a:r>
            <a:r>
              <a:rPr lang="en-US" sz="1800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size_t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strlen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const</a:t>
            </a:r>
            <a:r>
              <a:rPr lang="en-US" sz="1800" dirty="0">
                <a:latin typeface="Courier New" pitchFamily="49" charset="0"/>
              </a:rPr>
              <a:t> char *s)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size_t</a:t>
            </a:r>
            <a:r>
              <a:rPr lang="en-US" sz="1800" dirty="0">
                <a:latin typeface="Courier New" pitchFamily="49" charset="0"/>
              </a:rPr>
              <a:t> length = 0;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while (*s != '\0') 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	s++; length++;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lencnt</a:t>
            </a:r>
            <a:r>
              <a:rPr lang="en-US" sz="1800" dirty="0">
                <a:latin typeface="Courier New" pitchFamily="49" charset="0"/>
              </a:rPr>
              <a:t> += length;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return length;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Memory Matters</a:t>
            </a:r>
          </a:p>
        </p:txBody>
      </p:sp>
      <p:sp>
        <p:nvSpPr>
          <p:cNvPr id="1843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290513" y="5638800"/>
            <a:ext cx="8307387" cy="806450"/>
          </a:xfrm>
        </p:spPr>
        <p:txBody>
          <a:bodyPr/>
          <a:lstStyle/>
          <a:p>
            <a:pPr lvl="1" eaLnBrk="1" hangingPunct="1"/>
            <a:r>
              <a:rPr lang="en-US" smtClean="0"/>
              <a:t>Code updates </a:t>
            </a:r>
            <a:r>
              <a:rPr lang="en-US" smtClean="0">
                <a:latin typeface="Courier New" pitchFamily="49" charset="0"/>
              </a:rPr>
              <a:t>b[i]</a:t>
            </a:r>
            <a:r>
              <a:rPr lang="en-US" smtClean="0"/>
              <a:t> on every iteration</a:t>
            </a:r>
          </a:p>
          <a:p>
            <a:pPr lvl="1" eaLnBrk="1" hangingPunct="1"/>
            <a:r>
              <a:rPr lang="en-US" smtClean="0"/>
              <a:t>Why couldn’t compiler optimize this away?</a:t>
            </a:r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1752600" y="3657600"/>
            <a:ext cx="5876783" cy="1813317"/>
          </a:xfrm>
          <a:prstGeom prst="rect">
            <a:avLst/>
          </a:prstGeom>
          <a:solidFill>
            <a:srgbClr val="F1C7C7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# sum_rows1 inner loop</a:t>
            </a:r>
          </a:p>
          <a:p>
            <a:r>
              <a:rPr lang="en-US" sz="1400" dirty="0">
                <a:latin typeface="Courier New" pitchFamily="49" charset="0"/>
              </a:rPr>
              <a:t>.L4:</a:t>
            </a: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movsd</a:t>
            </a:r>
            <a:r>
              <a:rPr lang="en-US" sz="1400" dirty="0">
                <a:latin typeface="Courier New" pitchFamily="49" charset="0"/>
              </a:rPr>
              <a:t>   (%rsi,%rax,8), %</a:t>
            </a:r>
            <a:r>
              <a:rPr lang="en-US" sz="1400" dirty="0" smtClean="0">
                <a:latin typeface="Courier New" pitchFamily="49" charset="0"/>
              </a:rPr>
              <a:t>xmm0	# FP load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addsd</a:t>
            </a:r>
            <a:r>
              <a:rPr lang="en-US" sz="1400" dirty="0">
                <a:latin typeface="Courier New" pitchFamily="49" charset="0"/>
              </a:rPr>
              <a:t>   (%</a:t>
            </a:r>
            <a:r>
              <a:rPr lang="en-US" sz="1400" dirty="0" err="1">
                <a:latin typeface="Courier New" pitchFamily="49" charset="0"/>
              </a:rPr>
              <a:t>rdi</a:t>
            </a:r>
            <a:r>
              <a:rPr lang="en-US" sz="1400" dirty="0">
                <a:latin typeface="Courier New" pitchFamily="49" charset="0"/>
              </a:rPr>
              <a:t>), %</a:t>
            </a:r>
            <a:r>
              <a:rPr lang="en-US" sz="1400" dirty="0" smtClean="0">
                <a:latin typeface="Courier New" pitchFamily="49" charset="0"/>
              </a:rPr>
              <a:t>xmm0		# FP add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movsd</a:t>
            </a:r>
            <a:r>
              <a:rPr lang="en-US" sz="1400" dirty="0">
                <a:latin typeface="Courier New" pitchFamily="49" charset="0"/>
              </a:rPr>
              <a:t>   %xmm0, (%rsi,%rax,8</a:t>
            </a:r>
            <a:r>
              <a:rPr lang="en-US" sz="1400" dirty="0" smtClean="0">
                <a:latin typeface="Courier New" pitchFamily="49" charset="0"/>
              </a:rPr>
              <a:t>)	# FP store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    $8,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cmpq</a:t>
            </a:r>
            <a:r>
              <a:rPr lang="en-US" sz="1400" dirty="0">
                <a:latin typeface="Courier New" pitchFamily="49" charset="0"/>
              </a:rPr>
              <a:t>    %</a:t>
            </a:r>
            <a:r>
              <a:rPr lang="en-US" sz="1400" dirty="0" err="1">
                <a:latin typeface="Courier New" pitchFamily="49" charset="0"/>
              </a:rPr>
              <a:t>rcx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jne</a:t>
            </a:r>
            <a:r>
              <a:rPr lang="en-US" sz="1400" dirty="0">
                <a:latin typeface="Courier New" pitchFamily="49" charset="0"/>
              </a:rPr>
              <a:t>     .</a:t>
            </a:r>
            <a:r>
              <a:rPr lang="en-US" sz="1400" dirty="0" smtClean="0">
                <a:latin typeface="Courier New" pitchFamily="49" charset="0"/>
              </a:rPr>
              <a:t>L4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18437" name="Line 4"/>
          <p:cNvSpPr>
            <a:spLocks noChangeShapeType="1"/>
          </p:cNvSpPr>
          <p:nvPr/>
        </p:nvSpPr>
        <p:spPr bwMode="auto">
          <a:xfrm>
            <a:off x="2286000" y="27432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533400" y="1143000"/>
            <a:ext cx="5130800" cy="2273300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/* Sum rows is of n X n matrix a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and store in vector b  */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sum_rows1(double *a, double *b, long n)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= 0;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&lt; n;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b[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 = 0;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b[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 += a[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+ 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Memory Aliasing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638800"/>
            <a:ext cx="8307387" cy="806450"/>
          </a:xfrm>
        </p:spPr>
        <p:txBody>
          <a:bodyPr/>
          <a:lstStyle/>
          <a:p>
            <a:pPr lvl="1" eaLnBrk="1" hangingPunct="1"/>
            <a:r>
              <a:rPr lang="en-US" smtClean="0"/>
              <a:t>Code updates </a:t>
            </a:r>
            <a:r>
              <a:rPr lang="en-US" smtClean="0">
                <a:latin typeface="Courier New" pitchFamily="49" charset="0"/>
              </a:rPr>
              <a:t>b[i]</a:t>
            </a:r>
            <a:r>
              <a:rPr lang="en-US" smtClean="0"/>
              <a:t> on every iteration</a:t>
            </a:r>
          </a:p>
          <a:p>
            <a:pPr lvl="1" eaLnBrk="1" hangingPunct="1"/>
            <a:r>
              <a:rPr lang="en-US" smtClean="0"/>
              <a:t>Must consider possibility that these updates will affect program behavior</a:t>
            </a:r>
          </a:p>
        </p:txBody>
      </p:sp>
      <p:sp>
        <p:nvSpPr>
          <p:cNvPr id="19460" name="Line 5"/>
          <p:cNvSpPr>
            <a:spLocks noChangeShapeType="1"/>
          </p:cNvSpPr>
          <p:nvPr/>
        </p:nvSpPr>
        <p:spPr bwMode="auto">
          <a:xfrm>
            <a:off x="2286000" y="27432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533400" y="1143000"/>
            <a:ext cx="5130800" cy="2273300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/* Sum rows is of n X n matrix a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and store in vector b  */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void sum_rows1(double *a, double *b, long n) {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 long i, j;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 for (i = 0; i &lt; n; i++) {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	b[i] = 0;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	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	    b[i] += a[i*n + j];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}</a:t>
            </a:r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533400" y="3733800"/>
            <a:ext cx="2311400" cy="1847850"/>
          </a:xfrm>
          <a:prstGeom prst="rect">
            <a:avLst/>
          </a:prstGeom>
          <a:solidFill>
            <a:srgbClr val="D5F1CF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double A[9] = 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{ 0,   1,   2,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 4,   8,  16},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32,  64, 128};</a:t>
            </a:r>
          </a:p>
          <a:p>
            <a:pPr algn="l">
              <a:lnSpc>
                <a:spcPct val="100000"/>
              </a:lnSpc>
            </a:pPr>
            <a:endParaRPr lang="en-US" sz="140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double B[3] = A+3;</a:t>
            </a:r>
          </a:p>
          <a:p>
            <a:pPr algn="l">
              <a:lnSpc>
                <a:spcPct val="100000"/>
              </a:lnSpc>
            </a:pPr>
            <a:endParaRPr lang="en-US" sz="140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sum_rows1(A, B, 3);</a:t>
            </a:r>
          </a:p>
        </p:txBody>
      </p:sp>
      <p:sp>
        <p:nvSpPr>
          <p:cNvPr id="777224" name="Rectangle 8"/>
          <p:cNvSpPr>
            <a:spLocks noChangeArrowheads="1"/>
          </p:cNvSpPr>
          <p:nvPr/>
        </p:nvSpPr>
        <p:spPr bwMode="auto">
          <a:xfrm>
            <a:off x="5918200" y="4267200"/>
            <a:ext cx="2311400" cy="358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 = 0: [3, 8, 16]</a:t>
            </a:r>
          </a:p>
        </p:txBody>
      </p:sp>
      <p:sp>
        <p:nvSpPr>
          <p:cNvPr id="19464" name="Rectangle 9"/>
          <p:cNvSpPr>
            <a:spLocks noChangeArrowheads="1"/>
          </p:cNvSpPr>
          <p:nvPr/>
        </p:nvSpPr>
        <p:spPr bwMode="auto">
          <a:xfrm>
            <a:off x="5918200" y="3810000"/>
            <a:ext cx="2311400" cy="358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init:  [4, 8, 16]</a:t>
            </a:r>
          </a:p>
        </p:txBody>
      </p:sp>
      <p:sp>
        <p:nvSpPr>
          <p:cNvPr id="777226" name="Rectangle 10"/>
          <p:cNvSpPr>
            <a:spLocks noChangeArrowheads="1"/>
          </p:cNvSpPr>
          <p:nvPr/>
        </p:nvSpPr>
        <p:spPr bwMode="auto">
          <a:xfrm>
            <a:off x="5918200" y="4724400"/>
            <a:ext cx="2311400" cy="358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 = 1: [3, 22, 16]</a:t>
            </a:r>
          </a:p>
        </p:txBody>
      </p:sp>
      <p:sp>
        <p:nvSpPr>
          <p:cNvPr id="777227" name="Rectangle 11"/>
          <p:cNvSpPr>
            <a:spLocks noChangeArrowheads="1"/>
          </p:cNvSpPr>
          <p:nvPr/>
        </p:nvSpPr>
        <p:spPr bwMode="auto">
          <a:xfrm>
            <a:off x="5918200" y="5203825"/>
            <a:ext cx="2311400" cy="358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 = 2: [3, 22, 224]</a:t>
            </a:r>
          </a:p>
        </p:txBody>
      </p:sp>
      <p:sp>
        <p:nvSpPr>
          <p:cNvPr id="19467" name="Text Box 12"/>
          <p:cNvSpPr txBox="1">
            <a:spLocks noChangeArrowheads="1"/>
          </p:cNvSpPr>
          <p:nvPr/>
        </p:nvSpPr>
        <p:spPr bwMode="auto">
          <a:xfrm>
            <a:off x="5791200" y="3352800"/>
            <a:ext cx="12573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Value of </a:t>
            </a:r>
            <a:r>
              <a:rPr lang="en-US">
                <a:latin typeface="Courier New" pitchFamily="49" charset="0"/>
              </a:rPr>
              <a:t>B</a:t>
            </a:r>
            <a:r>
              <a:rPr lang="en-US"/>
              <a:t>: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7224" grpId="0" animBg="1"/>
      <p:bldP spid="777226" grpId="0" animBg="1"/>
      <p:bldP spid="77722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Removing Aliasing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638800"/>
            <a:ext cx="8307387" cy="806450"/>
          </a:xfrm>
        </p:spPr>
        <p:txBody>
          <a:bodyPr/>
          <a:lstStyle/>
          <a:p>
            <a:pPr lvl="1" eaLnBrk="1" hangingPunct="1"/>
            <a:r>
              <a:rPr lang="en-US" smtClean="0"/>
              <a:t>No need to store intermediate results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09600" y="3810000"/>
            <a:ext cx="5638800" cy="1382430"/>
          </a:xfrm>
          <a:prstGeom prst="rect">
            <a:avLst/>
          </a:prstGeom>
          <a:solidFill>
            <a:srgbClr val="F1C7C7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# sum_rows2 inner loop</a:t>
            </a:r>
          </a:p>
          <a:p>
            <a:r>
              <a:rPr lang="en-US" sz="1400" dirty="0">
                <a:latin typeface="Courier New" pitchFamily="49" charset="0"/>
              </a:rPr>
              <a:t>.L10:</a:t>
            </a: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addsd</a:t>
            </a:r>
            <a:r>
              <a:rPr lang="en-US" sz="1400" dirty="0">
                <a:latin typeface="Courier New" pitchFamily="49" charset="0"/>
              </a:rPr>
              <a:t>   (%</a:t>
            </a:r>
            <a:r>
              <a:rPr lang="en-US" sz="1400" dirty="0" err="1">
                <a:latin typeface="Courier New" pitchFamily="49" charset="0"/>
              </a:rPr>
              <a:t>rdi</a:t>
            </a:r>
            <a:r>
              <a:rPr lang="en-US" sz="1400" dirty="0">
                <a:latin typeface="Courier New" pitchFamily="49" charset="0"/>
              </a:rPr>
              <a:t>), %</a:t>
            </a:r>
            <a:r>
              <a:rPr lang="en-US" sz="1400" dirty="0" smtClean="0">
                <a:latin typeface="Courier New" pitchFamily="49" charset="0"/>
              </a:rPr>
              <a:t>xmm0	# FP load + add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    $8,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cmpq</a:t>
            </a:r>
            <a:r>
              <a:rPr lang="en-US" sz="1400" dirty="0">
                <a:latin typeface="Courier New" pitchFamily="49" charset="0"/>
              </a:rPr>
              <a:t>    %</a:t>
            </a:r>
            <a:r>
              <a:rPr lang="en-US" sz="1400" dirty="0" err="1">
                <a:latin typeface="Courier New" pitchFamily="49" charset="0"/>
              </a:rPr>
              <a:t>rax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jne</a:t>
            </a:r>
            <a:r>
              <a:rPr lang="en-US" sz="1400" dirty="0">
                <a:latin typeface="Courier New" pitchFamily="49" charset="0"/>
              </a:rPr>
              <a:t>     .L10</a:t>
            </a: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2286000" y="27432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33400" y="1143000"/>
            <a:ext cx="5130800" cy="2486025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/* Sum rows is of n X n matrix a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and store in vector b  */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sum_rows2(double *a, double *b, long n)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= 0;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&lt; n;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double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 += a[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+ 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     b[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 =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Overview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Generally Useful Optimizations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Code motion/</a:t>
            </a:r>
            <a:r>
              <a:rPr lang="en-US" dirty="0" err="1" smtClean="0">
                <a:solidFill>
                  <a:srgbClr val="7F7F7F"/>
                </a:solidFill>
              </a:rPr>
              <a:t>precomputation</a:t>
            </a:r>
            <a:endParaRPr lang="en-US" dirty="0" smtClean="0">
              <a:solidFill>
                <a:srgbClr val="7F7F7F"/>
              </a:solidFill>
            </a:endParaRP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Strength reduction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Sharing of common </a:t>
            </a:r>
            <a:r>
              <a:rPr lang="en-US" dirty="0" err="1" smtClean="0">
                <a:solidFill>
                  <a:srgbClr val="7F7F7F"/>
                </a:solidFill>
              </a:rPr>
              <a:t>subexpressions</a:t>
            </a:r>
            <a:endParaRPr lang="en-US" dirty="0" smtClean="0">
              <a:solidFill>
                <a:srgbClr val="7F7F7F"/>
              </a:solidFill>
            </a:endParaRP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Removing unnecessary procedure calls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Optimization Blockers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Procedure calls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Memory aliasing</a:t>
            </a:r>
          </a:p>
          <a:p>
            <a:r>
              <a:rPr lang="en-US" b="1" dirty="0" smtClean="0">
                <a:solidFill>
                  <a:srgbClr val="7F7F7F"/>
                </a:solidFill>
              </a:rPr>
              <a:t>Exploiting Instruction-Level Parallelism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Dealing with Conditionals</a:t>
            </a:r>
            <a:endParaRPr lang="en-US" b="1" dirty="0" smtClean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04800"/>
            <a:ext cx="91440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Optimization Blocker: Memory Aliasing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7" tIns="44450" rIns="90487" bIns="44450"/>
          <a:lstStyle/>
          <a:p>
            <a:pPr marL="223838" indent="-223838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smtClean="0"/>
              <a:t>Aliasing</a:t>
            </a:r>
          </a:p>
          <a:p>
            <a:pPr marL="560388" lvl="1" indent="-22225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smtClean="0"/>
              <a:t>Two different memory references specify single location</a:t>
            </a:r>
          </a:p>
          <a:p>
            <a:pPr marL="560388" lvl="1" indent="-22225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smtClean="0"/>
              <a:t>Easy to have happen in C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smtClean="0"/>
              <a:t> Since allowed to do address arithmetic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smtClean="0"/>
              <a:t> Direct access to storage structures</a:t>
            </a:r>
          </a:p>
          <a:p>
            <a:pPr marL="560388" lvl="1" indent="-22225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smtClean="0"/>
              <a:t>Get in habit of introducing local variables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smtClean="0"/>
              <a:t> Accumulating within loops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smtClean="0"/>
              <a:t> </a:t>
            </a:r>
            <a:r>
              <a:rPr lang="en-US" smtClean="0">
                <a:solidFill>
                  <a:srgbClr val="FF0000"/>
                </a:solidFill>
              </a:rPr>
              <a:t>Your way of telling compiler not to check for aliasing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Exploiting Instruction-Level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general understanding of modern processor design</a:t>
            </a:r>
          </a:p>
          <a:p>
            <a:pPr lvl="1"/>
            <a:r>
              <a:rPr lang="en-US" dirty="0" smtClean="0"/>
              <a:t>Hardware can execute multiple instructions in parallel</a:t>
            </a:r>
          </a:p>
          <a:p>
            <a:r>
              <a:rPr lang="en-US" dirty="0" smtClean="0"/>
              <a:t>Performance limited by data dependencies</a:t>
            </a:r>
          </a:p>
          <a:p>
            <a:r>
              <a:rPr lang="en-US" dirty="0" smtClean="0"/>
              <a:t>Simple transformations can yield dramatic performance improvement</a:t>
            </a:r>
          </a:p>
          <a:p>
            <a:pPr lvl="1"/>
            <a:r>
              <a:rPr lang="en-US" dirty="0" smtClean="0"/>
              <a:t>Compilers often cannot make these transformations</a:t>
            </a:r>
          </a:p>
          <a:p>
            <a:pPr lvl="1"/>
            <a:r>
              <a:rPr lang="en-US" dirty="0" smtClean="0"/>
              <a:t>Lack of </a:t>
            </a:r>
            <a:r>
              <a:rPr lang="en-US" dirty="0" err="1" smtClean="0"/>
              <a:t>associativity</a:t>
            </a:r>
            <a:r>
              <a:rPr lang="en-US" dirty="0" smtClean="0"/>
              <a:t> and </a:t>
            </a:r>
            <a:r>
              <a:rPr lang="en-US" dirty="0" err="1" smtClean="0"/>
              <a:t>distributivity</a:t>
            </a:r>
            <a:r>
              <a:rPr lang="en-US" dirty="0" smtClean="0"/>
              <a:t> in floating-point arithmetic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 Example: Data Type for Vectors</a:t>
            </a:r>
            <a:endParaRPr lang="en-US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514821" y="1498526"/>
            <a:ext cx="4132541" cy="1320874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/* data structure for vectors */</a:t>
            </a:r>
          </a:p>
          <a:p>
            <a:pPr algn="l">
              <a:lnSpc>
                <a:spcPct val="100000"/>
              </a:lnSpc>
            </a:pPr>
            <a:r>
              <a:rPr lang="en-US" sz="1600" dirty="0" err="1" smtClean="0">
                <a:latin typeface="Courier New" pitchFamily="49" charset="0"/>
              </a:rPr>
              <a:t>typedef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struct</a:t>
            </a:r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pPr algn="l" defTabSz="457200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</a:rPr>
              <a:t>size_t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len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pPr algn="l" defTabSz="457200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</a:rPr>
              <a:t>data_t</a:t>
            </a:r>
            <a:r>
              <a:rPr lang="en-US" sz="1600" dirty="0" smtClean="0">
                <a:latin typeface="Courier New" pitchFamily="49" charset="0"/>
              </a:rPr>
              <a:t> *data;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} </a:t>
            </a:r>
            <a:r>
              <a:rPr lang="en-US" sz="1600" dirty="0" err="1" smtClean="0">
                <a:latin typeface="Courier New" pitchFamily="49" charset="0"/>
              </a:rPr>
              <a:t>vec</a:t>
            </a:r>
            <a:r>
              <a:rPr lang="en-US" sz="1600" dirty="0" smtClean="0">
                <a:latin typeface="Courier New" pitchFamily="49" charset="0"/>
              </a:rPr>
              <a:t>;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647362" y="3733800"/>
            <a:ext cx="4492314" cy="2551980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/* retrieve vector element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and store at </a:t>
            </a:r>
            <a:r>
              <a:rPr lang="en-US" sz="1600" dirty="0" err="1" smtClean="0">
                <a:latin typeface="Courier New" pitchFamily="49" charset="0"/>
              </a:rPr>
              <a:t>val</a:t>
            </a:r>
            <a:r>
              <a:rPr lang="en-US" sz="1600" dirty="0" smtClean="0">
                <a:latin typeface="Courier New" pitchFamily="49" charset="0"/>
              </a:rPr>
              <a:t> */</a:t>
            </a:r>
          </a:p>
          <a:p>
            <a:pPr algn="l">
              <a:lnSpc>
                <a:spcPct val="100000"/>
              </a:lnSpc>
            </a:pP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get_vec_element</a:t>
            </a:r>
            <a:endParaRPr lang="en-US" sz="16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(*</a:t>
            </a:r>
            <a:r>
              <a:rPr lang="en-US" sz="1600" dirty="0" err="1" smtClean="0">
                <a:latin typeface="Courier New" pitchFamily="49" charset="0"/>
              </a:rPr>
              <a:t>vec</a:t>
            </a:r>
            <a:r>
              <a:rPr lang="en-US" sz="1600" dirty="0" smtClean="0">
                <a:latin typeface="Courier New" pitchFamily="49" charset="0"/>
              </a:rPr>
              <a:t> v, </a:t>
            </a:r>
            <a:r>
              <a:rPr lang="en-US" sz="1600" dirty="0" err="1" smtClean="0">
                <a:latin typeface="Courier New" pitchFamily="49" charset="0"/>
              </a:rPr>
              <a:t>size_t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idx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data_t</a:t>
            </a:r>
            <a:r>
              <a:rPr lang="en-US" sz="1600" dirty="0" smtClean="0">
                <a:latin typeface="Courier New" pitchFamily="49" charset="0"/>
              </a:rPr>
              <a:t> *</a:t>
            </a:r>
            <a:r>
              <a:rPr lang="en-US" sz="1600" dirty="0" err="1" smtClean="0">
                <a:latin typeface="Courier New" pitchFamily="49" charset="0"/>
              </a:rPr>
              <a:t>val</a:t>
            </a:r>
            <a:r>
              <a:rPr lang="en-US" sz="1600" dirty="0" smtClean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if (</a:t>
            </a:r>
            <a:r>
              <a:rPr lang="en-US" sz="1600" dirty="0" err="1" smtClean="0">
                <a:latin typeface="Courier New" pitchFamily="49" charset="0"/>
              </a:rPr>
              <a:t>idx</a:t>
            </a:r>
            <a:r>
              <a:rPr lang="en-US" sz="1600" dirty="0" smtClean="0">
                <a:latin typeface="Courier New" pitchFamily="49" charset="0"/>
              </a:rPr>
              <a:t> &gt;= v-&gt;</a:t>
            </a:r>
            <a:r>
              <a:rPr lang="en-US" sz="1600" dirty="0" err="1" smtClean="0">
                <a:latin typeface="Courier New" pitchFamily="49" charset="0"/>
              </a:rPr>
              <a:t>len</a:t>
            </a:r>
            <a:r>
              <a:rPr lang="en-US" sz="1600" dirty="0" smtClean="0">
                <a:latin typeface="Courier New" pitchFamily="49" charset="0"/>
              </a:rPr>
              <a:t>)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	return 0;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*</a:t>
            </a:r>
            <a:r>
              <a:rPr lang="en-US" sz="1600" dirty="0" err="1" smtClean="0">
                <a:latin typeface="Courier New" pitchFamily="49" charset="0"/>
              </a:rPr>
              <a:t>val</a:t>
            </a:r>
            <a:r>
              <a:rPr lang="en-US" sz="1600" dirty="0" smtClean="0">
                <a:latin typeface="Courier New" pitchFamily="49" charset="0"/>
              </a:rPr>
              <a:t> = v-&gt;data[</a:t>
            </a:r>
            <a:r>
              <a:rPr lang="en-US" sz="1600" dirty="0" err="1" smtClean="0">
                <a:latin typeface="Courier New" pitchFamily="49" charset="0"/>
              </a:rPr>
              <a:t>idx</a:t>
            </a:r>
            <a:r>
              <a:rPr lang="en-US" sz="1600" dirty="0" smtClean="0">
                <a:latin typeface="Courier New" pitchFamily="49" charset="0"/>
              </a:rPr>
              <a:t>];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return 1;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6503349" y="2133600"/>
            <a:ext cx="353699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800600" y="1841500"/>
            <a:ext cx="776536" cy="292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len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4800600" y="2133600"/>
            <a:ext cx="776536" cy="292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data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6858000" y="2133600"/>
            <a:ext cx="353699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8256901" y="2133600"/>
            <a:ext cx="353699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cxnSp>
        <p:nvCxnSpPr>
          <p:cNvPr id="15" name="Straight Arrow Connector 14"/>
          <p:cNvCxnSpPr>
            <a:stCxn id="11" idx="3"/>
            <a:endCxn id="7" idx="1"/>
          </p:cNvCxnSpPr>
          <p:nvPr/>
        </p:nvCxnSpPr>
        <p:spPr bwMode="auto">
          <a:xfrm>
            <a:off x="5577136" y="2279650"/>
            <a:ext cx="926213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7215499" y="2133600"/>
            <a:ext cx="1041402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516034" y="1837381"/>
            <a:ext cx="3080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0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91868" y="1837267"/>
            <a:ext cx="3080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1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037377" y="1837267"/>
            <a:ext cx="8018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len-1</a:t>
            </a:r>
            <a:endParaRPr lang="en-US" sz="1600" dirty="0">
              <a:latin typeface="Courier New" pitchFamily="49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7368989" y="2286000"/>
            <a:ext cx="733612" cy="1390"/>
          </a:xfrm>
          <a:prstGeom prst="line">
            <a:avLst/>
          </a:prstGeom>
          <a:noFill/>
          <a:ln w="635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38175" y="4191000"/>
            <a:ext cx="3871913" cy="2219325"/>
          </a:xfrm>
        </p:spPr>
        <p:txBody>
          <a:bodyPr/>
          <a:lstStyle/>
          <a:p>
            <a:pPr marL="0" indent="0"/>
            <a:r>
              <a:rPr lang="en-US" sz="2400" dirty="0"/>
              <a:t>Data Types</a:t>
            </a:r>
          </a:p>
          <a:p>
            <a:pPr lvl="1"/>
            <a:r>
              <a:rPr lang="en-US" sz="2000" dirty="0"/>
              <a:t>Use different declarations for </a:t>
            </a:r>
            <a:r>
              <a:rPr lang="en-US" sz="2000" dirty="0" err="1">
                <a:latin typeface="Courier New" pitchFamily="49" charset="0"/>
              </a:rPr>
              <a:t>data_t</a:t>
            </a:r>
            <a:endParaRPr lang="en-US" sz="2000" dirty="0">
              <a:latin typeface="Courier New" pitchFamily="49" charset="0"/>
            </a:endParaRPr>
          </a:p>
          <a:p>
            <a:pPr lvl="1"/>
            <a:r>
              <a:rPr lang="en-US" sz="2000" dirty="0" err="1">
                <a:latin typeface="Courier New" pitchFamily="49" charset="0"/>
              </a:rPr>
              <a:t>i</a:t>
            </a:r>
            <a:r>
              <a:rPr lang="en-US" sz="2000" dirty="0" err="1" smtClean="0">
                <a:latin typeface="Courier New" pitchFamily="49" charset="0"/>
              </a:rPr>
              <a:t>nt</a:t>
            </a:r>
            <a:endParaRPr lang="en-US" sz="2000" dirty="0" smtClean="0">
              <a:latin typeface="Courier New" pitchFamily="49" charset="0"/>
            </a:endParaRPr>
          </a:p>
          <a:p>
            <a:pPr lvl="1"/>
            <a:r>
              <a:rPr lang="en-US" sz="2000" dirty="0" smtClean="0">
                <a:latin typeface="Courier New" pitchFamily="49" charset="0"/>
              </a:rPr>
              <a:t>long</a:t>
            </a:r>
            <a:endParaRPr lang="en-US" sz="2000" dirty="0">
              <a:latin typeface="Courier New" pitchFamily="49" charset="0"/>
            </a:endParaRPr>
          </a:p>
          <a:p>
            <a:pPr lvl="1"/>
            <a:r>
              <a:rPr lang="en-US" sz="2000" dirty="0">
                <a:latin typeface="Courier New" pitchFamily="49" charset="0"/>
              </a:rPr>
              <a:t>float</a:t>
            </a:r>
          </a:p>
          <a:p>
            <a:pPr lvl="1"/>
            <a:r>
              <a:rPr lang="en-US" sz="2000" dirty="0">
                <a:latin typeface="Courier New" pitchFamily="49" charset="0"/>
              </a:rPr>
              <a:t>double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 </a:t>
            </a:r>
            <a:r>
              <a:rPr lang="en-US" dirty="0"/>
              <a:t>Computation</a:t>
            </a:r>
          </a:p>
        </p:txBody>
      </p:sp>
      <p:sp>
        <p:nvSpPr>
          <p:cNvPr id="775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38175" y="4191000"/>
            <a:ext cx="3871913" cy="2219325"/>
          </a:xfrm>
        </p:spPr>
        <p:txBody>
          <a:bodyPr/>
          <a:lstStyle/>
          <a:p>
            <a:pPr marL="0" indent="0"/>
            <a:r>
              <a:rPr lang="en-US" sz="2400" dirty="0"/>
              <a:t>Data Types</a:t>
            </a:r>
          </a:p>
          <a:p>
            <a:pPr lvl="1"/>
            <a:r>
              <a:rPr lang="en-US" sz="2000" dirty="0"/>
              <a:t>Use different declarations for </a:t>
            </a:r>
            <a:r>
              <a:rPr lang="en-US" sz="2000" dirty="0" err="1">
                <a:latin typeface="Courier New" pitchFamily="49" charset="0"/>
              </a:rPr>
              <a:t>data_t</a:t>
            </a:r>
            <a:endParaRPr lang="en-US" sz="2000" dirty="0">
              <a:latin typeface="Courier New" pitchFamily="49" charset="0"/>
            </a:endParaRPr>
          </a:p>
          <a:p>
            <a:pPr lvl="1"/>
            <a:r>
              <a:rPr lang="en-US" sz="2000" dirty="0" err="1">
                <a:latin typeface="Courier New" pitchFamily="49" charset="0"/>
              </a:rPr>
              <a:t>i</a:t>
            </a:r>
            <a:r>
              <a:rPr lang="en-US" sz="2000" dirty="0" err="1" smtClean="0">
                <a:latin typeface="Courier New" pitchFamily="49" charset="0"/>
              </a:rPr>
              <a:t>nt</a:t>
            </a:r>
            <a:endParaRPr lang="en-US" sz="2000" dirty="0" smtClean="0">
              <a:latin typeface="Courier New" pitchFamily="49" charset="0"/>
            </a:endParaRPr>
          </a:p>
          <a:p>
            <a:pPr lvl="1"/>
            <a:r>
              <a:rPr lang="en-US" sz="2000" dirty="0" smtClean="0">
                <a:latin typeface="Courier New" pitchFamily="49" charset="0"/>
              </a:rPr>
              <a:t>long</a:t>
            </a:r>
            <a:endParaRPr lang="en-US" sz="2000" dirty="0">
              <a:latin typeface="Courier New" pitchFamily="49" charset="0"/>
            </a:endParaRPr>
          </a:p>
          <a:p>
            <a:pPr lvl="1"/>
            <a:r>
              <a:rPr lang="en-US" sz="2000" dirty="0">
                <a:latin typeface="Courier New" pitchFamily="49" charset="0"/>
              </a:rPr>
              <a:t>float</a:t>
            </a:r>
          </a:p>
          <a:p>
            <a:pPr lvl="1"/>
            <a:r>
              <a:rPr lang="en-US" sz="2000" dirty="0">
                <a:latin typeface="Courier New" pitchFamily="49" charset="0"/>
              </a:rPr>
              <a:t>double</a:t>
            </a:r>
          </a:p>
        </p:txBody>
      </p:sp>
      <p:sp>
        <p:nvSpPr>
          <p:cNvPr id="775173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62488" y="4191000"/>
            <a:ext cx="3871912" cy="2219325"/>
          </a:xfrm>
        </p:spPr>
        <p:txBody>
          <a:bodyPr/>
          <a:lstStyle/>
          <a:p>
            <a:pPr marL="0" indent="0"/>
            <a:r>
              <a:rPr lang="en-US" sz="2400" dirty="0"/>
              <a:t>Operations</a:t>
            </a:r>
          </a:p>
          <a:p>
            <a:pPr lvl="1"/>
            <a:r>
              <a:rPr lang="en-US" sz="2000" dirty="0"/>
              <a:t>Use different definitions of </a:t>
            </a:r>
            <a:r>
              <a:rPr lang="en-US" sz="2000" dirty="0">
                <a:latin typeface="Courier New" pitchFamily="49" charset="0"/>
              </a:rPr>
              <a:t>OP</a:t>
            </a:r>
            <a:r>
              <a:rPr lang="en-US" sz="2000" dirty="0"/>
              <a:t> and </a:t>
            </a:r>
            <a:r>
              <a:rPr lang="en-US" sz="2000" dirty="0">
                <a:latin typeface="Courier New" pitchFamily="49" charset="0"/>
              </a:rPr>
              <a:t>IDENT</a:t>
            </a:r>
          </a:p>
          <a:p>
            <a:pPr lvl="1"/>
            <a:r>
              <a:rPr lang="en-US" sz="2000" dirty="0"/>
              <a:t> </a:t>
            </a:r>
            <a:r>
              <a:rPr lang="en-US" sz="2000" dirty="0">
                <a:latin typeface="Courier New" pitchFamily="49" charset="0"/>
              </a:rPr>
              <a:t>+ </a:t>
            </a:r>
            <a:r>
              <a:rPr lang="en-US" sz="2000" dirty="0"/>
              <a:t>/</a:t>
            </a:r>
            <a:r>
              <a:rPr lang="en-US" sz="2000" dirty="0">
                <a:latin typeface="Courier New" pitchFamily="49" charset="0"/>
              </a:rPr>
              <a:t> 0</a:t>
            </a:r>
          </a:p>
          <a:p>
            <a:pPr lvl="1"/>
            <a:r>
              <a:rPr lang="en-US" sz="2000" dirty="0"/>
              <a:t> </a:t>
            </a:r>
            <a:r>
              <a:rPr lang="en-US" sz="2000" dirty="0">
                <a:latin typeface="Courier New" pitchFamily="49" charset="0"/>
              </a:rPr>
              <a:t>* </a:t>
            </a:r>
            <a:r>
              <a:rPr lang="en-US" sz="2000" dirty="0"/>
              <a:t>/</a:t>
            </a:r>
            <a:r>
              <a:rPr lang="en-US" sz="2000" dirty="0">
                <a:latin typeface="Courier New" pitchFamily="49" charset="0"/>
              </a:rPr>
              <a:t> 1</a:t>
            </a:r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638175" y="1133182"/>
            <a:ext cx="5834930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void combine1(</a:t>
            </a:r>
            <a:r>
              <a:rPr lang="en-US" sz="1800" dirty="0" err="1" smtClean="0">
                <a:latin typeface="Courier New" pitchFamily="49" charset="0"/>
              </a:rPr>
              <a:t>vec_ptr</a:t>
            </a:r>
            <a:r>
              <a:rPr lang="en-US" sz="1800" dirty="0" smtClean="0">
                <a:latin typeface="Courier New" pitchFamily="49" charset="0"/>
              </a:rPr>
              <a:t> v, </a:t>
            </a:r>
            <a:r>
              <a:rPr lang="en-US" sz="1800" dirty="0" err="1" smtClean="0">
                <a:latin typeface="Courier New" pitchFamily="49" charset="0"/>
              </a:rPr>
              <a:t>data_t</a:t>
            </a:r>
            <a:r>
              <a:rPr lang="en-US" sz="1800" dirty="0" smtClean="0">
                <a:latin typeface="Courier New" pitchFamily="49" charset="0"/>
              </a:rPr>
              <a:t> *</a:t>
            </a:r>
            <a:r>
              <a:rPr lang="en-US" sz="1800" dirty="0" err="1" smtClean="0">
                <a:latin typeface="Courier New" pitchFamily="49" charset="0"/>
              </a:rPr>
              <a:t>dest</a:t>
            </a:r>
            <a:r>
              <a:rPr lang="en-US" sz="1800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    long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    *</a:t>
            </a:r>
            <a:r>
              <a:rPr lang="en-US" sz="1800" dirty="0" err="1" smtClean="0">
                <a:latin typeface="Courier New" pitchFamily="49" charset="0"/>
              </a:rPr>
              <a:t>dest</a:t>
            </a:r>
            <a:r>
              <a:rPr lang="en-US" sz="1800" dirty="0" smtClean="0">
                <a:latin typeface="Courier New" pitchFamily="49" charset="0"/>
              </a:rPr>
              <a:t>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    for (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= 0;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&lt; </a:t>
            </a:r>
            <a:r>
              <a:rPr lang="en-US" sz="1800" dirty="0" err="1" smtClean="0">
                <a:latin typeface="Courier New" pitchFamily="49" charset="0"/>
              </a:rPr>
              <a:t>vec_length</a:t>
            </a:r>
            <a:r>
              <a:rPr lang="en-US" sz="1800" dirty="0" smtClean="0">
                <a:latin typeface="Courier New" pitchFamily="49" charset="0"/>
              </a:rPr>
              <a:t>(v);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data_t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val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get_vec_element</a:t>
            </a:r>
            <a:r>
              <a:rPr lang="en-US" sz="1800" dirty="0" smtClean="0">
                <a:latin typeface="Courier New" pitchFamily="49" charset="0"/>
              </a:rPr>
              <a:t>(v,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, &amp;</a:t>
            </a:r>
            <a:r>
              <a:rPr lang="en-US" sz="1800" dirty="0" err="1" smtClean="0">
                <a:latin typeface="Courier New" pitchFamily="49" charset="0"/>
              </a:rPr>
              <a:t>val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	*</a:t>
            </a:r>
            <a:r>
              <a:rPr lang="en-US" sz="1800" dirty="0" err="1" smtClean="0">
                <a:latin typeface="Courier New" pitchFamily="49" charset="0"/>
              </a:rPr>
              <a:t>dest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dest</a:t>
            </a:r>
            <a:r>
              <a:rPr lang="en-US" sz="1800" dirty="0" smtClean="0">
                <a:latin typeface="Courier New" pitchFamily="49" charset="0"/>
              </a:rPr>
              <a:t> OP </a:t>
            </a:r>
            <a:r>
              <a:rPr lang="en-US" sz="1800" dirty="0" err="1" smtClean="0">
                <a:latin typeface="Courier New" pitchFamily="49" charset="0"/>
              </a:rPr>
              <a:t>val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}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5600" y="16002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Compute sum or product of vector elements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140700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Cycles Per Element (CPE)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8307387" cy="1516063"/>
          </a:xfrm>
        </p:spPr>
        <p:txBody>
          <a:bodyPr/>
          <a:lstStyle/>
          <a:p>
            <a:r>
              <a:rPr lang="en-US" sz="2000" dirty="0" smtClean="0"/>
              <a:t>Convenient way to express performance of program that operates on vectors or lists</a:t>
            </a:r>
          </a:p>
          <a:p>
            <a:r>
              <a:rPr lang="en-US" sz="2000" dirty="0" smtClean="0"/>
              <a:t>Length = n</a:t>
            </a:r>
          </a:p>
          <a:p>
            <a:r>
              <a:rPr lang="en-US" sz="2000" dirty="0" smtClean="0"/>
              <a:t>In our case: </a:t>
            </a:r>
            <a:r>
              <a:rPr lang="en-US" sz="2000" dirty="0" smtClean="0">
                <a:solidFill>
                  <a:srgbClr val="C00000"/>
                </a:solidFill>
              </a:rPr>
              <a:t>CPE = cycles per OP</a:t>
            </a:r>
            <a:endParaRPr lang="en-US" sz="2000" dirty="0" smtClean="0"/>
          </a:p>
          <a:p>
            <a:r>
              <a:rPr lang="en-US" sz="2000" dirty="0" smtClean="0"/>
              <a:t>T = CPE*n + Overhead</a:t>
            </a:r>
          </a:p>
          <a:p>
            <a:pPr lvl="1"/>
            <a:r>
              <a:rPr lang="en-US" sz="1600" dirty="0" smtClean="0"/>
              <a:t>CPE is slope of line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0881905"/>
              </p:ext>
            </p:extLst>
          </p:nvPr>
        </p:nvGraphicFramePr>
        <p:xfrm>
          <a:off x="1752600" y="3276600"/>
          <a:ext cx="5754977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193646" y="4169220"/>
            <a:ext cx="746306" cy="34144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7432" tIns="27432" rIns="27432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200" b="0" i="0" strike="noStrike">
                <a:solidFill>
                  <a:srgbClr val="000000"/>
                </a:solidFill>
                <a:latin typeface="Courier New"/>
                <a:cs typeface="Courier New"/>
              </a:rPr>
              <a:t>psum1</a:t>
            </a:r>
            <a:endParaRPr lang="en-US" sz="1200" b="0" i="0" strike="noStrike">
              <a:solidFill>
                <a:srgbClr val="000000"/>
              </a:solidFill>
              <a:latin typeface="Arial"/>
              <a:cs typeface="Arial"/>
            </a:endParaRPr>
          </a:p>
          <a:p>
            <a:pPr algn="ctr" rtl="0">
              <a:defRPr sz="1000"/>
            </a:pPr>
            <a:r>
              <a:rPr lang="en-US" sz="1200" b="0" i="0" strike="noStrike">
                <a:solidFill>
                  <a:srgbClr val="000000"/>
                </a:solidFill>
                <a:latin typeface="Arial"/>
                <a:cs typeface="Arial"/>
              </a:rPr>
              <a:t>Slope = 9.0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572000" y="5225123"/>
            <a:ext cx="746306" cy="33747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7432" tIns="22860" rIns="27432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200" b="0" i="0" strike="noStrike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b="0" i="0" strike="noStrike" dirty="0">
                <a:solidFill>
                  <a:srgbClr val="000000"/>
                </a:solidFill>
                <a:latin typeface="Courier New"/>
                <a:cs typeface="Courier New"/>
              </a:rPr>
              <a:t>psum2</a:t>
            </a:r>
            <a:endParaRPr lang="en-US" sz="1200" b="0" i="0" strike="noStrike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 rtl="0">
              <a:defRPr sz="1000"/>
            </a:pPr>
            <a:r>
              <a:rPr lang="en-US" sz="1200" b="0" i="0" strike="noStrike" dirty="0">
                <a:solidFill>
                  <a:srgbClr val="000000"/>
                </a:solidFill>
                <a:latin typeface="Arial"/>
                <a:cs typeface="Arial"/>
              </a:rPr>
              <a:t>Slope = 6.0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 Performance</a:t>
            </a:r>
            <a:endParaRPr lang="en-US" dirty="0"/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638175" y="1133182"/>
            <a:ext cx="5834930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void combine1(</a:t>
            </a:r>
            <a:r>
              <a:rPr lang="en-US" sz="1800" dirty="0" err="1" smtClean="0">
                <a:latin typeface="Courier New" pitchFamily="49" charset="0"/>
              </a:rPr>
              <a:t>vec_ptr</a:t>
            </a:r>
            <a:r>
              <a:rPr lang="en-US" sz="1800" dirty="0" smtClean="0">
                <a:latin typeface="Courier New" pitchFamily="49" charset="0"/>
              </a:rPr>
              <a:t> v, </a:t>
            </a:r>
            <a:r>
              <a:rPr lang="en-US" sz="1800" dirty="0" err="1" smtClean="0">
                <a:latin typeface="Courier New" pitchFamily="49" charset="0"/>
              </a:rPr>
              <a:t>data_t</a:t>
            </a:r>
            <a:r>
              <a:rPr lang="en-US" sz="1800" dirty="0" smtClean="0">
                <a:latin typeface="Courier New" pitchFamily="49" charset="0"/>
              </a:rPr>
              <a:t> *</a:t>
            </a:r>
            <a:r>
              <a:rPr lang="en-US" sz="1800" dirty="0" err="1" smtClean="0">
                <a:latin typeface="Courier New" pitchFamily="49" charset="0"/>
              </a:rPr>
              <a:t>dest</a:t>
            </a:r>
            <a:r>
              <a:rPr lang="en-US" sz="1800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    long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    *</a:t>
            </a:r>
            <a:r>
              <a:rPr lang="en-US" sz="1800" dirty="0" err="1" smtClean="0">
                <a:latin typeface="Courier New" pitchFamily="49" charset="0"/>
              </a:rPr>
              <a:t>dest</a:t>
            </a:r>
            <a:r>
              <a:rPr lang="en-US" sz="1800" dirty="0" smtClean="0">
                <a:latin typeface="Courier New" pitchFamily="49" charset="0"/>
              </a:rPr>
              <a:t>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    for (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= 0;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&lt; </a:t>
            </a:r>
            <a:r>
              <a:rPr lang="en-US" sz="1800" dirty="0" err="1" smtClean="0">
                <a:latin typeface="Courier New" pitchFamily="49" charset="0"/>
              </a:rPr>
              <a:t>vec_length</a:t>
            </a:r>
            <a:r>
              <a:rPr lang="en-US" sz="1800" dirty="0" smtClean="0">
                <a:latin typeface="Courier New" pitchFamily="49" charset="0"/>
              </a:rPr>
              <a:t>(v);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data_t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val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get_vec_element</a:t>
            </a:r>
            <a:r>
              <a:rPr lang="en-US" sz="1800" dirty="0" smtClean="0">
                <a:latin typeface="Courier New" pitchFamily="49" charset="0"/>
              </a:rPr>
              <a:t>(v,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, &amp;</a:t>
            </a:r>
            <a:r>
              <a:rPr lang="en-US" sz="1800" dirty="0" err="1" smtClean="0">
                <a:latin typeface="Courier New" pitchFamily="49" charset="0"/>
              </a:rPr>
              <a:t>val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	*</a:t>
            </a:r>
            <a:r>
              <a:rPr lang="en-US" sz="1800" dirty="0" err="1" smtClean="0">
                <a:latin typeface="Courier New" pitchFamily="49" charset="0"/>
              </a:rPr>
              <a:t>dest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dest</a:t>
            </a:r>
            <a:r>
              <a:rPr lang="en-US" sz="1800" dirty="0" smtClean="0">
                <a:latin typeface="Courier New" pitchFamily="49" charset="0"/>
              </a:rPr>
              <a:t> OP </a:t>
            </a:r>
            <a:r>
              <a:rPr lang="en-US" sz="1800" dirty="0" err="1" smtClean="0">
                <a:latin typeface="Courier New" pitchFamily="49" charset="0"/>
              </a:rPr>
              <a:t>val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}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5600" y="16002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Compute sum or product of vector elements</a:t>
            </a:r>
          </a:p>
        </p:txBody>
      </p:sp>
      <p:graphicFrame>
        <p:nvGraphicFramePr>
          <p:cNvPr id="10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094008"/>
              </p:ext>
            </p:extLst>
          </p:nvPr>
        </p:nvGraphicFramePr>
        <p:xfrm>
          <a:off x="396875" y="4267200"/>
          <a:ext cx="8229600" cy="1777873"/>
        </p:xfrm>
        <a:graphic>
          <a:graphicData uri="http://schemas.openxmlformats.org/drawingml/2006/table">
            <a:tbl>
              <a:tblPr/>
              <a:tblGrid>
                <a:gridCol w="2362200"/>
                <a:gridCol w="1466850"/>
                <a:gridCol w="1466850"/>
                <a:gridCol w="1466850"/>
                <a:gridCol w="1466850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Combine1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unoptimized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22.68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20.02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19.98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20.18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Combine1 –O1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11.14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Optimizations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6875" y="4495800"/>
            <a:ext cx="7896225" cy="1838324"/>
          </a:xfrm>
        </p:spPr>
        <p:txBody>
          <a:bodyPr/>
          <a:lstStyle/>
          <a:p>
            <a:r>
              <a:rPr lang="en-US" dirty="0" smtClean="0"/>
              <a:t>Move </a:t>
            </a:r>
            <a:r>
              <a:rPr lang="en-US" dirty="0" err="1" smtClean="0"/>
              <a:t>vec_length</a:t>
            </a:r>
            <a:r>
              <a:rPr lang="en-US" dirty="0" smtClean="0"/>
              <a:t> out of loop</a:t>
            </a:r>
          </a:p>
          <a:p>
            <a:r>
              <a:rPr lang="en-US" dirty="0" smtClean="0"/>
              <a:t>Avoid bounds check on each cycle</a:t>
            </a:r>
          </a:p>
          <a:p>
            <a:r>
              <a:rPr lang="en-US" dirty="0" smtClean="0"/>
              <a:t>Accumulate in temporary</a:t>
            </a:r>
            <a:endParaRPr lang="en-US" dirty="0"/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1295400" y="1331243"/>
            <a:ext cx="5421355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void combine4(</a:t>
            </a:r>
            <a:r>
              <a:rPr lang="en-US" sz="1800" dirty="0" err="1">
                <a:latin typeface="Courier New" pitchFamily="49" charset="0"/>
              </a:rPr>
              <a:t>vec_ptr</a:t>
            </a:r>
            <a:r>
              <a:rPr lang="en-US" sz="1800" dirty="0">
                <a:latin typeface="Courier New" pitchFamily="49" charset="0"/>
              </a:rPr>
              <a:t> v,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</a:rPr>
              <a:t>long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</a:rPr>
              <a:t>long </a:t>
            </a:r>
            <a:r>
              <a:rPr lang="en-US" sz="1800" dirty="0">
                <a:latin typeface="Courier New" pitchFamily="49" charset="0"/>
              </a:rPr>
              <a:t>length = </a:t>
            </a:r>
            <a:r>
              <a:rPr lang="en-US" sz="1800" dirty="0" err="1">
                <a:latin typeface="Courier New" pitchFamily="49" charset="0"/>
              </a:rPr>
              <a:t>vec_length</a:t>
            </a:r>
            <a:r>
              <a:rPr lang="en-US" sz="18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*d = </a:t>
            </a:r>
            <a:r>
              <a:rPr lang="en-US" sz="1800" dirty="0" err="1">
                <a:latin typeface="Courier New" pitchFamily="49" charset="0"/>
              </a:rPr>
              <a:t>get_vec_start</a:t>
            </a:r>
            <a:r>
              <a:rPr lang="en-US" sz="18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t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for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 length;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t = t OP 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 = 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Basic Optimizations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6875" y="5934076"/>
            <a:ext cx="7896225" cy="542924"/>
          </a:xfrm>
        </p:spPr>
        <p:txBody>
          <a:bodyPr/>
          <a:lstStyle/>
          <a:p>
            <a:r>
              <a:rPr lang="en-US" dirty="0" smtClean="0"/>
              <a:t>Eliminates sources of overhead in loop</a:t>
            </a:r>
            <a:endParaRPr lang="en-US" dirty="0"/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1295400" y="1331243"/>
            <a:ext cx="5421355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void combine4(</a:t>
            </a:r>
            <a:r>
              <a:rPr lang="en-US" sz="1800" dirty="0" err="1">
                <a:latin typeface="Courier New" pitchFamily="49" charset="0"/>
              </a:rPr>
              <a:t>vec_ptr</a:t>
            </a:r>
            <a:r>
              <a:rPr lang="en-US" sz="1800" dirty="0">
                <a:latin typeface="Courier New" pitchFamily="49" charset="0"/>
              </a:rPr>
              <a:t> v,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</a:rPr>
              <a:t>long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</a:rPr>
              <a:t>long </a:t>
            </a:r>
            <a:r>
              <a:rPr lang="en-US" sz="1800" dirty="0">
                <a:latin typeface="Courier New" pitchFamily="49" charset="0"/>
              </a:rPr>
              <a:t>length = </a:t>
            </a:r>
            <a:r>
              <a:rPr lang="en-US" sz="1800" dirty="0" err="1">
                <a:latin typeface="Courier New" pitchFamily="49" charset="0"/>
              </a:rPr>
              <a:t>vec_length</a:t>
            </a:r>
            <a:r>
              <a:rPr lang="en-US" sz="18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*d = </a:t>
            </a:r>
            <a:r>
              <a:rPr lang="en-US" sz="1800" dirty="0" err="1">
                <a:latin typeface="Courier New" pitchFamily="49" charset="0"/>
              </a:rPr>
              <a:t>get_vec_start</a:t>
            </a:r>
            <a:r>
              <a:rPr lang="en-US" sz="18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t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for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 length;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t = t OP 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 = 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graphicFrame>
        <p:nvGraphicFramePr>
          <p:cNvPr id="5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038385"/>
              </p:ext>
            </p:extLst>
          </p:nvPr>
        </p:nvGraphicFramePr>
        <p:xfrm>
          <a:off x="396874" y="4267200"/>
          <a:ext cx="6003925" cy="1552575"/>
        </p:xfrm>
        <a:graphic>
          <a:graphicData uri="http://schemas.openxmlformats.org/drawingml/2006/table">
            <a:tbl>
              <a:tblPr/>
              <a:tblGrid>
                <a:gridCol w="1723349"/>
                <a:gridCol w="1070144"/>
                <a:gridCol w="1070144"/>
                <a:gridCol w="1070144"/>
                <a:gridCol w="1070144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Combine1 –O1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11.14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1.27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8626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Modern CPU Design</a:t>
            </a:r>
          </a:p>
        </p:txBody>
      </p:sp>
      <p:sp>
        <p:nvSpPr>
          <p:cNvPr id="421891" name="Rectangle 3"/>
          <p:cNvSpPr>
            <a:spLocks noChangeArrowheads="1"/>
          </p:cNvSpPr>
          <p:nvPr/>
        </p:nvSpPr>
        <p:spPr bwMode="auto">
          <a:xfrm>
            <a:off x="1542040" y="3505200"/>
            <a:ext cx="6510337" cy="304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 anchorCtr="0"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Execution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057400" y="3900160"/>
            <a:ext cx="5706052" cy="762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Functional</a:t>
            </a:r>
          </a:p>
          <a:p>
            <a:pPr algn="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Units</a:t>
            </a:r>
          </a:p>
        </p:txBody>
      </p:sp>
      <p:sp>
        <p:nvSpPr>
          <p:cNvPr id="421893" name="Rectangle 5"/>
          <p:cNvSpPr>
            <a:spLocks noChangeArrowheads="1"/>
          </p:cNvSpPr>
          <p:nvPr/>
        </p:nvSpPr>
        <p:spPr bwMode="auto">
          <a:xfrm>
            <a:off x="1542040" y="1219200"/>
            <a:ext cx="6510337" cy="1905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t" anchorCtr="0"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Instruction Control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216727" y="4038600"/>
            <a:ext cx="676275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 smtClean="0">
                <a:solidFill>
                  <a:schemeClr val="bg1"/>
                </a:solidFill>
                <a:latin typeface="Calibri" pitchFamily="34" charset="0"/>
              </a:rPr>
              <a:t>Branch</a:t>
            </a:r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759777" y="4038600"/>
            <a:ext cx="676275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 err="1" smtClean="0">
                <a:solidFill>
                  <a:schemeClr val="bg1"/>
                </a:solidFill>
                <a:latin typeface="Calibri" pitchFamily="34" charset="0"/>
              </a:rPr>
              <a:t>Arith</a:t>
            </a:r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532890" y="4038600"/>
            <a:ext cx="674687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 err="1" smtClean="0">
                <a:solidFill>
                  <a:schemeClr val="bg1"/>
                </a:solidFill>
                <a:latin typeface="Calibri" pitchFamily="34" charset="0"/>
              </a:rPr>
              <a:t>Arith</a:t>
            </a:r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5302827" y="4038600"/>
            <a:ext cx="676275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Load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6074352" y="4038600"/>
            <a:ext cx="676275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Store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6460115" y="1676400"/>
            <a:ext cx="1303337" cy="11430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Instruction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Cache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5302827" y="5562600"/>
            <a:ext cx="1447800" cy="6096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Data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Cache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4242377" y="1676400"/>
            <a:ext cx="1157288" cy="5334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Fetch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Control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4242377" y="2286000"/>
            <a:ext cx="1157288" cy="5334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Instruction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Decode</a:t>
            </a: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5399665" y="1948130"/>
            <a:ext cx="1060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 flipH="1">
            <a:off x="5399665" y="2562880"/>
            <a:ext cx="1060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4820227" y="28194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2" name="Freeform 18"/>
          <p:cNvSpPr>
            <a:spLocks/>
          </p:cNvSpPr>
          <p:nvPr/>
        </p:nvSpPr>
        <p:spPr bwMode="auto">
          <a:xfrm flipH="1">
            <a:off x="2313565" y="1752600"/>
            <a:ext cx="1928812" cy="2286000"/>
          </a:xfrm>
          <a:custGeom>
            <a:avLst/>
            <a:gdLst>
              <a:gd name="T0" fmla="*/ 0 w 144"/>
              <a:gd name="T1" fmla="*/ 0 h 864"/>
              <a:gd name="T2" fmla="*/ 144 w 144"/>
              <a:gd name="T3" fmla="*/ 0 h 864"/>
              <a:gd name="T4" fmla="*/ 144 w 144"/>
              <a:gd name="T5" fmla="*/ 864 h 864"/>
              <a:gd name="T6" fmla="*/ 0 60000 65536"/>
              <a:gd name="T7" fmla="*/ 0 60000 65536"/>
              <a:gd name="T8" fmla="*/ 0 60000 65536"/>
              <a:gd name="T9" fmla="*/ 0 w 144"/>
              <a:gd name="T10" fmla="*/ 0 h 864"/>
              <a:gd name="T11" fmla="*/ 144 w 144"/>
              <a:gd name="T12" fmla="*/ 864 h 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864">
                <a:moveTo>
                  <a:pt x="0" y="0"/>
                </a:moveTo>
                <a:lnTo>
                  <a:pt x="144" y="0"/>
                </a:lnTo>
                <a:lnTo>
                  <a:pt x="144" y="864"/>
                </a:lnTo>
              </a:path>
            </a:pathLst>
          </a:custGeom>
          <a:noFill/>
          <a:ln w="28575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 rot="5400000">
            <a:off x="4963102" y="5029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rot="16200000" flipV="1">
            <a:off x="5253615" y="5029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rot="5400000">
            <a:off x="5734627" y="5029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 rot="5400000">
            <a:off x="6023552" y="5029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5514320" y="1673423"/>
            <a:ext cx="7822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Address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5410200" y="2286000"/>
            <a:ext cx="10691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 smtClean="0">
                <a:latin typeface="Calibri" pitchFamily="34" charset="0"/>
              </a:rPr>
              <a:t>Instructions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4800600" y="2816423"/>
            <a:ext cx="101098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Operations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2286000" y="3166080"/>
            <a:ext cx="129195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Prediction OK?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6515677" y="5240179"/>
            <a:ext cx="43473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000" dirty="0">
                <a:latin typeface="Calibri" pitchFamily="34" charset="0"/>
              </a:rPr>
              <a:t>Data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5735940" y="5257800"/>
            <a:ext cx="43473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000" dirty="0">
                <a:latin typeface="Calibri" pitchFamily="34" charset="0"/>
              </a:rPr>
              <a:t>Data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5084584" y="5011579"/>
            <a:ext cx="47801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000" dirty="0" err="1" smtClean="0">
                <a:latin typeface="Calibri" pitchFamily="34" charset="0"/>
              </a:rPr>
              <a:t>Addr</a:t>
            </a:r>
            <a:r>
              <a:rPr lang="en-US" sz="1000" dirty="0" smtClean="0">
                <a:latin typeface="Calibri" pitchFamily="34" charset="0"/>
              </a:rPr>
              <a:t>.</a:t>
            </a:r>
            <a:endParaRPr lang="en-US" sz="1000" dirty="0">
              <a:latin typeface="Calibri" pitchFamily="34" charset="0"/>
            </a:endParaRP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5853440" y="5011579"/>
            <a:ext cx="47801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000" dirty="0" err="1" smtClean="0">
                <a:latin typeface="Calibri" pitchFamily="34" charset="0"/>
              </a:rPr>
              <a:t>Addr</a:t>
            </a:r>
            <a:r>
              <a:rPr lang="en-US" sz="1000" dirty="0" smtClean="0">
                <a:latin typeface="Calibri" pitchFamily="34" charset="0"/>
              </a:rPr>
              <a:t>.</a:t>
            </a:r>
            <a:endParaRPr lang="en-US" sz="1000" dirty="0">
              <a:latin typeface="Calibri" pitchFamily="34" charset="0"/>
            </a:endParaRPr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>
            <a:off x="2543175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>
            <a:off x="4087812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>
            <a:off x="4857750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5630862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>
            <a:off x="6400800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>
            <a:off x="2543175" y="3810000"/>
            <a:ext cx="3857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01" name="Rectangle 37"/>
          <p:cNvSpPr>
            <a:spLocks noChangeArrowheads="1"/>
          </p:cNvSpPr>
          <p:nvPr/>
        </p:nvSpPr>
        <p:spPr bwMode="auto">
          <a:xfrm>
            <a:off x="2989840" y="4038600"/>
            <a:ext cx="673100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 err="1" smtClean="0">
                <a:solidFill>
                  <a:schemeClr val="bg1"/>
                </a:solidFill>
                <a:latin typeface="Calibri" pitchFamily="34" charset="0"/>
              </a:rPr>
              <a:t>Arith</a:t>
            </a:r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>
            <a:off x="3314700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03" name="Line 39"/>
          <p:cNvSpPr>
            <a:spLocks noChangeShapeType="1"/>
          </p:cNvSpPr>
          <p:nvPr/>
        </p:nvSpPr>
        <p:spPr bwMode="auto">
          <a:xfrm>
            <a:off x="1735715" y="4876800"/>
            <a:ext cx="521469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2507240" y="4495800"/>
            <a:ext cx="3857625" cy="381000"/>
            <a:chOff x="768" y="2016"/>
            <a:chExt cx="1920" cy="144"/>
          </a:xfrm>
        </p:grpSpPr>
        <p:sp>
          <p:nvSpPr>
            <p:cNvPr id="11313" name="Line 41"/>
            <p:cNvSpPr>
              <a:spLocks noChangeShapeType="1"/>
            </p:cNvSpPr>
            <p:nvPr/>
          </p:nvSpPr>
          <p:spPr bwMode="auto">
            <a:xfrm>
              <a:off x="768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4" name="Line 42"/>
            <p:cNvSpPr>
              <a:spLocks noChangeShapeType="1"/>
            </p:cNvSpPr>
            <p:nvPr/>
          </p:nvSpPr>
          <p:spPr bwMode="auto">
            <a:xfrm>
              <a:off x="1536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5" name="Line 43"/>
            <p:cNvSpPr>
              <a:spLocks noChangeShapeType="1"/>
            </p:cNvSpPr>
            <p:nvPr/>
          </p:nvSpPr>
          <p:spPr bwMode="auto">
            <a:xfrm>
              <a:off x="1920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6" name="Line 44"/>
            <p:cNvSpPr>
              <a:spLocks noChangeShapeType="1"/>
            </p:cNvSpPr>
            <p:nvPr/>
          </p:nvSpPr>
          <p:spPr bwMode="auto">
            <a:xfrm>
              <a:off x="2304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7" name="Line 45"/>
            <p:cNvSpPr>
              <a:spLocks noChangeShapeType="1"/>
            </p:cNvSpPr>
            <p:nvPr/>
          </p:nvSpPr>
          <p:spPr bwMode="auto">
            <a:xfrm>
              <a:off x="2688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8" name="Line 46"/>
            <p:cNvSpPr>
              <a:spLocks noChangeShapeType="1"/>
            </p:cNvSpPr>
            <p:nvPr/>
          </p:nvSpPr>
          <p:spPr bwMode="auto">
            <a:xfrm>
              <a:off x="1152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1305" name="Rectangle 47"/>
          <p:cNvSpPr>
            <a:spLocks noChangeArrowheads="1"/>
          </p:cNvSpPr>
          <p:nvPr/>
        </p:nvSpPr>
        <p:spPr bwMode="auto">
          <a:xfrm>
            <a:off x="2796165" y="4829175"/>
            <a:ext cx="15149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Operation Results</a:t>
            </a:r>
          </a:p>
        </p:txBody>
      </p:sp>
      <p:sp>
        <p:nvSpPr>
          <p:cNvPr id="11306" name="Rectangle 48"/>
          <p:cNvSpPr>
            <a:spLocks noChangeArrowheads="1"/>
          </p:cNvSpPr>
          <p:nvPr/>
        </p:nvSpPr>
        <p:spPr bwMode="auto">
          <a:xfrm>
            <a:off x="2796165" y="1828800"/>
            <a:ext cx="1157287" cy="9906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Retirement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Unit</a:t>
            </a:r>
          </a:p>
        </p:txBody>
      </p:sp>
      <p:sp>
        <p:nvSpPr>
          <p:cNvPr id="11307" name="Rectangle 49"/>
          <p:cNvSpPr>
            <a:spLocks noChangeArrowheads="1"/>
          </p:cNvSpPr>
          <p:nvPr/>
        </p:nvSpPr>
        <p:spPr bwMode="auto">
          <a:xfrm>
            <a:off x="2989840" y="2286000"/>
            <a:ext cx="769937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Register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File</a:t>
            </a:r>
          </a:p>
        </p:txBody>
      </p:sp>
      <p:sp>
        <p:nvSpPr>
          <p:cNvPr id="11308" name="Line 50"/>
          <p:cNvSpPr>
            <a:spLocks noChangeShapeType="1"/>
          </p:cNvSpPr>
          <p:nvPr/>
        </p:nvSpPr>
        <p:spPr bwMode="auto">
          <a:xfrm>
            <a:off x="2313565" y="2209800"/>
            <a:ext cx="4826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09" name="Freeform 51"/>
          <p:cNvSpPr>
            <a:spLocks/>
          </p:cNvSpPr>
          <p:nvPr/>
        </p:nvSpPr>
        <p:spPr bwMode="auto">
          <a:xfrm flipH="1">
            <a:off x="1904999" y="2667000"/>
            <a:ext cx="891166" cy="2209800"/>
          </a:xfrm>
          <a:custGeom>
            <a:avLst/>
            <a:gdLst>
              <a:gd name="T0" fmla="*/ 0 w 144"/>
              <a:gd name="T1" fmla="*/ 0 h 864"/>
              <a:gd name="T2" fmla="*/ 144 w 144"/>
              <a:gd name="T3" fmla="*/ 0 h 864"/>
              <a:gd name="T4" fmla="*/ 144 w 144"/>
              <a:gd name="T5" fmla="*/ 864 h 864"/>
              <a:gd name="T6" fmla="*/ 0 60000 65536"/>
              <a:gd name="T7" fmla="*/ 0 60000 65536"/>
              <a:gd name="T8" fmla="*/ 0 60000 65536"/>
              <a:gd name="T9" fmla="*/ 0 w 144"/>
              <a:gd name="T10" fmla="*/ 0 h 864"/>
              <a:gd name="T11" fmla="*/ 144 w 144"/>
              <a:gd name="T12" fmla="*/ 864 h 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864">
                <a:moveTo>
                  <a:pt x="0" y="0"/>
                </a:moveTo>
                <a:lnTo>
                  <a:pt x="144" y="0"/>
                </a:lnTo>
                <a:lnTo>
                  <a:pt x="144" y="864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10" name="Text Box 52"/>
          <p:cNvSpPr txBox="1">
            <a:spLocks noChangeArrowheads="1"/>
          </p:cNvSpPr>
          <p:nvPr/>
        </p:nvSpPr>
        <p:spPr bwMode="auto">
          <a:xfrm>
            <a:off x="457200" y="3159100"/>
            <a:ext cx="14452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Register Updates</a:t>
            </a:r>
          </a:p>
        </p:txBody>
      </p:sp>
      <p:sp>
        <p:nvSpPr>
          <p:cNvPr id="11311" name="Line 53"/>
          <p:cNvSpPr>
            <a:spLocks noChangeShapeType="1"/>
          </p:cNvSpPr>
          <p:nvPr/>
        </p:nvSpPr>
        <p:spPr bwMode="auto">
          <a:xfrm>
            <a:off x="3759777" y="2514600"/>
            <a:ext cx="48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12" name="Freeform 54"/>
          <p:cNvSpPr>
            <a:spLocks/>
          </p:cNvSpPr>
          <p:nvPr/>
        </p:nvSpPr>
        <p:spPr bwMode="auto">
          <a:xfrm>
            <a:off x="3856615" y="2819400"/>
            <a:ext cx="963612" cy="228600"/>
          </a:xfrm>
          <a:custGeom>
            <a:avLst/>
            <a:gdLst>
              <a:gd name="T0" fmla="*/ 480 w 480"/>
              <a:gd name="T1" fmla="*/ 144 h 144"/>
              <a:gd name="T2" fmla="*/ 0 w 480"/>
              <a:gd name="T3" fmla="*/ 144 h 144"/>
              <a:gd name="T4" fmla="*/ 0 w 480"/>
              <a:gd name="T5" fmla="*/ 0 h 144"/>
              <a:gd name="T6" fmla="*/ 0 60000 65536"/>
              <a:gd name="T7" fmla="*/ 0 60000 65536"/>
              <a:gd name="T8" fmla="*/ 0 60000 65536"/>
              <a:gd name="T9" fmla="*/ 0 w 480"/>
              <a:gd name="T10" fmla="*/ 0 h 144"/>
              <a:gd name="T11" fmla="*/ 480 w 48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144">
                <a:moveTo>
                  <a:pt x="480" y="144"/>
                </a:moveTo>
                <a:lnTo>
                  <a:pt x="0" y="144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Superscalar Processor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90000"/>
                </a:solidFill>
              </a:rPr>
              <a:t>Definition:</a:t>
            </a:r>
            <a:r>
              <a:rPr lang="en-US" dirty="0" smtClean="0"/>
              <a:t> A superscalar processor can issue and execute </a:t>
            </a:r>
            <a:r>
              <a:rPr lang="en-US" i="1" dirty="0" smtClean="0">
                <a:solidFill>
                  <a:srgbClr val="990000"/>
                </a:solidFill>
              </a:rPr>
              <a:t>multiple instructions in one cycle</a:t>
            </a:r>
            <a:r>
              <a:rPr lang="en-US" dirty="0" smtClean="0"/>
              <a:t>. The instructions are retrieved from a sequential instruction stream and are usually scheduled dynamically.</a:t>
            </a:r>
          </a:p>
          <a:p>
            <a:endParaRPr lang="en-US" dirty="0" smtClean="0"/>
          </a:p>
          <a:p>
            <a:r>
              <a:rPr lang="en-US" dirty="0" smtClean="0"/>
              <a:t>Benefit: without programming effort, superscalar processor can take advantage of the </a:t>
            </a:r>
            <a:r>
              <a:rPr lang="en-US" i="1" dirty="0" smtClean="0">
                <a:solidFill>
                  <a:srgbClr val="990000"/>
                </a:solidFill>
              </a:rPr>
              <a:t>instruction level parallelism</a:t>
            </a:r>
            <a:r>
              <a:rPr lang="en-US" dirty="0" smtClean="0">
                <a:solidFill>
                  <a:srgbClr val="990000"/>
                </a:solidFill>
              </a:rPr>
              <a:t> </a:t>
            </a:r>
            <a:r>
              <a:rPr lang="en-US" dirty="0" smtClean="0"/>
              <a:t>that most programs have</a:t>
            </a:r>
          </a:p>
          <a:p>
            <a:endParaRPr lang="en-US" dirty="0" smtClean="0"/>
          </a:p>
          <a:p>
            <a:r>
              <a:rPr lang="en-US" dirty="0" smtClean="0"/>
              <a:t>Most modern CPUs are superscalar.</a:t>
            </a:r>
          </a:p>
          <a:p>
            <a:r>
              <a:rPr lang="en-US" dirty="0" smtClean="0"/>
              <a:t>Intel: since Pentium (1993)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68300"/>
            <a:ext cx="53165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Performance Realities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701087" cy="5224462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i="1" dirty="0" smtClean="0"/>
              <a:t>There’s more to performance than asymptotic complexity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Constant factors matter too!</a:t>
            </a:r>
          </a:p>
          <a:p>
            <a:pPr lvl="1" eaLnBrk="1" hangingPunct="1">
              <a:defRPr/>
            </a:pPr>
            <a:r>
              <a:rPr lang="en-US" dirty="0" smtClean="0"/>
              <a:t>Easily see 10:1 performance range depending on how code is written</a:t>
            </a:r>
          </a:p>
          <a:p>
            <a:pPr lvl="1" eaLnBrk="1" hangingPunct="1">
              <a:defRPr/>
            </a:pPr>
            <a:r>
              <a:rPr lang="en-US" dirty="0" smtClean="0"/>
              <a:t>Must optimize at multiple levels: </a:t>
            </a:r>
          </a:p>
          <a:p>
            <a:pPr lvl="2" eaLnBrk="1" hangingPunct="1">
              <a:defRPr/>
            </a:pPr>
            <a:r>
              <a:rPr lang="en-US" dirty="0" smtClean="0"/>
              <a:t>algorithm, data representations, procedures, and loops</a:t>
            </a:r>
          </a:p>
          <a:p>
            <a:pPr eaLnBrk="1" hangingPunct="1">
              <a:defRPr/>
            </a:pPr>
            <a:r>
              <a:rPr lang="en-US" dirty="0" smtClean="0"/>
              <a:t>Must understand system to optimize performance</a:t>
            </a:r>
          </a:p>
          <a:p>
            <a:pPr lvl="1" eaLnBrk="1" hangingPunct="1">
              <a:defRPr/>
            </a:pPr>
            <a:r>
              <a:rPr lang="en-US" dirty="0" smtClean="0"/>
              <a:t>How programs are compiled and executed</a:t>
            </a:r>
          </a:p>
          <a:p>
            <a:pPr lvl="1" eaLnBrk="1" hangingPunct="1">
              <a:defRPr/>
            </a:pPr>
            <a:r>
              <a:rPr lang="en-US" dirty="0" smtClean="0"/>
              <a:t>How modern processors + memory systems operate</a:t>
            </a:r>
          </a:p>
          <a:p>
            <a:pPr lvl="1" eaLnBrk="1" hangingPunct="1">
              <a:defRPr/>
            </a:pPr>
            <a:r>
              <a:rPr lang="en-US" dirty="0" smtClean="0"/>
              <a:t>How to measure program performance and identify bottlenecks</a:t>
            </a:r>
          </a:p>
          <a:p>
            <a:pPr lvl="1" eaLnBrk="1" hangingPunct="1">
              <a:defRPr/>
            </a:pPr>
            <a:r>
              <a:rPr lang="en-US" dirty="0" smtClean="0"/>
              <a:t>How to improve performance without destroying code modularity and generality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228600"/>
            <a:ext cx="7592093" cy="762000"/>
          </a:xfrm>
        </p:spPr>
        <p:txBody>
          <a:bodyPr/>
          <a:lstStyle/>
          <a:p>
            <a:r>
              <a:rPr lang="en-US" dirty="0" smtClean="0"/>
              <a:t>Pipelined Functional Units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6427570" y="357186"/>
            <a:ext cx="1865530" cy="2057400"/>
            <a:chOff x="4553635" y="1828800"/>
            <a:chExt cx="1865530" cy="2057400"/>
          </a:xfrm>
        </p:grpSpPr>
        <p:sp>
          <p:nvSpPr>
            <p:cNvPr id="4" name="AutoShape 5"/>
            <p:cNvSpPr>
              <a:spLocks noChangeArrowheads="1"/>
            </p:cNvSpPr>
            <p:nvPr/>
          </p:nvSpPr>
          <p:spPr bwMode="auto">
            <a:xfrm>
              <a:off x="4571999" y="2057400"/>
              <a:ext cx="1847165" cy="3810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0" dirty="0" smtClean="0">
                  <a:latin typeface="Calibri"/>
                  <a:cs typeface="Calibri"/>
                </a:rPr>
                <a:t>Stage 1</a:t>
              </a:r>
              <a:endParaRPr lang="en-US" sz="1800" b="0" dirty="0">
                <a:latin typeface="Calibri"/>
                <a:cs typeface="Calibri"/>
              </a:endParaRPr>
            </a:p>
          </p:txBody>
        </p:sp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5029200" y="18288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5943600" y="18288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5486400" y="24384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4572000" y="2667000"/>
              <a:ext cx="1847165" cy="3810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0" dirty="0" smtClean="0">
                  <a:latin typeface="Calibri"/>
                  <a:cs typeface="Calibri"/>
                </a:rPr>
                <a:t>Stage 2</a:t>
              </a:r>
              <a:endParaRPr lang="en-US" sz="1800" b="0" dirty="0">
                <a:latin typeface="Calibri"/>
                <a:cs typeface="Calibri"/>
              </a:endParaRPr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5486401" y="30480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4" name="AutoShape 5"/>
            <p:cNvSpPr>
              <a:spLocks noChangeArrowheads="1"/>
            </p:cNvSpPr>
            <p:nvPr/>
          </p:nvSpPr>
          <p:spPr bwMode="auto">
            <a:xfrm>
              <a:off x="4553635" y="3276600"/>
              <a:ext cx="1847165" cy="3810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0" dirty="0" smtClean="0">
                  <a:latin typeface="Calibri"/>
                  <a:cs typeface="Calibri"/>
                </a:rPr>
                <a:t>Stage 3</a:t>
              </a:r>
              <a:endParaRPr lang="en-US" sz="1800" b="0" dirty="0">
                <a:latin typeface="Calibri"/>
                <a:cs typeface="Calibri"/>
              </a:endParaRPr>
            </a:p>
          </p:txBody>
        </p:sp>
        <p:sp>
          <p:nvSpPr>
            <p:cNvPr id="15" name="Line 7"/>
            <p:cNvSpPr>
              <a:spLocks noChangeShapeType="1"/>
            </p:cNvSpPr>
            <p:nvPr/>
          </p:nvSpPr>
          <p:spPr bwMode="auto">
            <a:xfrm>
              <a:off x="5468036" y="36576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19773" y="1045252"/>
            <a:ext cx="4861706" cy="1567096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smtClean="0">
                <a:latin typeface="Courier New" pitchFamily="49" charset="0"/>
              </a:rPr>
              <a:t>long </a:t>
            </a:r>
            <a:r>
              <a:rPr lang="en-US" sz="1600" dirty="0" err="1" smtClean="0">
                <a:latin typeface="Courier New" pitchFamily="49" charset="0"/>
              </a:rPr>
              <a:t>mult_eg</a:t>
            </a:r>
            <a:r>
              <a:rPr lang="en-US" sz="1600" dirty="0" smtClean="0">
                <a:latin typeface="Courier New" pitchFamily="49" charset="0"/>
              </a:rPr>
              <a:t>(long a, long b, long c)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smtClean="0">
                <a:latin typeface="Courier New" pitchFamily="49" charset="0"/>
              </a:rPr>
              <a:t>    long p1 = a*b;
    long p2 = a*c;
    long p3 = p1 * p2;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return p3;
}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396875" y="4800601"/>
            <a:ext cx="7896225" cy="1533524"/>
          </a:xfrm>
        </p:spPr>
        <p:txBody>
          <a:bodyPr/>
          <a:lstStyle/>
          <a:p>
            <a:pPr lvl="1"/>
            <a:r>
              <a:rPr lang="en-US" dirty="0" smtClean="0"/>
              <a:t>Divide computation into stages</a:t>
            </a:r>
          </a:p>
          <a:p>
            <a:pPr lvl="1"/>
            <a:r>
              <a:rPr lang="en-US" dirty="0" smtClean="0"/>
              <a:t>Pass partial computations from stage to stage</a:t>
            </a:r>
          </a:p>
          <a:p>
            <a:pPr lvl="1"/>
            <a:r>
              <a:rPr lang="en-US" dirty="0" smtClean="0"/>
              <a:t>Stage </a:t>
            </a:r>
            <a:r>
              <a:rPr lang="en-US" dirty="0" err="1" smtClean="0"/>
              <a:t>i</a:t>
            </a:r>
            <a:r>
              <a:rPr lang="en-US" dirty="0" smtClean="0"/>
              <a:t> can start on new computation once values passed to i+1</a:t>
            </a:r>
          </a:p>
          <a:p>
            <a:pPr lvl="1"/>
            <a:r>
              <a:rPr lang="en-US" dirty="0" smtClean="0"/>
              <a:t>E.g., complete 3 multiplications in 7 cycles, even though each requires 3 cycles</a:t>
            </a:r>
            <a:endParaRPr lang="en-US" dirty="0"/>
          </a:p>
        </p:txBody>
      </p:sp>
      <p:graphicFrame>
        <p:nvGraphicFramePr>
          <p:cNvPr id="17" name="Content Placeholder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1233139"/>
              </p:ext>
            </p:extLst>
          </p:nvPr>
        </p:nvGraphicFramePr>
        <p:xfrm>
          <a:off x="1219200" y="2743200"/>
          <a:ext cx="6934202" cy="18542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143000"/>
                <a:gridCol w="838200"/>
                <a:gridCol w="838200"/>
                <a:gridCol w="685800"/>
                <a:gridCol w="762000"/>
                <a:gridCol w="838200"/>
                <a:gridCol w="914400"/>
                <a:gridCol w="91440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Time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i="0" dirty="0" smtClean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1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2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3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4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5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6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7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Stage 1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ourier New"/>
                          <a:cs typeface="Courier New"/>
                        </a:rPr>
                        <a:t>a*b</a:t>
                      </a:r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ourier New"/>
                          <a:cs typeface="Courier New"/>
                        </a:rPr>
                        <a:t>a*c</a:t>
                      </a:r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ourier New"/>
                          <a:cs typeface="Courier New"/>
                        </a:rPr>
                        <a:t>p1*p2</a:t>
                      </a:r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Stage 2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ourier New"/>
                          <a:cs typeface="Courier New"/>
                        </a:rPr>
                        <a:t>a*b</a:t>
                      </a:r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ourier New"/>
                          <a:cs typeface="Courier New"/>
                        </a:rPr>
                        <a:t>a*c</a:t>
                      </a:r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ourier New"/>
                          <a:cs typeface="Courier New"/>
                        </a:rPr>
                        <a:t>p1*p2</a:t>
                      </a:r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Stage 3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ourier New"/>
                          <a:cs typeface="Courier New"/>
                        </a:rPr>
                        <a:t>a*b</a:t>
                      </a:r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ourier New"/>
                          <a:cs typeface="Courier New"/>
                        </a:rPr>
                        <a:t>a*c</a:t>
                      </a:r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ourier New"/>
                          <a:cs typeface="Courier New"/>
                        </a:rPr>
                        <a:t>p1*p2</a:t>
                      </a:r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1018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74020" y="493713"/>
            <a:ext cx="73739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Haswell</a:t>
            </a:r>
            <a:r>
              <a:rPr lang="en-US" dirty="0" smtClean="0"/>
              <a:t> CPU</a:t>
            </a:r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7387" cy="5029200"/>
          </a:xfrm>
        </p:spPr>
        <p:txBody>
          <a:bodyPr/>
          <a:lstStyle/>
          <a:p>
            <a:pPr marL="741363" lvl="1" indent="-341313" defTabSz="895350">
              <a:lnSpc>
                <a:spcPct val="85000"/>
              </a:lnSpc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dirty="0" smtClean="0"/>
              <a:t>8 Total Functional Units</a:t>
            </a:r>
          </a:p>
          <a:p>
            <a:pPr marL="341313" indent="-341313" defTabSz="895350" eaLnBrk="1" hangingPunct="1">
              <a:lnSpc>
                <a:spcPct val="85000"/>
              </a:lnSpc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dirty="0" smtClean="0"/>
              <a:t>Multiple instructions can execute in parallel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 smtClean="0"/>
              <a:t>2 load, with address computation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 smtClean="0"/>
              <a:t>1 store, with address computation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 smtClean="0"/>
              <a:t>4 integer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/>
              <a:t>2</a:t>
            </a:r>
            <a:r>
              <a:rPr lang="en-US" sz="1800" dirty="0" smtClean="0"/>
              <a:t> FP multiply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 smtClean="0"/>
              <a:t>1 FP add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 smtClean="0"/>
              <a:t>1 FP divide</a:t>
            </a:r>
            <a:endParaRPr lang="en-US" dirty="0" smtClean="0"/>
          </a:p>
          <a:p>
            <a:pPr marL="341313" indent="-341313" defTabSz="895350" eaLnBrk="1" hangingPunct="1">
              <a:lnSpc>
                <a:spcPct val="85000"/>
              </a:lnSpc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dirty="0" smtClean="0"/>
              <a:t>Some instructions take &gt; 1 cycle, but can be pipelined</a:t>
            </a:r>
          </a:p>
          <a:p>
            <a:pPr marL="560388" lvl="1" indent="-222250" defTabSz="895350" eaLnBrk="1" hangingPunct="1">
              <a:lnSpc>
                <a:spcPct val="90000"/>
              </a:lnSpc>
              <a:buFont typeface="Wingdings" pitchFamily="2" charset="2"/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b="1" i="1" dirty="0" smtClean="0">
                <a:solidFill>
                  <a:srgbClr val="C00000"/>
                </a:solidFill>
              </a:rPr>
              <a:t>Instruction	Latency	Cycles/Issue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 smtClean="0"/>
              <a:t>Load / Store	4	1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 smtClean="0"/>
              <a:t>Integer Multiply	3	1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b="1" dirty="0" smtClean="0"/>
              <a:t>Integer/Long Divide	3-30	3-30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 smtClean="0"/>
              <a:t>Single/Double FP Multiply	5	1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 smtClean="0"/>
              <a:t>Single/Double FP Add	3	1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b="1" dirty="0" smtClean="0"/>
              <a:t>Single/Double FP Divide	3-15	3-15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08907" y="3810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x86-64 Compilation of Combine4</a:t>
            </a:r>
          </a:p>
        </p:txBody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624" y="1371600"/>
            <a:ext cx="8255000" cy="685800"/>
          </a:xfrm>
        </p:spPr>
        <p:txBody>
          <a:bodyPr/>
          <a:lstStyle/>
          <a:p>
            <a:pPr marL="287338" indent="-287338" eaLnBrk="1" hangingPunct="1">
              <a:defRPr/>
            </a:pPr>
            <a:r>
              <a:rPr lang="en-US" dirty="0" smtClean="0"/>
              <a:t>Inner Loop (Case: Integer Multiply)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491875" y="2057400"/>
            <a:ext cx="5715000" cy="116698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sz="1400" dirty="0" smtClean="0">
                <a:latin typeface="Courier New" pitchFamily="49" charset="0"/>
              </a:rPr>
              <a:t>.L519:		# Loop:</a:t>
            </a:r>
          </a:p>
          <a:p>
            <a:pPr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sz="1400" dirty="0" smtClean="0">
                <a:latin typeface="Courier New" pitchFamily="49" charset="0"/>
              </a:rPr>
              <a:t>	</a:t>
            </a:r>
            <a:r>
              <a:rPr lang="en-US" sz="1400" dirty="0" err="1" smtClean="0">
                <a:solidFill>
                  <a:srgbClr val="C00000"/>
                </a:solidFill>
                <a:latin typeface="Courier New" pitchFamily="49" charset="0"/>
              </a:rPr>
              <a:t>imull</a:t>
            </a:r>
            <a:r>
              <a:rPr lang="en-US" sz="1400" dirty="0" smtClean="0">
                <a:solidFill>
                  <a:srgbClr val="C00000"/>
                </a:solidFill>
                <a:latin typeface="Courier New" pitchFamily="49" charset="0"/>
              </a:rPr>
              <a:t>	(%rax,%rdx,4), %</a:t>
            </a:r>
            <a:r>
              <a:rPr lang="en-US" sz="1400" dirty="0" err="1" smtClean="0">
                <a:solidFill>
                  <a:srgbClr val="C00000"/>
                </a:solidFill>
                <a:latin typeface="Courier New" pitchFamily="49" charset="0"/>
              </a:rPr>
              <a:t>ecx</a:t>
            </a:r>
            <a:r>
              <a:rPr lang="en-US" sz="1400" dirty="0" smtClean="0">
                <a:solidFill>
                  <a:srgbClr val="C00000"/>
                </a:solidFill>
                <a:latin typeface="Courier New" pitchFamily="49" charset="0"/>
              </a:rPr>
              <a:t>	# t = t * d[</a:t>
            </a:r>
            <a:r>
              <a:rPr lang="en-US" sz="1400" dirty="0" err="1" smtClean="0">
                <a:solidFill>
                  <a:srgbClr val="C00000"/>
                </a:solidFill>
                <a:latin typeface="Courier New" pitchFamily="49" charset="0"/>
              </a:rPr>
              <a:t>i</a:t>
            </a:r>
            <a:r>
              <a:rPr lang="en-US" sz="1400" dirty="0" smtClean="0">
                <a:solidFill>
                  <a:srgbClr val="C00000"/>
                </a:solidFill>
                <a:latin typeface="Courier New" pitchFamily="49" charset="0"/>
              </a:rPr>
              <a:t>]</a:t>
            </a:r>
          </a:p>
          <a:p>
            <a:pPr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sz="1400" dirty="0" smtClean="0">
                <a:latin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</a:rPr>
              <a:t>addq</a:t>
            </a:r>
            <a:r>
              <a:rPr lang="en-US" sz="1400" dirty="0" smtClean="0">
                <a:latin typeface="Courier New" pitchFamily="49" charset="0"/>
              </a:rPr>
              <a:t>	$1, %</a:t>
            </a:r>
            <a:r>
              <a:rPr lang="en-US" sz="1400" dirty="0" err="1" smtClean="0">
                <a:latin typeface="Courier New" pitchFamily="49" charset="0"/>
              </a:rPr>
              <a:t>rdx</a:t>
            </a:r>
            <a:r>
              <a:rPr lang="en-US" sz="1400" dirty="0" smtClean="0">
                <a:latin typeface="Courier New" pitchFamily="49" charset="0"/>
              </a:rPr>
              <a:t>	#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++</a:t>
            </a:r>
          </a:p>
          <a:p>
            <a:pPr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sz="1400" dirty="0" smtClean="0">
                <a:latin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</a:rPr>
              <a:t>cmpq</a:t>
            </a:r>
            <a:r>
              <a:rPr lang="en-US" sz="1400" dirty="0" smtClean="0">
                <a:latin typeface="Courier New" pitchFamily="49" charset="0"/>
              </a:rPr>
              <a:t>	%</a:t>
            </a:r>
            <a:r>
              <a:rPr lang="en-US" sz="1400" dirty="0" err="1" smtClean="0">
                <a:latin typeface="Courier New" pitchFamily="49" charset="0"/>
              </a:rPr>
              <a:t>rdx</a:t>
            </a:r>
            <a:r>
              <a:rPr lang="en-US" sz="1400" dirty="0" smtClean="0">
                <a:latin typeface="Courier New" pitchFamily="49" charset="0"/>
              </a:rPr>
              <a:t>, %</a:t>
            </a:r>
            <a:r>
              <a:rPr lang="en-US" sz="1400" dirty="0" err="1" smtClean="0">
                <a:latin typeface="Courier New" pitchFamily="49" charset="0"/>
              </a:rPr>
              <a:t>rbp</a:t>
            </a:r>
            <a:r>
              <a:rPr lang="en-US" sz="1400" dirty="0" smtClean="0">
                <a:latin typeface="Courier New" pitchFamily="49" charset="0"/>
              </a:rPr>
              <a:t>	# Compare </a:t>
            </a:r>
            <a:r>
              <a:rPr lang="en-US" sz="1400" dirty="0" err="1" smtClean="0">
                <a:latin typeface="Courier New" pitchFamily="49" charset="0"/>
              </a:rPr>
              <a:t>length:i</a:t>
            </a:r>
            <a:endParaRPr lang="en-US" sz="1400" dirty="0" smtClean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sz="1400" dirty="0" smtClean="0">
                <a:latin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</a:rPr>
              <a:t>jg</a:t>
            </a:r>
            <a:r>
              <a:rPr lang="en-US" sz="1400" dirty="0" smtClean="0">
                <a:latin typeface="Courier New" pitchFamily="49" charset="0"/>
              </a:rPr>
              <a:t>	.L519	# If &gt;, </a:t>
            </a:r>
            <a:r>
              <a:rPr lang="en-US" sz="1400" dirty="0" err="1" smtClean="0">
                <a:latin typeface="Courier New" pitchFamily="49" charset="0"/>
              </a:rPr>
              <a:t>goto</a:t>
            </a:r>
            <a:r>
              <a:rPr lang="en-US" sz="1400" dirty="0" smtClean="0">
                <a:latin typeface="Courier New" pitchFamily="49" charset="0"/>
              </a:rPr>
              <a:t> Loop</a:t>
            </a:r>
            <a:endParaRPr lang="en-US" sz="1400" dirty="0">
              <a:latin typeface="Courier New" pitchFamily="49" charset="0"/>
            </a:endParaRPr>
          </a:p>
        </p:txBody>
      </p:sp>
      <p:graphicFrame>
        <p:nvGraphicFramePr>
          <p:cNvPr id="9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401171"/>
              </p:ext>
            </p:extLst>
          </p:nvPr>
        </p:nvGraphicFramePr>
        <p:xfrm>
          <a:off x="1570037" y="4013327"/>
          <a:ext cx="6003925" cy="1777873"/>
        </p:xfrm>
        <a:graphic>
          <a:graphicData uri="http://schemas.openxmlformats.org/drawingml/2006/table">
            <a:tbl>
              <a:tblPr/>
              <a:tblGrid>
                <a:gridCol w="1723349"/>
                <a:gridCol w="1070144"/>
                <a:gridCol w="1070144"/>
                <a:gridCol w="1070144"/>
                <a:gridCol w="1070144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1.27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Latency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85750"/>
            <a:ext cx="8664575" cy="781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Combine4 = Serial Computation (OP = *)</a:t>
            </a:r>
          </a:p>
        </p:txBody>
      </p:sp>
      <p:sp>
        <p:nvSpPr>
          <p:cNvPr id="78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26036" y="1143000"/>
            <a:ext cx="6365564" cy="1676400"/>
          </a:xfrm>
        </p:spPr>
        <p:txBody>
          <a:bodyPr/>
          <a:lstStyle/>
          <a:p>
            <a:pPr marL="287338" indent="-287338" eaLnBrk="1" hangingPunct="1">
              <a:defRPr/>
            </a:pPr>
            <a:r>
              <a:rPr lang="en-US" dirty="0" smtClean="0"/>
              <a:t>Computation (length=8)</a:t>
            </a:r>
          </a:p>
          <a:p>
            <a:pPr marL="285750" lvl="1" indent="-171450" eaLnBrk="1" hangingPunct="1">
              <a:buFont typeface="Wingdings" pitchFamily="2" charset="2"/>
              <a:buNone/>
              <a:defRPr/>
            </a:pPr>
            <a:r>
              <a:rPr lang="en-US" sz="1400" b="1" dirty="0" smtClean="0"/>
              <a:t> </a:t>
            </a:r>
            <a:r>
              <a:rPr lang="en-US" sz="1600" b="1" dirty="0" smtClean="0">
                <a:latin typeface="Courier New" pitchFamily="49" charset="0"/>
              </a:rPr>
              <a:t>((((((((1 * d[0]) * d[1]) * d[2]) * d[3]) </a:t>
            </a:r>
            <a:br>
              <a:rPr lang="en-US" sz="1600" b="1" dirty="0" smtClean="0">
                <a:latin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</a:rPr>
              <a:t>* d[4]) * d[5]) * d[6]) * d[7])</a:t>
            </a:r>
          </a:p>
          <a:p>
            <a:pPr marL="287338" indent="-287338" eaLnBrk="1" hangingPunct="1">
              <a:defRPr/>
            </a:pPr>
            <a:r>
              <a:rPr lang="en-US" dirty="0" smtClean="0"/>
              <a:t>Sequential dependence</a:t>
            </a:r>
          </a:p>
          <a:p>
            <a:pPr marL="687388" lvl="1" indent="-287338">
              <a:defRPr/>
            </a:pPr>
            <a:r>
              <a:rPr lang="en-US" dirty="0" smtClean="0"/>
              <a:t>Performance: determined by latency of OP</a:t>
            </a:r>
          </a:p>
        </p:txBody>
      </p:sp>
      <p:sp>
        <p:nvSpPr>
          <p:cNvPr id="20503" name="AutoShape 5"/>
          <p:cNvSpPr>
            <a:spLocks noChangeArrowheads="1"/>
          </p:cNvSpPr>
          <p:nvPr/>
        </p:nvSpPr>
        <p:spPr bwMode="auto">
          <a:xfrm>
            <a:off x="599701" y="19050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04" name="Line 6"/>
          <p:cNvSpPr>
            <a:spLocks noChangeShapeType="1"/>
          </p:cNvSpPr>
          <p:nvPr/>
        </p:nvSpPr>
        <p:spPr bwMode="auto">
          <a:xfrm>
            <a:off x="752101" y="1676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05" name="Line 7"/>
          <p:cNvSpPr>
            <a:spLocks noChangeShapeType="1"/>
          </p:cNvSpPr>
          <p:nvPr/>
        </p:nvSpPr>
        <p:spPr bwMode="auto">
          <a:xfrm>
            <a:off x="980701" y="1676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06" name="AutoShape 8"/>
          <p:cNvSpPr>
            <a:spLocks noChangeArrowheads="1"/>
          </p:cNvSpPr>
          <p:nvPr/>
        </p:nvSpPr>
        <p:spPr bwMode="auto">
          <a:xfrm>
            <a:off x="997261" y="24384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07" name="Line 9"/>
          <p:cNvSpPr>
            <a:spLocks noChangeShapeType="1"/>
          </p:cNvSpPr>
          <p:nvPr/>
        </p:nvSpPr>
        <p:spPr bwMode="auto">
          <a:xfrm>
            <a:off x="1149661" y="2286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08" name="Line 10"/>
          <p:cNvSpPr>
            <a:spLocks noChangeShapeType="1"/>
          </p:cNvSpPr>
          <p:nvPr/>
        </p:nvSpPr>
        <p:spPr bwMode="auto">
          <a:xfrm>
            <a:off x="1378261" y="2209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09" name="Freeform 11"/>
          <p:cNvSpPr>
            <a:spLocks/>
          </p:cNvSpPr>
          <p:nvPr/>
        </p:nvSpPr>
        <p:spPr bwMode="auto">
          <a:xfrm>
            <a:off x="904501" y="22098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372" name="Rectangle 12"/>
          <p:cNvSpPr>
            <a:spLocks noChangeArrowheads="1"/>
          </p:cNvSpPr>
          <p:nvPr/>
        </p:nvSpPr>
        <p:spPr bwMode="auto">
          <a:xfrm>
            <a:off x="645739" y="1371600"/>
            <a:ext cx="230191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1</a:t>
            </a:r>
            <a:endParaRPr lang="en-US" sz="1800" baseline="-2500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783373" name="Rectangle 13"/>
          <p:cNvSpPr>
            <a:spLocks noChangeArrowheads="1"/>
          </p:cNvSpPr>
          <p:nvPr/>
        </p:nvSpPr>
        <p:spPr bwMode="auto">
          <a:xfrm>
            <a:off x="828301" y="13716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0</a:t>
            </a:r>
          </a:p>
        </p:txBody>
      </p:sp>
      <p:sp>
        <p:nvSpPr>
          <p:cNvPr id="783374" name="Rectangle 14"/>
          <p:cNvSpPr>
            <a:spLocks noChangeArrowheads="1"/>
          </p:cNvSpPr>
          <p:nvPr/>
        </p:nvSpPr>
        <p:spPr bwMode="auto">
          <a:xfrm>
            <a:off x="1225861" y="19050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1</a:t>
            </a:r>
          </a:p>
        </p:txBody>
      </p:sp>
      <p:sp>
        <p:nvSpPr>
          <p:cNvPr id="20513" name="AutoShape 15"/>
          <p:cNvSpPr>
            <a:spLocks noChangeArrowheads="1"/>
          </p:cNvSpPr>
          <p:nvPr/>
        </p:nvSpPr>
        <p:spPr bwMode="auto">
          <a:xfrm>
            <a:off x="1385359" y="29718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14" name="Line 16"/>
          <p:cNvSpPr>
            <a:spLocks noChangeShapeType="1"/>
          </p:cNvSpPr>
          <p:nvPr/>
        </p:nvSpPr>
        <p:spPr bwMode="auto">
          <a:xfrm>
            <a:off x="1537759" y="2819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15" name="Line 17"/>
          <p:cNvSpPr>
            <a:spLocks noChangeShapeType="1"/>
          </p:cNvSpPr>
          <p:nvPr/>
        </p:nvSpPr>
        <p:spPr bwMode="auto">
          <a:xfrm>
            <a:off x="1766359" y="27432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16" name="Freeform 18"/>
          <p:cNvSpPr>
            <a:spLocks/>
          </p:cNvSpPr>
          <p:nvPr/>
        </p:nvSpPr>
        <p:spPr bwMode="auto">
          <a:xfrm>
            <a:off x="1286186" y="27432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379" name="Rectangle 19"/>
          <p:cNvSpPr>
            <a:spLocks noChangeArrowheads="1"/>
          </p:cNvSpPr>
          <p:nvPr/>
        </p:nvSpPr>
        <p:spPr bwMode="auto">
          <a:xfrm>
            <a:off x="1613959" y="24384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2</a:t>
            </a:r>
          </a:p>
        </p:txBody>
      </p:sp>
      <p:sp>
        <p:nvSpPr>
          <p:cNvPr id="20518" name="AutoShape 20"/>
          <p:cNvSpPr>
            <a:spLocks noChangeArrowheads="1"/>
          </p:cNvSpPr>
          <p:nvPr/>
        </p:nvSpPr>
        <p:spPr bwMode="auto">
          <a:xfrm>
            <a:off x="1769534" y="35052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19" name="Line 21"/>
          <p:cNvSpPr>
            <a:spLocks noChangeShapeType="1"/>
          </p:cNvSpPr>
          <p:nvPr/>
        </p:nvSpPr>
        <p:spPr bwMode="auto">
          <a:xfrm>
            <a:off x="1921934" y="3352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20" name="Line 22"/>
          <p:cNvSpPr>
            <a:spLocks noChangeShapeType="1"/>
          </p:cNvSpPr>
          <p:nvPr/>
        </p:nvSpPr>
        <p:spPr bwMode="auto">
          <a:xfrm>
            <a:off x="2150534" y="3276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21" name="Freeform 23"/>
          <p:cNvSpPr>
            <a:spLocks/>
          </p:cNvSpPr>
          <p:nvPr/>
        </p:nvSpPr>
        <p:spPr bwMode="auto">
          <a:xfrm>
            <a:off x="1674284" y="32766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384" name="Rectangle 24"/>
          <p:cNvSpPr>
            <a:spLocks noChangeArrowheads="1"/>
          </p:cNvSpPr>
          <p:nvPr/>
        </p:nvSpPr>
        <p:spPr bwMode="auto">
          <a:xfrm>
            <a:off x="1998134" y="29718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3</a:t>
            </a:r>
          </a:p>
        </p:txBody>
      </p:sp>
      <p:sp>
        <p:nvSpPr>
          <p:cNvPr id="20523" name="AutoShape 25"/>
          <p:cNvSpPr>
            <a:spLocks noChangeArrowheads="1"/>
          </p:cNvSpPr>
          <p:nvPr/>
        </p:nvSpPr>
        <p:spPr bwMode="auto">
          <a:xfrm>
            <a:off x="2168836" y="40386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24" name="Line 26"/>
          <p:cNvSpPr>
            <a:spLocks noChangeShapeType="1"/>
          </p:cNvSpPr>
          <p:nvPr/>
        </p:nvSpPr>
        <p:spPr bwMode="auto">
          <a:xfrm>
            <a:off x="2321236" y="3886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25" name="Line 27"/>
          <p:cNvSpPr>
            <a:spLocks noChangeShapeType="1"/>
          </p:cNvSpPr>
          <p:nvPr/>
        </p:nvSpPr>
        <p:spPr bwMode="auto">
          <a:xfrm>
            <a:off x="2549836" y="3810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26" name="Freeform 28"/>
          <p:cNvSpPr>
            <a:spLocks/>
          </p:cNvSpPr>
          <p:nvPr/>
        </p:nvSpPr>
        <p:spPr bwMode="auto">
          <a:xfrm>
            <a:off x="2058459" y="38100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389" name="Rectangle 29"/>
          <p:cNvSpPr>
            <a:spLocks noChangeArrowheads="1"/>
          </p:cNvSpPr>
          <p:nvPr/>
        </p:nvSpPr>
        <p:spPr bwMode="auto">
          <a:xfrm>
            <a:off x="2397436" y="35052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 dirty="0">
                <a:solidFill>
                  <a:schemeClr val="tx2"/>
                </a:solidFill>
                <a:latin typeface="Courier New" pitchFamily="49" charset="0"/>
              </a:rPr>
              <a:t>4</a:t>
            </a:r>
          </a:p>
        </p:txBody>
      </p:sp>
      <p:sp>
        <p:nvSpPr>
          <p:cNvPr id="20528" name="AutoShape 30"/>
          <p:cNvSpPr>
            <a:spLocks noChangeArrowheads="1"/>
          </p:cNvSpPr>
          <p:nvPr/>
        </p:nvSpPr>
        <p:spPr bwMode="auto">
          <a:xfrm>
            <a:off x="2551141" y="45720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29" name="Line 31"/>
          <p:cNvSpPr>
            <a:spLocks noChangeShapeType="1"/>
          </p:cNvSpPr>
          <p:nvPr/>
        </p:nvSpPr>
        <p:spPr bwMode="auto">
          <a:xfrm>
            <a:off x="2703541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30" name="Line 32"/>
          <p:cNvSpPr>
            <a:spLocks noChangeShapeType="1"/>
          </p:cNvSpPr>
          <p:nvPr/>
        </p:nvSpPr>
        <p:spPr bwMode="auto">
          <a:xfrm>
            <a:off x="2932141" y="4343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31" name="Freeform 33"/>
          <p:cNvSpPr>
            <a:spLocks/>
          </p:cNvSpPr>
          <p:nvPr/>
        </p:nvSpPr>
        <p:spPr bwMode="auto">
          <a:xfrm>
            <a:off x="2457761" y="43434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394" name="Rectangle 34"/>
          <p:cNvSpPr>
            <a:spLocks noChangeArrowheads="1"/>
          </p:cNvSpPr>
          <p:nvPr/>
        </p:nvSpPr>
        <p:spPr bwMode="auto">
          <a:xfrm>
            <a:off x="2779741" y="40386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5</a:t>
            </a:r>
          </a:p>
        </p:txBody>
      </p:sp>
      <p:sp>
        <p:nvSpPr>
          <p:cNvPr id="20533" name="AutoShape 35"/>
          <p:cNvSpPr>
            <a:spLocks noChangeArrowheads="1"/>
          </p:cNvSpPr>
          <p:nvPr/>
        </p:nvSpPr>
        <p:spPr bwMode="auto">
          <a:xfrm>
            <a:off x="2939987" y="51054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34" name="Line 36"/>
          <p:cNvSpPr>
            <a:spLocks noChangeShapeType="1"/>
          </p:cNvSpPr>
          <p:nvPr/>
        </p:nvSpPr>
        <p:spPr bwMode="auto">
          <a:xfrm>
            <a:off x="3092387" y="4953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35" name="Line 37"/>
          <p:cNvSpPr>
            <a:spLocks noChangeShapeType="1"/>
          </p:cNvSpPr>
          <p:nvPr/>
        </p:nvSpPr>
        <p:spPr bwMode="auto">
          <a:xfrm>
            <a:off x="3320987" y="4876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36" name="Freeform 38"/>
          <p:cNvSpPr>
            <a:spLocks/>
          </p:cNvSpPr>
          <p:nvPr/>
        </p:nvSpPr>
        <p:spPr bwMode="auto">
          <a:xfrm>
            <a:off x="2840066" y="48768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399" name="Rectangle 39"/>
          <p:cNvSpPr>
            <a:spLocks noChangeArrowheads="1"/>
          </p:cNvSpPr>
          <p:nvPr/>
        </p:nvSpPr>
        <p:spPr bwMode="auto">
          <a:xfrm>
            <a:off x="3168587" y="45720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6</a:t>
            </a:r>
          </a:p>
        </p:txBody>
      </p:sp>
      <p:sp>
        <p:nvSpPr>
          <p:cNvPr id="20538" name="AutoShape 40"/>
          <p:cNvSpPr>
            <a:spLocks noChangeArrowheads="1"/>
          </p:cNvSpPr>
          <p:nvPr/>
        </p:nvSpPr>
        <p:spPr bwMode="auto">
          <a:xfrm>
            <a:off x="3334435" y="56388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39" name="Line 41"/>
          <p:cNvSpPr>
            <a:spLocks noChangeShapeType="1"/>
          </p:cNvSpPr>
          <p:nvPr/>
        </p:nvSpPr>
        <p:spPr bwMode="auto">
          <a:xfrm>
            <a:off x="3492811" y="5486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40" name="Line 42"/>
          <p:cNvSpPr>
            <a:spLocks noChangeShapeType="1"/>
          </p:cNvSpPr>
          <p:nvPr/>
        </p:nvSpPr>
        <p:spPr bwMode="auto">
          <a:xfrm>
            <a:off x="3715435" y="54102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41" name="Freeform 43"/>
          <p:cNvSpPr>
            <a:spLocks/>
          </p:cNvSpPr>
          <p:nvPr/>
        </p:nvSpPr>
        <p:spPr bwMode="auto">
          <a:xfrm>
            <a:off x="3228912" y="54102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404" name="Rectangle 44"/>
          <p:cNvSpPr>
            <a:spLocks noChangeArrowheads="1"/>
          </p:cNvSpPr>
          <p:nvPr/>
        </p:nvSpPr>
        <p:spPr bwMode="auto">
          <a:xfrm>
            <a:off x="3563035" y="51054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7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08907" y="3810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Loop Unrolling (2x1)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5822950"/>
            <a:ext cx="8307387" cy="577850"/>
          </a:xfrm>
        </p:spPr>
        <p:txBody>
          <a:bodyPr/>
          <a:lstStyle/>
          <a:p>
            <a:r>
              <a:rPr lang="en-US" sz="2800" dirty="0" smtClean="0"/>
              <a:t>Perform 2x more useful work per iteration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921222" y="1295400"/>
            <a:ext cx="5860578" cy="4275529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void unroll2a_combine(</a:t>
            </a:r>
            <a:r>
              <a:rPr lang="en-US" sz="1600" dirty="0" err="1">
                <a:latin typeface="Courier New" pitchFamily="49" charset="0"/>
              </a:rPr>
              <a:t>vec_ptr</a:t>
            </a:r>
            <a:r>
              <a:rPr lang="en-US" sz="1600" dirty="0">
                <a:latin typeface="Courier New" pitchFamily="49" charset="0"/>
              </a:rPr>
              <a:t> v,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dest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</a:rPr>
              <a:t>long </a:t>
            </a:r>
            <a:r>
              <a:rPr lang="en-US" sz="1600" dirty="0">
                <a:latin typeface="Courier New" pitchFamily="49" charset="0"/>
              </a:rPr>
              <a:t>length = </a:t>
            </a:r>
            <a:r>
              <a:rPr lang="en-US" sz="1600" dirty="0" err="1">
                <a:latin typeface="Courier New" pitchFamily="49" charset="0"/>
              </a:rPr>
              <a:t>vec_length</a:t>
            </a:r>
            <a:r>
              <a:rPr lang="en-US" sz="16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</a:rPr>
              <a:t>long </a:t>
            </a:r>
            <a:r>
              <a:rPr lang="en-US" sz="1600" dirty="0">
                <a:latin typeface="Courier New" pitchFamily="49" charset="0"/>
              </a:rPr>
              <a:t>limit = length-1;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*d = </a:t>
            </a:r>
            <a:r>
              <a:rPr lang="en-US" sz="1600" dirty="0" err="1">
                <a:latin typeface="Courier New" pitchFamily="49" charset="0"/>
              </a:rPr>
              <a:t>get_vec_start</a:t>
            </a:r>
            <a:r>
              <a:rPr lang="en-US" sz="16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x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</a:rPr>
              <a:t>long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Combine 2 elements at a time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for (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= 0; 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&lt; limit; 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+=2)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	x = 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(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x </a:t>
            </a:r>
            <a:r>
              <a:rPr lang="en-US" sz="1600" dirty="0" smtClean="0">
                <a:solidFill>
                  <a:srgbClr val="A50021"/>
                </a:solidFill>
                <a:latin typeface="Courier New" pitchFamily="49" charset="0"/>
              </a:rPr>
              <a:t>OP 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d[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]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)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</a:t>
            </a:r>
            <a:r>
              <a:rPr lang="en-US" sz="1600" dirty="0" smtClean="0">
                <a:solidFill>
                  <a:srgbClr val="A50021"/>
                </a:solidFill>
                <a:latin typeface="Courier New" pitchFamily="49" charset="0"/>
              </a:rPr>
              <a:t>OP 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d[i+1];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Finish any remaining elements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for (;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length;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	x = x </a:t>
            </a:r>
            <a:r>
              <a:rPr lang="en-US" sz="1600" dirty="0" smtClean="0">
                <a:latin typeface="Courier New" pitchFamily="49" charset="0"/>
              </a:rPr>
              <a:t>OP </a:t>
            </a:r>
            <a:r>
              <a:rPr lang="en-US" sz="1600" dirty="0">
                <a:latin typeface="Courier New" pitchFamily="49" charset="0"/>
              </a:rPr>
              <a:t>d[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*</a:t>
            </a:r>
            <a:r>
              <a:rPr lang="en-US" sz="1600" dirty="0" err="1">
                <a:latin typeface="Courier New" pitchFamily="49" charset="0"/>
              </a:rPr>
              <a:t>dest</a:t>
            </a:r>
            <a:r>
              <a:rPr lang="en-US" sz="1600" dirty="0">
                <a:latin typeface="Courier New" pitchFamily="49" charset="0"/>
              </a:rPr>
              <a:t> = x;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5" name="Rectangle 4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Effect of Loop Unrolling</a:t>
            </a:r>
          </a:p>
        </p:txBody>
      </p:sp>
      <p:sp>
        <p:nvSpPr>
          <p:cNvPr id="788526" name="Rectangle 46"/>
          <p:cNvSpPr>
            <a:spLocks noGrp="1" noChangeArrowheads="1"/>
          </p:cNvSpPr>
          <p:nvPr>
            <p:ph type="body" idx="1"/>
          </p:nvPr>
        </p:nvSpPr>
        <p:spPr>
          <a:xfrm>
            <a:off x="379413" y="3886200"/>
            <a:ext cx="8307387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Helps integer add</a:t>
            </a:r>
          </a:p>
          <a:p>
            <a:pPr lvl="1">
              <a:defRPr/>
            </a:pPr>
            <a:r>
              <a:rPr lang="en-US" dirty="0" smtClean="0"/>
              <a:t>Achieves latency bound</a:t>
            </a:r>
            <a:endParaRPr lang="en-US" dirty="0"/>
          </a:p>
          <a:p>
            <a:pPr eaLnBrk="1" hangingPunct="1">
              <a:defRPr/>
            </a:pPr>
            <a:r>
              <a:rPr lang="en-US" dirty="0" smtClean="0"/>
              <a:t>Others don’t improve. </a:t>
            </a:r>
            <a:r>
              <a:rPr lang="en-US" i="1" dirty="0" smtClean="0">
                <a:solidFill>
                  <a:srgbClr val="990000"/>
                </a:solidFill>
              </a:rPr>
              <a:t>Why?</a:t>
            </a:r>
          </a:p>
          <a:p>
            <a:pPr lvl="1" eaLnBrk="1" hangingPunct="1">
              <a:defRPr/>
            </a:pPr>
            <a:r>
              <a:rPr lang="en-US" dirty="0" smtClean="0"/>
              <a:t>Still sequential dependency</a:t>
            </a:r>
          </a:p>
        </p:txBody>
      </p:sp>
      <p:sp>
        <p:nvSpPr>
          <p:cNvPr id="22556" name="Rectangle 47"/>
          <p:cNvSpPr>
            <a:spLocks noChangeArrowheads="1"/>
          </p:cNvSpPr>
          <p:nvPr/>
        </p:nvSpPr>
        <p:spPr bwMode="auto">
          <a:xfrm>
            <a:off x="4495800" y="4191000"/>
            <a:ext cx="3767056" cy="366767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x </a:t>
            </a:r>
            <a:r>
              <a:rPr lang="en-US" sz="1800" dirty="0">
                <a:latin typeface="Courier New" pitchFamily="49" charset="0"/>
              </a:rPr>
              <a:t>= (x </a:t>
            </a:r>
            <a:r>
              <a:rPr lang="en-US" sz="1800" dirty="0" smtClean="0">
                <a:latin typeface="Courier New" pitchFamily="49" charset="0"/>
              </a:rPr>
              <a:t>OP </a:t>
            </a:r>
            <a:r>
              <a:rPr lang="en-US" sz="1800" dirty="0">
                <a:latin typeface="Courier New" pitchFamily="49" charset="0"/>
              </a:rPr>
              <a:t>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]) </a:t>
            </a:r>
            <a:r>
              <a:rPr lang="en-US" sz="1800" dirty="0" smtClean="0">
                <a:latin typeface="Courier New" pitchFamily="49" charset="0"/>
              </a:rPr>
              <a:t>OP </a:t>
            </a:r>
            <a:r>
              <a:rPr lang="en-US" sz="1800" dirty="0">
                <a:latin typeface="Courier New" pitchFamily="49" charset="0"/>
              </a:rPr>
              <a:t>d[i+1];</a:t>
            </a:r>
          </a:p>
        </p:txBody>
      </p:sp>
      <p:graphicFrame>
        <p:nvGraphicFramePr>
          <p:cNvPr id="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879756"/>
              </p:ext>
            </p:extLst>
          </p:nvPr>
        </p:nvGraphicFramePr>
        <p:xfrm>
          <a:off x="1570037" y="1346327"/>
          <a:ext cx="6003925" cy="2165223"/>
        </p:xfrm>
        <a:graphic>
          <a:graphicData uri="http://schemas.openxmlformats.org/drawingml/2006/table">
            <a:tbl>
              <a:tblPr/>
              <a:tblGrid>
                <a:gridCol w="1723349"/>
                <a:gridCol w="1070144"/>
                <a:gridCol w="1070144"/>
                <a:gridCol w="1070144"/>
                <a:gridCol w="1070144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1.27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Unroll 2x1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Latency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08907" y="435678"/>
            <a:ext cx="80492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Loop Unrolling with </a:t>
            </a:r>
            <a:r>
              <a:rPr lang="en-US" dirty="0" err="1" smtClean="0"/>
              <a:t>Reassociation</a:t>
            </a:r>
            <a:r>
              <a:rPr lang="en-US" dirty="0" smtClean="0"/>
              <a:t> (2x1a)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670550"/>
            <a:ext cx="7939087" cy="577850"/>
          </a:xfrm>
        </p:spPr>
        <p:txBody>
          <a:bodyPr/>
          <a:lstStyle/>
          <a:p>
            <a:r>
              <a:rPr lang="en-US" sz="2800" dirty="0" smtClean="0"/>
              <a:t>Can this change the result of the computation?</a:t>
            </a:r>
          </a:p>
          <a:p>
            <a:r>
              <a:rPr lang="en-US" sz="2800" dirty="0" smtClean="0"/>
              <a:t>Yes, for FP. </a:t>
            </a:r>
            <a:r>
              <a:rPr lang="en-US" sz="2800" i="1" dirty="0" smtClean="0">
                <a:solidFill>
                  <a:srgbClr val="C00000"/>
                </a:solidFill>
              </a:rPr>
              <a:t>Why?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914400" y="1295400"/>
            <a:ext cx="5984009" cy="4275529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void unroll2aa_combine(</a:t>
            </a:r>
            <a:r>
              <a:rPr lang="en-US" sz="1600" dirty="0" err="1">
                <a:latin typeface="Courier New" pitchFamily="49" charset="0"/>
              </a:rPr>
              <a:t>vec_ptr</a:t>
            </a:r>
            <a:r>
              <a:rPr lang="en-US" sz="1600" dirty="0">
                <a:latin typeface="Courier New" pitchFamily="49" charset="0"/>
              </a:rPr>
              <a:t> v,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dest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</a:rPr>
              <a:t>long </a:t>
            </a:r>
            <a:r>
              <a:rPr lang="en-US" sz="1600" dirty="0">
                <a:latin typeface="Courier New" pitchFamily="49" charset="0"/>
              </a:rPr>
              <a:t>length = </a:t>
            </a:r>
            <a:r>
              <a:rPr lang="en-US" sz="1600" dirty="0" err="1">
                <a:latin typeface="Courier New" pitchFamily="49" charset="0"/>
              </a:rPr>
              <a:t>vec_length</a:t>
            </a:r>
            <a:r>
              <a:rPr lang="en-US" sz="16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</a:rPr>
              <a:t>long </a:t>
            </a:r>
            <a:r>
              <a:rPr lang="en-US" sz="1600" dirty="0">
                <a:latin typeface="Courier New" pitchFamily="49" charset="0"/>
              </a:rPr>
              <a:t>limit = length-1;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*d = </a:t>
            </a:r>
            <a:r>
              <a:rPr lang="en-US" sz="1600" dirty="0" err="1">
                <a:latin typeface="Courier New" pitchFamily="49" charset="0"/>
              </a:rPr>
              <a:t>get_vec_start</a:t>
            </a:r>
            <a:r>
              <a:rPr lang="en-US" sz="16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x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</a:rPr>
              <a:t>long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Combine 2 elements at a time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for (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= 0; 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&lt; limit; 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+=2)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	x = x </a:t>
            </a:r>
            <a:r>
              <a:rPr lang="en-US" sz="1600" dirty="0" smtClean="0">
                <a:solidFill>
                  <a:srgbClr val="A50021"/>
                </a:solidFill>
                <a:latin typeface="Courier New" pitchFamily="49" charset="0"/>
              </a:rPr>
              <a:t>OP 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(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d[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] </a:t>
            </a:r>
            <a:r>
              <a:rPr lang="en-US" sz="1600" dirty="0" smtClean="0">
                <a:solidFill>
                  <a:srgbClr val="A50021"/>
                </a:solidFill>
                <a:latin typeface="Courier New" pitchFamily="49" charset="0"/>
              </a:rPr>
              <a:t>OP 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d[i+1]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)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Finish any remaining elements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for (;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length;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	x = x </a:t>
            </a:r>
            <a:r>
              <a:rPr lang="en-US" sz="1600" dirty="0" smtClean="0">
                <a:latin typeface="Courier New" pitchFamily="49" charset="0"/>
              </a:rPr>
              <a:t>OP </a:t>
            </a:r>
            <a:r>
              <a:rPr lang="en-US" sz="1600" dirty="0">
                <a:latin typeface="Courier New" pitchFamily="49" charset="0"/>
              </a:rPr>
              <a:t>d[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*</a:t>
            </a:r>
            <a:r>
              <a:rPr lang="en-US" sz="1600" dirty="0" err="1">
                <a:latin typeface="Courier New" pitchFamily="49" charset="0"/>
              </a:rPr>
              <a:t>dest</a:t>
            </a:r>
            <a:r>
              <a:rPr lang="en-US" sz="1600" dirty="0">
                <a:latin typeface="Courier New" pitchFamily="49" charset="0"/>
              </a:rPr>
              <a:t> = x;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Rectangle 47"/>
          <p:cNvSpPr>
            <a:spLocks noChangeArrowheads="1"/>
          </p:cNvSpPr>
          <p:nvPr/>
        </p:nvSpPr>
        <p:spPr bwMode="auto">
          <a:xfrm>
            <a:off x="5014881" y="4831583"/>
            <a:ext cx="3767056" cy="366767"/>
          </a:xfrm>
          <a:prstGeom prst="rect">
            <a:avLst/>
          </a:prstGeom>
          <a:solidFill>
            <a:srgbClr val="F1C7C7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x </a:t>
            </a:r>
            <a:r>
              <a:rPr lang="en-US" sz="1800" dirty="0">
                <a:latin typeface="Courier New" pitchFamily="49" charset="0"/>
              </a:rPr>
              <a:t>= (x </a:t>
            </a:r>
            <a:r>
              <a:rPr lang="en-US" sz="1800" dirty="0" smtClean="0">
                <a:latin typeface="Courier New" pitchFamily="49" charset="0"/>
              </a:rPr>
              <a:t>OP </a:t>
            </a:r>
            <a:r>
              <a:rPr lang="en-US" sz="1800" dirty="0">
                <a:latin typeface="Courier New" pitchFamily="49" charset="0"/>
              </a:rPr>
              <a:t>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]) </a:t>
            </a:r>
            <a:r>
              <a:rPr lang="en-US" sz="1800" dirty="0" smtClean="0">
                <a:latin typeface="Courier New" pitchFamily="49" charset="0"/>
              </a:rPr>
              <a:t>OP </a:t>
            </a:r>
            <a:r>
              <a:rPr lang="en-US" sz="1800" dirty="0">
                <a:latin typeface="Courier New" pitchFamily="49" charset="0"/>
              </a:rPr>
              <a:t>d[i+1];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14881" y="4462251"/>
            <a:ext cx="1981953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Compare to before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26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Effect of Reassociation</a:t>
            </a:r>
          </a:p>
        </p:txBody>
      </p:sp>
      <p:sp>
        <p:nvSpPr>
          <p:cNvPr id="793627" name="Rectangle 27"/>
          <p:cNvSpPr>
            <a:spLocks noGrp="1" noChangeArrowheads="1"/>
          </p:cNvSpPr>
          <p:nvPr>
            <p:ph type="body" idx="1"/>
          </p:nvPr>
        </p:nvSpPr>
        <p:spPr>
          <a:xfrm>
            <a:off x="290513" y="4710166"/>
            <a:ext cx="8307387" cy="173508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Nearly 2x speedup for </a:t>
            </a:r>
            <a:r>
              <a:rPr lang="en-US" dirty="0" err="1" smtClean="0"/>
              <a:t>Int</a:t>
            </a:r>
            <a:r>
              <a:rPr lang="en-US" dirty="0" smtClean="0"/>
              <a:t> *, FP +, FP *</a:t>
            </a:r>
          </a:p>
          <a:p>
            <a:pPr lvl="1" eaLnBrk="1" hangingPunct="1">
              <a:defRPr/>
            </a:pPr>
            <a:r>
              <a:rPr lang="en-US" dirty="0" smtClean="0"/>
              <a:t>Reason: Breaks sequential dependency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Why is that? (next slide)</a:t>
            </a:r>
          </a:p>
        </p:txBody>
      </p:sp>
      <p:sp>
        <p:nvSpPr>
          <p:cNvPr id="24610" name="Rectangle 28"/>
          <p:cNvSpPr>
            <a:spLocks noChangeArrowheads="1"/>
          </p:cNvSpPr>
          <p:nvPr/>
        </p:nvSpPr>
        <p:spPr bwMode="auto">
          <a:xfrm>
            <a:off x="1143000" y="5653033"/>
            <a:ext cx="3767056" cy="366767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x </a:t>
            </a:r>
            <a:r>
              <a:rPr lang="en-US" sz="1800" dirty="0">
                <a:latin typeface="Courier New" pitchFamily="49" charset="0"/>
              </a:rPr>
              <a:t>= x </a:t>
            </a:r>
            <a:r>
              <a:rPr lang="en-US" sz="1800" dirty="0" smtClean="0">
                <a:latin typeface="Courier New" pitchFamily="49" charset="0"/>
              </a:rPr>
              <a:t>OP </a:t>
            </a:r>
            <a:r>
              <a:rPr lang="en-US" sz="1800" dirty="0">
                <a:latin typeface="Courier New" pitchFamily="49" charset="0"/>
              </a:rPr>
              <a:t>(d[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</a:t>
            </a:r>
            <a:r>
              <a:rPr lang="en-US" sz="1800" dirty="0" smtClean="0">
                <a:latin typeface="Courier New" pitchFamily="49" charset="0"/>
              </a:rPr>
              <a:t>OP </a:t>
            </a:r>
            <a:r>
              <a:rPr lang="en-US" sz="1800" dirty="0">
                <a:latin typeface="Courier New" pitchFamily="49" charset="0"/>
              </a:rPr>
              <a:t>d[i+1]);</a:t>
            </a:r>
          </a:p>
        </p:txBody>
      </p:sp>
      <p:graphicFrame>
        <p:nvGraphicFramePr>
          <p:cNvPr id="8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193069"/>
              </p:ext>
            </p:extLst>
          </p:nvPr>
        </p:nvGraphicFramePr>
        <p:xfrm>
          <a:off x="1570037" y="1066800"/>
          <a:ext cx="6003925" cy="3165221"/>
        </p:xfrm>
        <a:graphic>
          <a:graphicData uri="http://schemas.openxmlformats.org/drawingml/2006/table">
            <a:tbl>
              <a:tblPr/>
              <a:tblGrid>
                <a:gridCol w="1723349"/>
                <a:gridCol w="1070144"/>
                <a:gridCol w="1070144"/>
                <a:gridCol w="1070144"/>
                <a:gridCol w="1070144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1.27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Unroll 2x1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Unroll 2x1a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Latency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Throughput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" name="Straight Arrow Connector 2"/>
          <p:cNvCxnSpPr/>
          <p:nvPr/>
        </p:nvCxnSpPr>
        <p:spPr bwMode="auto">
          <a:xfrm flipH="1" flipV="1">
            <a:off x="7391400" y="4267200"/>
            <a:ext cx="381000" cy="60960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6953414" y="4782597"/>
            <a:ext cx="21905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2 </a:t>
            </a:r>
            <a:r>
              <a:rPr lang="en-US" sz="1800" dirty="0" err="1" smtClean="0">
                <a:latin typeface="Calibri" pitchFamily="34" charset="0"/>
              </a:rPr>
              <a:t>func</a:t>
            </a:r>
            <a:r>
              <a:rPr lang="en-US" sz="1800" dirty="0" smtClean="0">
                <a:latin typeface="Calibri" pitchFamily="34" charset="0"/>
              </a:rPr>
              <a:t>.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</a:rPr>
              <a:t>units for FP *</a:t>
            </a:r>
          </a:p>
          <a:p>
            <a:r>
              <a:rPr lang="en-US" sz="1800" dirty="0" smtClean="0">
                <a:latin typeface="Calibri" pitchFamily="34" charset="0"/>
              </a:rPr>
              <a:t>2 </a:t>
            </a:r>
            <a:r>
              <a:rPr lang="en-US" sz="1800" dirty="0" err="1" smtClean="0">
                <a:latin typeface="Calibri" pitchFamily="34" charset="0"/>
              </a:rPr>
              <a:t>func</a:t>
            </a:r>
            <a:r>
              <a:rPr lang="en-US" sz="1800" dirty="0" smtClean="0">
                <a:latin typeface="Calibri" pitchFamily="34" charset="0"/>
              </a:rPr>
              <a:t>. units for load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 flipV="1">
            <a:off x="4191000" y="4191000"/>
            <a:ext cx="1771814" cy="1581835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5581814" y="5696634"/>
            <a:ext cx="21905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4 </a:t>
            </a:r>
            <a:r>
              <a:rPr lang="en-US" sz="1800" dirty="0" err="1" smtClean="0">
                <a:latin typeface="Calibri" pitchFamily="34" charset="0"/>
              </a:rPr>
              <a:t>func</a:t>
            </a:r>
            <a:r>
              <a:rPr lang="en-US" sz="1800" dirty="0" smtClean="0">
                <a:latin typeface="Calibri" pitchFamily="34" charset="0"/>
              </a:rPr>
              <a:t>.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</a:rPr>
              <a:t>units for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 +</a:t>
            </a:r>
          </a:p>
          <a:p>
            <a:r>
              <a:rPr lang="en-US" sz="1800" dirty="0" smtClean="0">
                <a:latin typeface="Calibri" pitchFamily="34" charset="0"/>
              </a:rPr>
              <a:t>2 </a:t>
            </a:r>
            <a:r>
              <a:rPr lang="en-US" sz="1800" dirty="0" err="1" smtClean="0">
                <a:latin typeface="Calibri" pitchFamily="34" charset="0"/>
              </a:rPr>
              <a:t>func</a:t>
            </a:r>
            <a:r>
              <a:rPr lang="en-US" sz="1800" dirty="0" smtClean="0">
                <a:latin typeface="Calibri" pitchFamily="34" charset="0"/>
              </a:rPr>
              <a:t>. units for load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3627" grpId="0" build="p"/>
      <p:bldP spid="2461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Line 7"/>
          <p:cNvSpPr>
            <a:spLocks noChangeShapeType="1"/>
          </p:cNvSpPr>
          <p:nvPr/>
        </p:nvSpPr>
        <p:spPr bwMode="auto">
          <a:xfrm>
            <a:off x="3124200" y="5486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Reassociated Computation</a:t>
            </a:r>
          </a:p>
        </p:txBody>
      </p:sp>
      <p:sp>
        <p:nvSpPr>
          <p:cNvPr id="66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89500" y="1481138"/>
            <a:ext cx="3949700" cy="5224462"/>
          </a:xfrm>
        </p:spPr>
        <p:txBody>
          <a:bodyPr/>
          <a:lstStyle/>
          <a:p>
            <a:pPr marL="287338" indent="-287338" eaLnBrk="1" hangingPunct="1">
              <a:lnSpc>
                <a:spcPct val="85000"/>
              </a:lnSpc>
              <a:defRPr/>
            </a:pPr>
            <a:r>
              <a:rPr lang="en-US" dirty="0" smtClean="0"/>
              <a:t>What changed:</a:t>
            </a:r>
          </a:p>
          <a:p>
            <a:pPr marL="628650" lvl="1" indent="-230188">
              <a:lnSpc>
                <a:spcPct val="85000"/>
              </a:lnSpc>
              <a:defRPr/>
            </a:pPr>
            <a:r>
              <a:rPr lang="en-US" sz="1800" dirty="0" smtClean="0"/>
              <a:t>Ops in the next iteration can be started early (no dependency)</a:t>
            </a:r>
          </a:p>
          <a:p>
            <a:pPr marL="287338" indent="-287338" eaLnBrk="1" hangingPunct="1">
              <a:lnSpc>
                <a:spcPct val="85000"/>
              </a:lnSpc>
              <a:defRPr/>
            </a:pPr>
            <a:endParaRPr lang="en-US" dirty="0" smtClean="0"/>
          </a:p>
          <a:p>
            <a:pPr marL="287338" indent="-287338" eaLnBrk="1" hangingPunct="1">
              <a:lnSpc>
                <a:spcPct val="85000"/>
              </a:lnSpc>
              <a:defRPr/>
            </a:pPr>
            <a:r>
              <a:rPr lang="en-US" dirty="0" smtClean="0"/>
              <a:t>Overall Performance</a:t>
            </a:r>
          </a:p>
          <a:p>
            <a:pPr marL="627063" lvl="1" indent="-228600" eaLnBrk="1" hangingPunct="1">
              <a:lnSpc>
                <a:spcPct val="90000"/>
              </a:lnSpc>
              <a:defRPr/>
            </a:pPr>
            <a:r>
              <a:rPr lang="en-US" sz="1800" dirty="0" smtClean="0"/>
              <a:t>N elements, D cycles latency/op</a:t>
            </a:r>
          </a:p>
          <a:p>
            <a:pPr marL="627063" lvl="1" indent="-228600" eaLnBrk="1" hangingPunct="1">
              <a:lnSpc>
                <a:spcPct val="90000"/>
              </a:lnSpc>
              <a:defRPr/>
            </a:pPr>
            <a:r>
              <a:rPr lang="en-US" sz="1800" dirty="0" smtClean="0"/>
              <a:t>(N/2+1)*D cycles:</a:t>
            </a:r>
            <a:br>
              <a:rPr lang="en-US" sz="1800" dirty="0" smtClean="0"/>
            </a:br>
            <a:r>
              <a:rPr lang="en-US" sz="1800" b="1" dirty="0" smtClean="0">
                <a:solidFill>
                  <a:srgbClr val="C00000"/>
                </a:solidFill>
              </a:rPr>
              <a:t>CPE = D/2</a:t>
            </a:r>
          </a:p>
        </p:txBody>
      </p:sp>
      <p:sp>
        <p:nvSpPr>
          <p:cNvPr id="25607" name="AutoShape 6"/>
          <p:cNvSpPr>
            <a:spLocks noChangeArrowheads="1"/>
          </p:cNvSpPr>
          <p:nvPr/>
        </p:nvSpPr>
        <p:spPr bwMode="auto">
          <a:xfrm>
            <a:off x="1066800" y="36163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5608" name="Line 7"/>
          <p:cNvSpPr>
            <a:spLocks noChangeShapeType="1"/>
          </p:cNvSpPr>
          <p:nvPr/>
        </p:nvSpPr>
        <p:spPr bwMode="auto">
          <a:xfrm>
            <a:off x="1219200" y="33877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09" name="AutoShape 8"/>
          <p:cNvSpPr>
            <a:spLocks noChangeArrowheads="1"/>
          </p:cNvSpPr>
          <p:nvPr/>
        </p:nvSpPr>
        <p:spPr bwMode="auto">
          <a:xfrm>
            <a:off x="1676400" y="41497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5611" name="Freeform 10"/>
          <p:cNvSpPr>
            <a:spLocks/>
          </p:cNvSpPr>
          <p:nvPr/>
        </p:nvSpPr>
        <p:spPr bwMode="auto">
          <a:xfrm>
            <a:off x="1371600" y="3921125"/>
            <a:ext cx="304800" cy="369888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62539" name="Rectangle 11"/>
          <p:cNvSpPr>
            <a:spLocks noChangeArrowheads="1"/>
          </p:cNvSpPr>
          <p:nvPr/>
        </p:nvSpPr>
        <p:spPr bwMode="auto">
          <a:xfrm>
            <a:off x="1112838" y="3082925"/>
            <a:ext cx="230188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1</a:t>
            </a:r>
            <a:endParaRPr lang="en-US" sz="1800" baseline="-2500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25613" name="AutoShape 12"/>
          <p:cNvSpPr>
            <a:spLocks noChangeArrowheads="1"/>
          </p:cNvSpPr>
          <p:nvPr/>
        </p:nvSpPr>
        <p:spPr bwMode="auto">
          <a:xfrm>
            <a:off x="2270125" y="46831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5615" name="Freeform 14"/>
          <p:cNvSpPr>
            <a:spLocks/>
          </p:cNvSpPr>
          <p:nvPr/>
        </p:nvSpPr>
        <p:spPr bwMode="auto">
          <a:xfrm>
            <a:off x="1965325" y="4454525"/>
            <a:ext cx="304800" cy="369888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16" name="AutoShape 15"/>
          <p:cNvSpPr>
            <a:spLocks noChangeArrowheads="1"/>
          </p:cNvSpPr>
          <p:nvPr/>
        </p:nvSpPr>
        <p:spPr bwMode="auto">
          <a:xfrm>
            <a:off x="2863850" y="52165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5618" name="Freeform 17"/>
          <p:cNvSpPr>
            <a:spLocks/>
          </p:cNvSpPr>
          <p:nvPr/>
        </p:nvSpPr>
        <p:spPr bwMode="auto">
          <a:xfrm>
            <a:off x="2559050" y="4987925"/>
            <a:ext cx="304800" cy="369888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61" name="AutoShape 25"/>
          <p:cNvSpPr>
            <a:spLocks noChangeArrowheads="1"/>
          </p:cNvSpPr>
          <p:nvPr/>
        </p:nvSpPr>
        <p:spPr bwMode="auto">
          <a:xfrm>
            <a:off x="1371600" y="29305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D5F1C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*</a:t>
            </a:r>
          </a:p>
        </p:txBody>
      </p:sp>
      <p:sp>
        <p:nvSpPr>
          <p:cNvPr id="662554" name="Rectangle 26"/>
          <p:cNvSpPr>
            <a:spLocks noChangeArrowheads="1"/>
          </p:cNvSpPr>
          <p:nvPr/>
        </p:nvSpPr>
        <p:spPr bwMode="auto">
          <a:xfrm>
            <a:off x="1676400" y="2438400"/>
            <a:ext cx="320675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1</a:t>
            </a:r>
          </a:p>
        </p:txBody>
      </p:sp>
      <p:sp>
        <p:nvSpPr>
          <p:cNvPr id="25663" name="Line 27"/>
          <p:cNvSpPr>
            <a:spLocks noChangeShapeType="1"/>
          </p:cNvSpPr>
          <p:nvPr/>
        </p:nvSpPr>
        <p:spPr bwMode="auto">
          <a:xfrm>
            <a:off x="1447800" y="27019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62556" name="Rectangle 28"/>
          <p:cNvSpPr>
            <a:spLocks noChangeArrowheads="1"/>
          </p:cNvSpPr>
          <p:nvPr/>
        </p:nvSpPr>
        <p:spPr bwMode="auto">
          <a:xfrm>
            <a:off x="1295400" y="2438400"/>
            <a:ext cx="323850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0</a:t>
            </a:r>
          </a:p>
        </p:txBody>
      </p:sp>
      <p:sp>
        <p:nvSpPr>
          <p:cNvPr id="25665" name="Freeform 29"/>
          <p:cNvSpPr>
            <a:spLocks/>
          </p:cNvSpPr>
          <p:nvPr/>
        </p:nvSpPr>
        <p:spPr bwMode="auto">
          <a:xfrm>
            <a:off x="1447800" y="3235325"/>
            <a:ext cx="92075" cy="369888"/>
          </a:xfrm>
          <a:custGeom>
            <a:avLst/>
            <a:gdLst>
              <a:gd name="T0" fmla="*/ 96 w 96"/>
              <a:gd name="T1" fmla="*/ 0 h 144"/>
              <a:gd name="T2" fmla="*/ 96 w 96"/>
              <a:gd name="T3" fmla="*/ 48 h 144"/>
              <a:gd name="T4" fmla="*/ 0 w 96"/>
              <a:gd name="T5" fmla="*/ 48 h 144"/>
              <a:gd name="T6" fmla="*/ 0 w 96"/>
              <a:gd name="T7" fmla="*/ 144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96"/>
              <a:gd name="T13" fmla="*/ 0 h 144"/>
              <a:gd name="T14" fmla="*/ 96 w 96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" h="144">
                <a:moveTo>
                  <a:pt x="96" y="0"/>
                </a:moveTo>
                <a:lnTo>
                  <a:pt x="96" y="48"/>
                </a:lnTo>
                <a:lnTo>
                  <a:pt x="0" y="48"/>
                </a:lnTo>
                <a:lnTo>
                  <a:pt x="0" y="144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66" name="Line 30"/>
          <p:cNvSpPr>
            <a:spLocks noChangeShapeType="1"/>
          </p:cNvSpPr>
          <p:nvPr/>
        </p:nvSpPr>
        <p:spPr bwMode="auto">
          <a:xfrm>
            <a:off x="1828800" y="27019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55" name="AutoShape 32"/>
          <p:cNvSpPr>
            <a:spLocks noChangeArrowheads="1"/>
          </p:cNvSpPr>
          <p:nvPr/>
        </p:nvSpPr>
        <p:spPr bwMode="auto">
          <a:xfrm>
            <a:off x="1981200" y="34639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D5F1C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662561" name="Rectangle 33"/>
          <p:cNvSpPr>
            <a:spLocks noChangeArrowheads="1"/>
          </p:cNvSpPr>
          <p:nvPr/>
        </p:nvSpPr>
        <p:spPr bwMode="auto">
          <a:xfrm>
            <a:off x="2286000" y="2971800"/>
            <a:ext cx="320675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3</a:t>
            </a:r>
          </a:p>
        </p:txBody>
      </p:sp>
      <p:sp>
        <p:nvSpPr>
          <p:cNvPr id="25657" name="Line 34"/>
          <p:cNvSpPr>
            <a:spLocks noChangeShapeType="1"/>
          </p:cNvSpPr>
          <p:nvPr/>
        </p:nvSpPr>
        <p:spPr bwMode="auto">
          <a:xfrm>
            <a:off x="2057400" y="32353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62563" name="Rectangle 35"/>
          <p:cNvSpPr>
            <a:spLocks noChangeArrowheads="1"/>
          </p:cNvSpPr>
          <p:nvPr/>
        </p:nvSpPr>
        <p:spPr bwMode="auto">
          <a:xfrm>
            <a:off x="1905000" y="2971800"/>
            <a:ext cx="323850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2</a:t>
            </a:r>
          </a:p>
        </p:txBody>
      </p:sp>
      <p:sp>
        <p:nvSpPr>
          <p:cNvPr id="25659" name="Freeform 36"/>
          <p:cNvSpPr>
            <a:spLocks/>
          </p:cNvSpPr>
          <p:nvPr/>
        </p:nvSpPr>
        <p:spPr bwMode="auto">
          <a:xfrm>
            <a:off x="2057400" y="3768725"/>
            <a:ext cx="92075" cy="369888"/>
          </a:xfrm>
          <a:custGeom>
            <a:avLst/>
            <a:gdLst>
              <a:gd name="T0" fmla="*/ 96 w 96"/>
              <a:gd name="T1" fmla="*/ 0 h 144"/>
              <a:gd name="T2" fmla="*/ 96 w 96"/>
              <a:gd name="T3" fmla="*/ 48 h 144"/>
              <a:gd name="T4" fmla="*/ 0 w 96"/>
              <a:gd name="T5" fmla="*/ 48 h 144"/>
              <a:gd name="T6" fmla="*/ 0 w 96"/>
              <a:gd name="T7" fmla="*/ 144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96"/>
              <a:gd name="T13" fmla="*/ 0 h 144"/>
              <a:gd name="T14" fmla="*/ 96 w 96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" h="144">
                <a:moveTo>
                  <a:pt x="96" y="0"/>
                </a:moveTo>
                <a:lnTo>
                  <a:pt x="96" y="48"/>
                </a:lnTo>
                <a:lnTo>
                  <a:pt x="0" y="48"/>
                </a:lnTo>
                <a:lnTo>
                  <a:pt x="0" y="144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60" name="Line 37"/>
          <p:cNvSpPr>
            <a:spLocks noChangeShapeType="1"/>
          </p:cNvSpPr>
          <p:nvPr/>
        </p:nvSpPr>
        <p:spPr bwMode="auto">
          <a:xfrm>
            <a:off x="2438400" y="32353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49" name="AutoShape 39"/>
          <p:cNvSpPr>
            <a:spLocks noChangeArrowheads="1"/>
          </p:cNvSpPr>
          <p:nvPr/>
        </p:nvSpPr>
        <p:spPr bwMode="auto">
          <a:xfrm>
            <a:off x="2590800" y="39973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D5F1C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662568" name="Rectangle 40"/>
          <p:cNvSpPr>
            <a:spLocks noChangeArrowheads="1"/>
          </p:cNvSpPr>
          <p:nvPr/>
        </p:nvSpPr>
        <p:spPr bwMode="auto">
          <a:xfrm>
            <a:off x="2895600" y="3505200"/>
            <a:ext cx="320675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5</a:t>
            </a:r>
          </a:p>
        </p:txBody>
      </p:sp>
      <p:sp>
        <p:nvSpPr>
          <p:cNvPr id="25651" name="Line 41"/>
          <p:cNvSpPr>
            <a:spLocks noChangeShapeType="1"/>
          </p:cNvSpPr>
          <p:nvPr/>
        </p:nvSpPr>
        <p:spPr bwMode="auto">
          <a:xfrm>
            <a:off x="2667000" y="37687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62570" name="Rectangle 42"/>
          <p:cNvSpPr>
            <a:spLocks noChangeArrowheads="1"/>
          </p:cNvSpPr>
          <p:nvPr/>
        </p:nvSpPr>
        <p:spPr bwMode="auto">
          <a:xfrm>
            <a:off x="2514600" y="3505200"/>
            <a:ext cx="323850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4</a:t>
            </a:r>
          </a:p>
        </p:txBody>
      </p:sp>
      <p:sp>
        <p:nvSpPr>
          <p:cNvPr id="25653" name="Freeform 43"/>
          <p:cNvSpPr>
            <a:spLocks/>
          </p:cNvSpPr>
          <p:nvPr/>
        </p:nvSpPr>
        <p:spPr bwMode="auto">
          <a:xfrm>
            <a:off x="2667000" y="4302125"/>
            <a:ext cx="92075" cy="369888"/>
          </a:xfrm>
          <a:custGeom>
            <a:avLst/>
            <a:gdLst>
              <a:gd name="T0" fmla="*/ 96 w 96"/>
              <a:gd name="T1" fmla="*/ 0 h 144"/>
              <a:gd name="T2" fmla="*/ 96 w 96"/>
              <a:gd name="T3" fmla="*/ 48 h 144"/>
              <a:gd name="T4" fmla="*/ 0 w 96"/>
              <a:gd name="T5" fmla="*/ 48 h 144"/>
              <a:gd name="T6" fmla="*/ 0 w 96"/>
              <a:gd name="T7" fmla="*/ 144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96"/>
              <a:gd name="T13" fmla="*/ 0 h 144"/>
              <a:gd name="T14" fmla="*/ 96 w 96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" h="144">
                <a:moveTo>
                  <a:pt x="96" y="0"/>
                </a:moveTo>
                <a:lnTo>
                  <a:pt x="96" y="48"/>
                </a:lnTo>
                <a:lnTo>
                  <a:pt x="0" y="48"/>
                </a:lnTo>
                <a:lnTo>
                  <a:pt x="0" y="144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54" name="Line 44"/>
          <p:cNvSpPr>
            <a:spLocks noChangeShapeType="1"/>
          </p:cNvSpPr>
          <p:nvPr/>
        </p:nvSpPr>
        <p:spPr bwMode="auto">
          <a:xfrm>
            <a:off x="3048000" y="37687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43" name="AutoShape 46"/>
          <p:cNvSpPr>
            <a:spLocks noChangeArrowheads="1"/>
          </p:cNvSpPr>
          <p:nvPr/>
        </p:nvSpPr>
        <p:spPr bwMode="auto">
          <a:xfrm>
            <a:off x="3200400" y="45307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D5F1C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662575" name="Rectangle 47"/>
          <p:cNvSpPr>
            <a:spLocks noChangeArrowheads="1"/>
          </p:cNvSpPr>
          <p:nvPr/>
        </p:nvSpPr>
        <p:spPr bwMode="auto">
          <a:xfrm>
            <a:off x="3505200" y="4038600"/>
            <a:ext cx="320675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7</a:t>
            </a:r>
          </a:p>
        </p:txBody>
      </p:sp>
      <p:sp>
        <p:nvSpPr>
          <p:cNvPr id="25645" name="Line 48"/>
          <p:cNvSpPr>
            <a:spLocks noChangeShapeType="1"/>
          </p:cNvSpPr>
          <p:nvPr/>
        </p:nvSpPr>
        <p:spPr bwMode="auto">
          <a:xfrm>
            <a:off x="3276600" y="43021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62577" name="Rectangle 49"/>
          <p:cNvSpPr>
            <a:spLocks noChangeArrowheads="1"/>
          </p:cNvSpPr>
          <p:nvPr/>
        </p:nvSpPr>
        <p:spPr bwMode="auto">
          <a:xfrm>
            <a:off x="3124200" y="4038600"/>
            <a:ext cx="323850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6</a:t>
            </a:r>
          </a:p>
        </p:txBody>
      </p:sp>
      <p:sp>
        <p:nvSpPr>
          <p:cNvPr id="25647" name="Freeform 50"/>
          <p:cNvSpPr>
            <a:spLocks/>
          </p:cNvSpPr>
          <p:nvPr/>
        </p:nvSpPr>
        <p:spPr bwMode="auto">
          <a:xfrm>
            <a:off x="3276600" y="4835525"/>
            <a:ext cx="92075" cy="369888"/>
          </a:xfrm>
          <a:custGeom>
            <a:avLst/>
            <a:gdLst>
              <a:gd name="T0" fmla="*/ 96 w 96"/>
              <a:gd name="T1" fmla="*/ 0 h 144"/>
              <a:gd name="T2" fmla="*/ 96 w 96"/>
              <a:gd name="T3" fmla="*/ 48 h 144"/>
              <a:gd name="T4" fmla="*/ 0 w 96"/>
              <a:gd name="T5" fmla="*/ 48 h 144"/>
              <a:gd name="T6" fmla="*/ 0 w 96"/>
              <a:gd name="T7" fmla="*/ 144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96"/>
              <a:gd name="T13" fmla="*/ 0 h 144"/>
              <a:gd name="T14" fmla="*/ 96 w 96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" h="144">
                <a:moveTo>
                  <a:pt x="96" y="0"/>
                </a:moveTo>
                <a:lnTo>
                  <a:pt x="96" y="48"/>
                </a:lnTo>
                <a:lnTo>
                  <a:pt x="0" y="48"/>
                </a:lnTo>
                <a:lnTo>
                  <a:pt x="0" y="144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48" name="Line 51"/>
          <p:cNvSpPr>
            <a:spLocks noChangeShapeType="1"/>
          </p:cNvSpPr>
          <p:nvPr/>
        </p:nvSpPr>
        <p:spPr bwMode="auto">
          <a:xfrm>
            <a:off x="3657600" y="43021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7" name="Rectangle 28"/>
          <p:cNvSpPr>
            <a:spLocks noChangeArrowheads="1"/>
          </p:cNvSpPr>
          <p:nvPr/>
        </p:nvSpPr>
        <p:spPr bwMode="auto">
          <a:xfrm>
            <a:off x="457200" y="1614433"/>
            <a:ext cx="3767056" cy="366767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x </a:t>
            </a:r>
            <a:r>
              <a:rPr lang="en-US" sz="1800" dirty="0">
                <a:latin typeface="Courier New" pitchFamily="49" charset="0"/>
              </a:rPr>
              <a:t>= x </a:t>
            </a:r>
            <a:r>
              <a:rPr lang="en-US" sz="1800" dirty="0" smtClean="0">
                <a:latin typeface="Courier New" pitchFamily="49" charset="0"/>
              </a:rPr>
              <a:t>OP </a:t>
            </a:r>
            <a:r>
              <a:rPr lang="en-US" sz="1800" dirty="0">
                <a:latin typeface="Courier New" pitchFamily="49" charset="0"/>
              </a:rPr>
              <a:t>(d[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</a:t>
            </a:r>
            <a:r>
              <a:rPr lang="en-US" sz="1800" dirty="0" smtClean="0">
                <a:latin typeface="Courier New" pitchFamily="49" charset="0"/>
              </a:rPr>
              <a:t>OP </a:t>
            </a:r>
            <a:r>
              <a:rPr lang="en-US" sz="1800" dirty="0">
                <a:latin typeface="Courier New" pitchFamily="49" charset="0"/>
              </a:rPr>
              <a:t>d[i+1]);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81000"/>
            <a:ext cx="8558382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Loop Unrolling with Separate Accumulators (2x2)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6019800"/>
            <a:ext cx="8307387" cy="577850"/>
          </a:xfrm>
        </p:spPr>
        <p:txBody>
          <a:bodyPr/>
          <a:lstStyle/>
          <a:p>
            <a:r>
              <a:rPr lang="en-US" sz="2800" dirty="0" smtClean="0"/>
              <a:t>Different form of </a:t>
            </a:r>
            <a:r>
              <a:rPr lang="en-US" sz="2800" dirty="0" err="1" smtClean="0"/>
              <a:t>reassociation</a:t>
            </a:r>
            <a:endParaRPr lang="en-US" sz="2800" dirty="0" smtClean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133600" y="990600"/>
            <a:ext cx="5842000" cy="4772025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void unroll2a_combine(</a:t>
            </a:r>
            <a:r>
              <a:rPr lang="en-US" sz="1600" dirty="0" err="1">
                <a:latin typeface="Courier New" pitchFamily="49" charset="0"/>
              </a:rPr>
              <a:t>vec_ptr</a:t>
            </a:r>
            <a:r>
              <a:rPr lang="en-US" sz="1600" dirty="0">
                <a:latin typeface="Courier New" pitchFamily="49" charset="0"/>
              </a:rPr>
              <a:t> v,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dest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</a:rPr>
              <a:t>long </a:t>
            </a:r>
            <a:r>
              <a:rPr lang="en-US" sz="1600" dirty="0">
                <a:latin typeface="Courier New" pitchFamily="49" charset="0"/>
              </a:rPr>
              <a:t>length = </a:t>
            </a:r>
            <a:r>
              <a:rPr lang="en-US" sz="1600" dirty="0" err="1">
                <a:latin typeface="Courier New" pitchFamily="49" charset="0"/>
              </a:rPr>
              <a:t>vec_length</a:t>
            </a:r>
            <a:r>
              <a:rPr lang="en-US" sz="16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</a:rPr>
              <a:t>long </a:t>
            </a:r>
            <a:r>
              <a:rPr lang="en-US" sz="1600" dirty="0">
                <a:latin typeface="Courier New" pitchFamily="49" charset="0"/>
              </a:rPr>
              <a:t>limit = length-1;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*d = </a:t>
            </a:r>
            <a:r>
              <a:rPr lang="en-US" sz="1600" dirty="0" err="1">
                <a:latin typeface="Courier New" pitchFamily="49" charset="0"/>
              </a:rPr>
              <a:t>get_vec_start</a:t>
            </a:r>
            <a:r>
              <a:rPr lang="en-US" sz="16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x0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x1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</a:rPr>
              <a:t>long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Combine 2 elements at a time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for (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= 0; 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&lt; limit; 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+=2)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      x0 = x0 </a:t>
            </a:r>
            <a:r>
              <a:rPr lang="en-US" sz="1600" dirty="0" smtClean="0">
                <a:solidFill>
                  <a:srgbClr val="A50021"/>
                </a:solidFill>
                <a:latin typeface="Courier New" pitchFamily="49" charset="0"/>
              </a:rPr>
              <a:t>OP 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d[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      x1 = x1 </a:t>
            </a:r>
            <a:r>
              <a:rPr lang="en-US" sz="1600" dirty="0" smtClean="0">
                <a:solidFill>
                  <a:srgbClr val="A50021"/>
                </a:solidFill>
                <a:latin typeface="Courier New" pitchFamily="49" charset="0"/>
              </a:rPr>
              <a:t>OP 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d[i+1];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Finish any remaining elements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for (;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length;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	x0 = x0 </a:t>
            </a:r>
            <a:r>
              <a:rPr lang="en-US" sz="1600" dirty="0" smtClean="0">
                <a:latin typeface="Courier New" pitchFamily="49" charset="0"/>
              </a:rPr>
              <a:t>OP </a:t>
            </a:r>
            <a:r>
              <a:rPr lang="en-US" sz="1600" dirty="0">
                <a:latin typeface="Courier New" pitchFamily="49" charset="0"/>
              </a:rPr>
              <a:t>d[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*</a:t>
            </a:r>
            <a:r>
              <a:rPr lang="en-US" sz="1600" dirty="0" err="1">
                <a:latin typeface="Courier New" pitchFamily="49" charset="0"/>
              </a:rPr>
              <a:t>dest</a:t>
            </a:r>
            <a:r>
              <a:rPr lang="en-US" sz="1600" dirty="0">
                <a:latin typeface="Courier New" pitchFamily="49" charset="0"/>
              </a:rPr>
              <a:t> = x0 </a:t>
            </a:r>
            <a:r>
              <a:rPr lang="en-US" sz="1600" dirty="0" smtClean="0">
                <a:latin typeface="Courier New" pitchFamily="49" charset="0"/>
              </a:rPr>
              <a:t>OP </a:t>
            </a:r>
            <a:r>
              <a:rPr lang="en-US" sz="1600" dirty="0">
                <a:latin typeface="Courier New" pitchFamily="49" charset="0"/>
              </a:rPr>
              <a:t>x1;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65611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Optimizing Compilers</a:t>
            </a:r>
          </a:p>
        </p:txBody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86800" cy="5715000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Provide efficient mapping of program to machine</a:t>
            </a:r>
          </a:p>
          <a:p>
            <a:pPr lvl="1" eaLnBrk="1" hangingPunct="1">
              <a:defRPr/>
            </a:pPr>
            <a:r>
              <a:rPr lang="en-US" dirty="0" smtClean="0"/>
              <a:t>register allocation</a:t>
            </a:r>
          </a:p>
          <a:p>
            <a:pPr lvl="1" eaLnBrk="1" hangingPunct="1">
              <a:defRPr/>
            </a:pPr>
            <a:r>
              <a:rPr lang="en-US" dirty="0" smtClean="0"/>
              <a:t>code selection and ordering (scheduling)</a:t>
            </a:r>
          </a:p>
          <a:p>
            <a:pPr lvl="1" eaLnBrk="1" hangingPunct="1">
              <a:defRPr/>
            </a:pPr>
            <a:r>
              <a:rPr lang="en-US" dirty="0" smtClean="0"/>
              <a:t>dead code elimination</a:t>
            </a:r>
          </a:p>
          <a:p>
            <a:pPr lvl="1" eaLnBrk="1" hangingPunct="1">
              <a:defRPr/>
            </a:pPr>
            <a:r>
              <a:rPr lang="en-US" dirty="0" smtClean="0"/>
              <a:t>eliminating minor inefficiencies</a:t>
            </a:r>
          </a:p>
          <a:p>
            <a:pPr eaLnBrk="1" hangingPunct="1">
              <a:defRPr/>
            </a:pPr>
            <a:r>
              <a:rPr lang="en-US" dirty="0" smtClean="0"/>
              <a:t>Don’t (usually) improve asymptotic efficiency</a:t>
            </a:r>
          </a:p>
          <a:p>
            <a:pPr lvl="1" eaLnBrk="1" hangingPunct="1">
              <a:defRPr/>
            </a:pPr>
            <a:r>
              <a:rPr lang="en-US" dirty="0" smtClean="0"/>
              <a:t>up to programmer to select best overall algorithm</a:t>
            </a:r>
          </a:p>
          <a:p>
            <a:pPr lvl="1" eaLnBrk="1" hangingPunct="1">
              <a:defRPr/>
            </a:pPr>
            <a:r>
              <a:rPr lang="en-US" dirty="0"/>
              <a:t>B</a:t>
            </a:r>
            <a:r>
              <a:rPr lang="en-US" dirty="0" smtClean="0"/>
              <a:t>ig</a:t>
            </a:r>
            <a:r>
              <a:rPr lang="en-US" dirty="0" smtClean="0"/>
              <a:t>-</a:t>
            </a:r>
            <a:r>
              <a:rPr lang="en-US" dirty="0" smtClean="0"/>
              <a:t>Oh </a:t>
            </a:r>
            <a:r>
              <a:rPr lang="en-US" dirty="0" smtClean="0"/>
              <a:t>savings are (often) more important than constant factors</a:t>
            </a:r>
          </a:p>
          <a:p>
            <a:pPr lvl="2" eaLnBrk="1" hangingPunct="1">
              <a:defRPr/>
            </a:pPr>
            <a:r>
              <a:rPr lang="en-US" dirty="0" smtClean="0"/>
              <a:t>but constant factors also matter</a:t>
            </a:r>
          </a:p>
          <a:p>
            <a:pPr eaLnBrk="1" hangingPunct="1">
              <a:defRPr/>
            </a:pPr>
            <a:r>
              <a:rPr lang="en-US" dirty="0" smtClean="0"/>
              <a:t>Have difficulty overcoming “optimization blockers”</a:t>
            </a:r>
          </a:p>
          <a:p>
            <a:pPr lvl="1" eaLnBrk="1" hangingPunct="1">
              <a:defRPr/>
            </a:pPr>
            <a:r>
              <a:rPr lang="en-US" dirty="0" smtClean="0"/>
              <a:t>potential memory aliasing</a:t>
            </a:r>
          </a:p>
          <a:p>
            <a:pPr lvl="1" eaLnBrk="1" hangingPunct="1">
              <a:defRPr/>
            </a:pPr>
            <a:r>
              <a:rPr lang="en-US" dirty="0" smtClean="0"/>
              <a:t>potential procedure side-effects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2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Effect of Separate Accumulators</a:t>
            </a:r>
          </a:p>
        </p:txBody>
      </p:sp>
      <p:sp>
        <p:nvSpPr>
          <p:cNvPr id="798753" name="Rectangle 33"/>
          <p:cNvSpPr>
            <a:spLocks noGrp="1" noChangeArrowheads="1"/>
          </p:cNvSpPr>
          <p:nvPr>
            <p:ph type="body" idx="1"/>
          </p:nvPr>
        </p:nvSpPr>
        <p:spPr>
          <a:xfrm>
            <a:off x="290513" y="4603750"/>
            <a:ext cx="8307387" cy="18732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Int</a:t>
            </a:r>
            <a:r>
              <a:rPr lang="en-US" dirty="0" smtClean="0"/>
              <a:t> + makes use of two load units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 smtClean="0"/>
              <a:t>2x speedup (over unroll2) for </a:t>
            </a:r>
            <a:r>
              <a:rPr lang="en-US" dirty="0" err="1" smtClean="0"/>
              <a:t>Int</a:t>
            </a:r>
            <a:r>
              <a:rPr lang="en-US" dirty="0" smtClean="0"/>
              <a:t> *, FP +, FP *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  <p:sp>
        <p:nvSpPr>
          <p:cNvPr id="27688" name="Rectangle 34"/>
          <p:cNvSpPr>
            <a:spLocks noChangeArrowheads="1"/>
          </p:cNvSpPr>
          <p:nvPr/>
        </p:nvSpPr>
        <p:spPr bwMode="auto">
          <a:xfrm>
            <a:off x="1116830" y="5196267"/>
            <a:ext cx="2802048" cy="643766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x0 </a:t>
            </a:r>
            <a:r>
              <a:rPr lang="en-US" sz="1800" dirty="0">
                <a:latin typeface="Courier New" pitchFamily="49" charset="0"/>
              </a:rPr>
              <a:t>= x0 </a:t>
            </a:r>
            <a:r>
              <a:rPr lang="en-US" sz="1800" dirty="0" smtClean="0">
                <a:latin typeface="Courier New" pitchFamily="49" charset="0"/>
              </a:rPr>
              <a:t>OP </a:t>
            </a:r>
            <a:r>
              <a:rPr lang="en-US" sz="1800" dirty="0">
                <a:latin typeface="Courier New" pitchFamily="49" charset="0"/>
              </a:rPr>
              <a:t>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x1 </a:t>
            </a:r>
            <a:r>
              <a:rPr lang="en-US" sz="1800" dirty="0">
                <a:latin typeface="Courier New" pitchFamily="49" charset="0"/>
              </a:rPr>
              <a:t>= x1 </a:t>
            </a:r>
            <a:r>
              <a:rPr lang="en-US" sz="1800" dirty="0" smtClean="0">
                <a:latin typeface="Courier New" pitchFamily="49" charset="0"/>
              </a:rPr>
              <a:t>OP </a:t>
            </a:r>
            <a:r>
              <a:rPr lang="en-US" sz="1800" dirty="0">
                <a:latin typeface="Courier New" pitchFamily="49" charset="0"/>
              </a:rPr>
              <a:t>d[i+1];</a:t>
            </a:r>
          </a:p>
        </p:txBody>
      </p:sp>
      <p:graphicFrame>
        <p:nvGraphicFramePr>
          <p:cNvPr id="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288528"/>
              </p:ext>
            </p:extLst>
          </p:nvPr>
        </p:nvGraphicFramePr>
        <p:xfrm>
          <a:off x="357016" y="1168527"/>
          <a:ext cx="7796385" cy="3101975"/>
        </p:xfrm>
        <a:graphic>
          <a:graphicData uri="http://schemas.openxmlformats.org/drawingml/2006/table">
            <a:tbl>
              <a:tblPr/>
              <a:tblGrid>
                <a:gridCol w="2418937"/>
                <a:gridCol w="1344362"/>
                <a:gridCol w="1344362"/>
                <a:gridCol w="1344362"/>
                <a:gridCol w="1344362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1.27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Unroll 2x1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Unroll 2x1a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Unroll 2x2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0.81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Latency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Throughput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3" grpId="0" build="p"/>
      <p:bldP spid="2768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Line 138"/>
          <p:cNvSpPr>
            <a:spLocks noChangeShapeType="1"/>
          </p:cNvSpPr>
          <p:nvPr/>
        </p:nvSpPr>
        <p:spPr bwMode="auto">
          <a:xfrm>
            <a:off x="3505200" y="5486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107" y="4572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Separate Accumulators</a:t>
            </a:r>
          </a:p>
        </p:txBody>
      </p:sp>
      <p:sp>
        <p:nvSpPr>
          <p:cNvPr id="28717" name="AutoShape 101"/>
          <p:cNvSpPr>
            <a:spLocks noChangeArrowheads="1"/>
          </p:cNvSpPr>
          <p:nvPr/>
        </p:nvSpPr>
        <p:spPr bwMode="auto">
          <a:xfrm>
            <a:off x="2057400" y="31242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718" name="Line 102"/>
          <p:cNvSpPr>
            <a:spLocks noChangeShapeType="1"/>
          </p:cNvSpPr>
          <p:nvPr/>
        </p:nvSpPr>
        <p:spPr bwMode="auto">
          <a:xfrm>
            <a:off x="2209800" y="2895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719" name="Line 103"/>
          <p:cNvSpPr>
            <a:spLocks noChangeShapeType="1"/>
          </p:cNvSpPr>
          <p:nvPr/>
        </p:nvSpPr>
        <p:spPr bwMode="auto">
          <a:xfrm>
            <a:off x="2438400" y="2895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720" name="AutoShape 104"/>
          <p:cNvSpPr>
            <a:spLocks noChangeArrowheads="1"/>
          </p:cNvSpPr>
          <p:nvPr/>
        </p:nvSpPr>
        <p:spPr bwMode="auto">
          <a:xfrm>
            <a:off x="2667000" y="36576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722" name="Line 106"/>
          <p:cNvSpPr>
            <a:spLocks noChangeShapeType="1"/>
          </p:cNvSpPr>
          <p:nvPr/>
        </p:nvSpPr>
        <p:spPr bwMode="auto">
          <a:xfrm>
            <a:off x="3048000" y="3429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723" name="Freeform 107"/>
          <p:cNvSpPr>
            <a:spLocks/>
          </p:cNvSpPr>
          <p:nvPr/>
        </p:nvSpPr>
        <p:spPr bwMode="auto">
          <a:xfrm>
            <a:off x="2362200" y="3429000"/>
            <a:ext cx="304800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0876" name="Rectangle 108"/>
          <p:cNvSpPr>
            <a:spLocks noChangeArrowheads="1"/>
          </p:cNvSpPr>
          <p:nvPr/>
        </p:nvSpPr>
        <p:spPr bwMode="auto">
          <a:xfrm>
            <a:off x="2103438" y="2590800"/>
            <a:ext cx="230191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1</a:t>
            </a:r>
            <a:endParaRPr lang="en-US" sz="1800" baseline="-2500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800877" name="Rectangle 109"/>
          <p:cNvSpPr>
            <a:spLocks noChangeArrowheads="1"/>
          </p:cNvSpPr>
          <p:nvPr/>
        </p:nvSpPr>
        <p:spPr bwMode="auto">
          <a:xfrm>
            <a:off x="2286000" y="25908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1</a:t>
            </a:r>
          </a:p>
        </p:txBody>
      </p:sp>
      <p:sp>
        <p:nvSpPr>
          <p:cNvPr id="800878" name="Rectangle 110"/>
          <p:cNvSpPr>
            <a:spLocks noChangeArrowheads="1"/>
          </p:cNvSpPr>
          <p:nvPr/>
        </p:nvSpPr>
        <p:spPr bwMode="auto">
          <a:xfrm>
            <a:off x="2895600" y="31242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3</a:t>
            </a:r>
          </a:p>
        </p:txBody>
      </p:sp>
      <p:sp>
        <p:nvSpPr>
          <p:cNvPr id="28727" name="AutoShape 111"/>
          <p:cNvSpPr>
            <a:spLocks noChangeArrowheads="1"/>
          </p:cNvSpPr>
          <p:nvPr/>
        </p:nvSpPr>
        <p:spPr bwMode="auto">
          <a:xfrm>
            <a:off x="3260725" y="41910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729" name="Line 113"/>
          <p:cNvSpPr>
            <a:spLocks noChangeShapeType="1"/>
          </p:cNvSpPr>
          <p:nvPr/>
        </p:nvSpPr>
        <p:spPr bwMode="auto">
          <a:xfrm>
            <a:off x="3641725" y="3962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730" name="Freeform 114"/>
          <p:cNvSpPr>
            <a:spLocks/>
          </p:cNvSpPr>
          <p:nvPr/>
        </p:nvSpPr>
        <p:spPr bwMode="auto">
          <a:xfrm>
            <a:off x="2955925" y="3962400"/>
            <a:ext cx="304800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0883" name="Rectangle 115"/>
          <p:cNvSpPr>
            <a:spLocks noChangeArrowheads="1"/>
          </p:cNvSpPr>
          <p:nvPr/>
        </p:nvSpPr>
        <p:spPr bwMode="auto">
          <a:xfrm>
            <a:off x="3489325" y="36576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5</a:t>
            </a:r>
          </a:p>
        </p:txBody>
      </p:sp>
      <p:sp>
        <p:nvSpPr>
          <p:cNvPr id="28732" name="AutoShape 116"/>
          <p:cNvSpPr>
            <a:spLocks noChangeArrowheads="1"/>
          </p:cNvSpPr>
          <p:nvPr/>
        </p:nvSpPr>
        <p:spPr bwMode="auto">
          <a:xfrm>
            <a:off x="3854450" y="47244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734" name="Line 118"/>
          <p:cNvSpPr>
            <a:spLocks noChangeShapeType="1"/>
          </p:cNvSpPr>
          <p:nvPr/>
        </p:nvSpPr>
        <p:spPr bwMode="auto">
          <a:xfrm>
            <a:off x="4235450" y="4495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735" name="Freeform 119"/>
          <p:cNvSpPr>
            <a:spLocks/>
          </p:cNvSpPr>
          <p:nvPr/>
        </p:nvSpPr>
        <p:spPr bwMode="auto">
          <a:xfrm>
            <a:off x="3549650" y="4495800"/>
            <a:ext cx="304800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0888" name="Rectangle 120"/>
          <p:cNvSpPr>
            <a:spLocks noChangeArrowheads="1"/>
          </p:cNvSpPr>
          <p:nvPr/>
        </p:nvSpPr>
        <p:spPr bwMode="auto">
          <a:xfrm>
            <a:off x="4083050" y="41910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7</a:t>
            </a:r>
          </a:p>
        </p:txBody>
      </p:sp>
      <p:sp>
        <p:nvSpPr>
          <p:cNvPr id="28740" name="Freeform 124"/>
          <p:cNvSpPr>
            <a:spLocks/>
          </p:cNvSpPr>
          <p:nvPr/>
        </p:nvSpPr>
        <p:spPr bwMode="auto">
          <a:xfrm flipH="1">
            <a:off x="3733800" y="5029200"/>
            <a:ext cx="409575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680" name="AutoShape 134"/>
          <p:cNvSpPr>
            <a:spLocks noChangeArrowheads="1"/>
          </p:cNvSpPr>
          <p:nvPr/>
        </p:nvSpPr>
        <p:spPr bwMode="auto">
          <a:xfrm>
            <a:off x="3200400" y="5246132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683" name="AutoShape 137"/>
          <p:cNvSpPr>
            <a:spLocks noChangeArrowheads="1"/>
          </p:cNvSpPr>
          <p:nvPr/>
        </p:nvSpPr>
        <p:spPr bwMode="auto">
          <a:xfrm>
            <a:off x="609600" y="31242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684" name="Line 138"/>
          <p:cNvSpPr>
            <a:spLocks noChangeShapeType="1"/>
          </p:cNvSpPr>
          <p:nvPr/>
        </p:nvSpPr>
        <p:spPr bwMode="auto">
          <a:xfrm>
            <a:off x="762000" y="2895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685" name="Line 139"/>
          <p:cNvSpPr>
            <a:spLocks noChangeShapeType="1"/>
          </p:cNvSpPr>
          <p:nvPr/>
        </p:nvSpPr>
        <p:spPr bwMode="auto">
          <a:xfrm>
            <a:off x="990600" y="2895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686" name="AutoShape 140"/>
          <p:cNvSpPr>
            <a:spLocks noChangeArrowheads="1"/>
          </p:cNvSpPr>
          <p:nvPr/>
        </p:nvSpPr>
        <p:spPr bwMode="auto">
          <a:xfrm>
            <a:off x="1219200" y="36576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688" name="Line 142"/>
          <p:cNvSpPr>
            <a:spLocks noChangeShapeType="1"/>
          </p:cNvSpPr>
          <p:nvPr/>
        </p:nvSpPr>
        <p:spPr bwMode="auto">
          <a:xfrm>
            <a:off x="1600200" y="3429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689" name="Freeform 143"/>
          <p:cNvSpPr>
            <a:spLocks/>
          </p:cNvSpPr>
          <p:nvPr/>
        </p:nvSpPr>
        <p:spPr bwMode="auto">
          <a:xfrm>
            <a:off x="914400" y="3429000"/>
            <a:ext cx="304800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0912" name="Rectangle 144"/>
          <p:cNvSpPr>
            <a:spLocks noChangeArrowheads="1"/>
          </p:cNvSpPr>
          <p:nvPr/>
        </p:nvSpPr>
        <p:spPr bwMode="auto">
          <a:xfrm>
            <a:off x="655638" y="2590800"/>
            <a:ext cx="230191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1</a:t>
            </a:r>
            <a:endParaRPr lang="en-US" sz="1800" baseline="-2500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800913" name="Rectangle 145"/>
          <p:cNvSpPr>
            <a:spLocks noChangeArrowheads="1"/>
          </p:cNvSpPr>
          <p:nvPr/>
        </p:nvSpPr>
        <p:spPr bwMode="auto">
          <a:xfrm>
            <a:off x="838200" y="25908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0</a:t>
            </a:r>
          </a:p>
        </p:txBody>
      </p:sp>
      <p:sp>
        <p:nvSpPr>
          <p:cNvPr id="800914" name="Rectangle 146"/>
          <p:cNvSpPr>
            <a:spLocks noChangeArrowheads="1"/>
          </p:cNvSpPr>
          <p:nvPr/>
        </p:nvSpPr>
        <p:spPr bwMode="auto">
          <a:xfrm>
            <a:off x="1447800" y="31242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2</a:t>
            </a:r>
          </a:p>
        </p:txBody>
      </p:sp>
      <p:sp>
        <p:nvSpPr>
          <p:cNvPr id="28693" name="AutoShape 147"/>
          <p:cNvSpPr>
            <a:spLocks noChangeArrowheads="1"/>
          </p:cNvSpPr>
          <p:nvPr/>
        </p:nvSpPr>
        <p:spPr bwMode="auto">
          <a:xfrm>
            <a:off x="1812925" y="41910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695" name="Line 149"/>
          <p:cNvSpPr>
            <a:spLocks noChangeShapeType="1"/>
          </p:cNvSpPr>
          <p:nvPr/>
        </p:nvSpPr>
        <p:spPr bwMode="auto">
          <a:xfrm>
            <a:off x="2193925" y="3962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696" name="Freeform 150"/>
          <p:cNvSpPr>
            <a:spLocks/>
          </p:cNvSpPr>
          <p:nvPr/>
        </p:nvSpPr>
        <p:spPr bwMode="auto">
          <a:xfrm>
            <a:off x="1508125" y="3962400"/>
            <a:ext cx="304800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0919" name="Rectangle 151"/>
          <p:cNvSpPr>
            <a:spLocks noChangeArrowheads="1"/>
          </p:cNvSpPr>
          <p:nvPr/>
        </p:nvSpPr>
        <p:spPr bwMode="auto">
          <a:xfrm>
            <a:off x="2041525" y="36576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4</a:t>
            </a:r>
          </a:p>
        </p:txBody>
      </p:sp>
      <p:sp>
        <p:nvSpPr>
          <p:cNvPr id="28698" name="AutoShape 152"/>
          <p:cNvSpPr>
            <a:spLocks noChangeArrowheads="1"/>
          </p:cNvSpPr>
          <p:nvPr/>
        </p:nvSpPr>
        <p:spPr bwMode="auto">
          <a:xfrm>
            <a:off x="2406650" y="47244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700" name="Line 154"/>
          <p:cNvSpPr>
            <a:spLocks noChangeShapeType="1"/>
          </p:cNvSpPr>
          <p:nvPr/>
        </p:nvSpPr>
        <p:spPr bwMode="auto">
          <a:xfrm>
            <a:off x="2787650" y="4495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701" name="Freeform 155"/>
          <p:cNvSpPr>
            <a:spLocks/>
          </p:cNvSpPr>
          <p:nvPr/>
        </p:nvSpPr>
        <p:spPr bwMode="auto">
          <a:xfrm>
            <a:off x="2101850" y="4495800"/>
            <a:ext cx="304800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0924" name="Rectangle 156"/>
          <p:cNvSpPr>
            <a:spLocks noChangeArrowheads="1"/>
          </p:cNvSpPr>
          <p:nvPr/>
        </p:nvSpPr>
        <p:spPr bwMode="auto">
          <a:xfrm>
            <a:off x="2635250" y="41910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6</a:t>
            </a:r>
          </a:p>
        </p:txBody>
      </p:sp>
      <p:sp>
        <p:nvSpPr>
          <p:cNvPr id="28706" name="Freeform 160"/>
          <p:cNvSpPr>
            <a:spLocks/>
          </p:cNvSpPr>
          <p:nvPr/>
        </p:nvSpPr>
        <p:spPr bwMode="auto">
          <a:xfrm>
            <a:off x="2695574" y="5029200"/>
            <a:ext cx="504825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5" name="Rectangle 34"/>
          <p:cNvSpPr>
            <a:spLocks noChangeArrowheads="1"/>
          </p:cNvSpPr>
          <p:nvPr/>
        </p:nvSpPr>
        <p:spPr bwMode="auto">
          <a:xfrm>
            <a:off x="609600" y="1642234"/>
            <a:ext cx="2802048" cy="643766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x0 </a:t>
            </a:r>
            <a:r>
              <a:rPr lang="en-US" sz="1800" dirty="0">
                <a:latin typeface="Courier New" pitchFamily="49" charset="0"/>
              </a:rPr>
              <a:t>= x0 </a:t>
            </a:r>
            <a:r>
              <a:rPr lang="en-US" sz="1800" dirty="0" smtClean="0">
                <a:latin typeface="Courier New" pitchFamily="49" charset="0"/>
              </a:rPr>
              <a:t>OP </a:t>
            </a:r>
            <a:r>
              <a:rPr lang="en-US" sz="1800" dirty="0">
                <a:latin typeface="Courier New" pitchFamily="49" charset="0"/>
              </a:rPr>
              <a:t>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x1 </a:t>
            </a:r>
            <a:r>
              <a:rPr lang="en-US" sz="1800" dirty="0">
                <a:latin typeface="Courier New" pitchFamily="49" charset="0"/>
              </a:rPr>
              <a:t>= x1 </a:t>
            </a:r>
            <a:r>
              <a:rPr lang="en-US" sz="1800" dirty="0" smtClean="0">
                <a:latin typeface="Courier New" pitchFamily="49" charset="0"/>
              </a:rPr>
              <a:t>OP </a:t>
            </a:r>
            <a:r>
              <a:rPr lang="en-US" sz="1800" dirty="0">
                <a:latin typeface="Courier New" pitchFamily="49" charset="0"/>
              </a:rPr>
              <a:t>d[i+1];</a:t>
            </a:r>
          </a:p>
        </p:txBody>
      </p:sp>
      <p:sp>
        <p:nvSpPr>
          <p:cNvPr id="76" name="Rectangle 3"/>
          <p:cNvSpPr txBox="1">
            <a:spLocks noChangeArrowheads="1"/>
          </p:cNvSpPr>
          <p:nvPr/>
        </p:nvSpPr>
        <p:spPr bwMode="auto">
          <a:xfrm>
            <a:off x="4965700" y="1600200"/>
            <a:ext cx="39497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7338" marR="0" lvl="0" indent="-287338" algn="l" defTabSz="914400" rtl="0" eaLnBrk="1" fontAlgn="base" latinLnBrk="0" hangingPunct="1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What changed:</a:t>
            </a:r>
          </a:p>
          <a:p>
            <a:pPr marL="628650" marR="0" lvl="1" indent="-230188" algn="l" defTabSz="914400" rtl="0" eaLnBrk="1" fontAlgn="base" latinLnBrk="0" hangingPunct="1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Two independent “streams” of operations</a:t>
            </a:r>
          </a:p>
          <a:p>
            <a:pPr marL="287338" marR="0" lvl="0" indent="-287338" algn="l" defTabSz="914400" rtl="0" eaLnBrk="1" fontAlgn="base" latinLnBrk="0" hangingPunct="1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87338" marR="0" lvl="0" indent="-287338" algn="l" defTabSz="914400" rtl="0" eaLnBrk="1" fontAlgn="base" latinLnBrk="0" hangingPunct="1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Overall Performance</a:t>
            </a:r>
          </a:p>
          <a:p>
            <a:pPr marL="627063" marR="0" lvl="1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N elements, D cycles latency/op</a:t>
            </a:r>
          </a:p>
          <a:p>
            <a:pPr marL="627063" marR="0" lvl="1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Should be (N/2+1)*D cycles:</a:t>
            </a:r>
            <a:b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</a:b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CPE = D/2</a:t>
            </a:r>
          </a:p>
          <a:p>
            <a:pPr marL="627063" marR="0" lvl="1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CPE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 matches prediction!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410200" y="4953000"/>
            <a:ext cx="16981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  <a:latin typeface="Calibri" pitchFamily="34" charset="0"/>
              </a:rPr>
              <a:t>What Now?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Unrolling &amp; Accumulating</a:t>
            </a:r>
          </a:p>
        </p:txBody>
      </p:sp>
      <p:sp>
        <p:nvSpPr>
          <p:cNvPr id="80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7388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Idea</a:t>
            </a:r>
          </a:p>
          <a:p>
            <a:pPr lvl="1" eaLnBrk="1" hangingPunct="1">
              <a:defRPr/>
            </a:pPr>
            <a:r>
              <a:rPr lang="en-US" dirty="0" smtClean="0"/>
              <a:t>Can unroll to any degree L</a:t>
            </a:r>
          </a:p>
          <a:p>
            <a:pPr lvl="1" eaLnBrk="1" hangingPunct="1">
              <a:defRPr/>
            </a:pPr>
            <a:r>
              <a:rPr lang="en-US" dirty="0" smtClean="0"/>
              <a:t>Can accumulate K results in parallel</a:t>
            </a:r>
          </a:p>
          <a:p>
            <a:pPr lvl="1" eaLnBrk="1" hangingPunct="1">
              <a:defRPr/>
            </a:pPr>
            <a:r>
              <a:rPr lang="en-US" dirty="0" smtClean="0"/>
              <a:t>L must be multiple of K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Limitations</a:t>
            </a:r>
          </a:p>
          <a:p>
            <a:pPr lvl="1" eaLnBrk="1" hangingPunct="1">
              <a:defRPr/>
            </a:pPr>
            <a:r>
              <a:rPr lang="en-US" dirty="0" smtClean="0"/>
              <a:t>Diminishing returns</a:t>
            </a:r>
          </a:p>
          <a:p>
            <a:pPr lvl="2" eaLnBrk="1" hangingPunct="1">
              <a:defRPr/>
            </a:pPr>
            <a:r>
              <a:rPr lang="en-US" dirty="0" smtClean="0"/>
              <a:t>Cannot go beyond throughput limitations of execution units</a:t>
            </a:r>
          </a:p>
          <a:p>
            <a:pPr lvl="1" eaLnBrk="1" hangingPunct="1">
              <a:defRPr/>
            </a:pPr>
            <a:r>
              <a:rPr lang="en-US" dirty="0" smtClean="0"/>
              <a:t>Large overhead for short lengths</a:t>
            </a:r>
          </a:p>
          <a:p>
            <a:pPr lvl="2" eaLnBrk="1" hangingPunct="1">
              <a:defRPr/>
            </a:pPr>
            <a:r>
              <a:rPr lang="en-US" dirty="0" smtClean="0"/>
              <a:t>Finish off iterations sequentially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Unrolling &amp; Accumulating: Double *</a:t>
            </a:r>
          </a:p>
        </p:txBody>
      </p:sp>
      <p:sp>
        <p:nvSpPr>
          <p:cNvPr id="80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74750"/>
            <a:ext cx="8307388" cy="1416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Case</a:t>
            </a:r>
          </a:p>
          <a:p>
            <a:pPr lvl="1" eaLnBrk="1" hangingPunct="1">
              <a:defRPr/>
            </a:pPr>
            <a:r>
              <a:rPr lang="en-US" dirty="0" smtClean="0"/>
              <a:t>Intel </a:t>
            </a:r>
            <a:r>
              <a:rPr lang="en-US" dirty="0" err="1" smtClean="0"/>
              <a:t>Haswell</a:t>
            </a:r>
            <a:r>
              <a:rPr lang="en-US" dirty="0" smtClean="0"/>
              <a:t> </a:t>
            </a:r>
          </a:p>
          <a:p>
            <a:pPr lvl="1" eaLnBrk="1" hangingPunct="1">
              <a:defRPr/>
            </a:pPr>
            <a:r>
              <a:rPr lang="en-US" dirty="0" smtClean="0"/>
              <a:t>Double FP Multiplication</a:t>
            </a:r>
          </a:p>
          <a:p>
            <a:pPr lvl="1" eaLnBrk="1" hangingPunct="1">
              <a:defRPr/>
            </a:pPr>
            <a:r>
              <a:rPr lang="en-US" dirty="0" smtClean="0"/>
              <a:t>Latency bound: 5.00.  Throughput bound: 0.50 </a:t>
            </a:r>
          </a:p>
        </p:txBody>
      </p:sp>
      <p:graphicFrame>
        <p:nvGraphicFramePr>
          <p:cNvPr id="803965" name="Group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899044"/>
              </p:ext>
            </p:extLst>
          </p:nvPr>
        </p:nvGraphicFramePr>
        <p:xfrm>
          <a:off x="1066800" y="2819400"/>
          <a:ext cx="6705600" cy="3520440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746125"/>
                <a:gridCol w="742950"/>
                <a:gridCol w="746125"/>
                <a:gridCol w="746125"/>
                <a:gridCol w="742950"/>
                <a:gridCol w="746125"/>
                <a:gridCol w="746125"/>
                <a:gridCol w="742950"/>
                <a:gridCol w="746125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FP *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Unrolling Factor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K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5.01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5.01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5.01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5.01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2.51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2.51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2.51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1.67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1.25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1.26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0.84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0.88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0.63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0.51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0.52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205369" y="4544304"/>
            <a:ext cx="1930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Accumulators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Unrolling &amp; Accumulating: </a:t>
            </a:r>
            <a:r>
              <a:rPr lang="en-US" dirty="0" err="1" smtClean="0"/>
              <a:t>Int</a:t>
            </a:r>
            <a:r>
              <a:rPr lang="en-US" dirty="0" smtClean="0"/>
              <a:t> +</a:t>
            </a:r>
          </a:p>
        </p:txBody>
      </p:sp>
      <p:sp>
        <p:nvSpPr>
          <p:cNvPr id="80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74750"/>
            <a:ext cx="8307388" cy="1416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Case</a:t>
            </a:r>
          </a:p>
          <a:p>
            <a:pPr lvl="1" eaLnBrk="1" hangingPunct="1">
              <a:defRPr/>
            </a:pPr>
            <a:r>
              <a:rPr lang="en-US" dirty="0" smtClean="0"/>
              <a:t>Intel </a:t>
            </a:r>
            <a:r>
              <a:rPr lang="en-US" dirty="0" err="1" smtClean="0"/>
              <a:t>Haswell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Integer addition</a:t>
            </a:r>
          </a:p>
          <a:p>
            <a:pPr lvl="1" eaLnBrk="1" hangingPunct="1">
              <a:defRPr/>
            </a:pPr>
            <a:r>
              <a:rPr lang="en-US" dirty="0" smtClean="0"/>
              <a:t>Latency bound: 1.00.  Throughput bound: 1.00 </a:t>
            </a:r>
          </a:p>
        </p:txBody>
      </p:sp>
      <p:graphicFrame>
        <p:nvGraphicFramePr>
          <p:cNvPr id="803965" name="Group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548720"/>
              </p:ext>
            </p:extLst>
          </p:nvPr>
        </p:nvGraphicFramePr>
        <p:xfrm>
          <a:off x="1066800" y="2819400"/>
          <a:ext cx="6705600" cy="3520440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746125"/>
                <a:gridCol w="742950"/>
                <a:gridCol w="746125"/>
                <a:gridCol w="746125"/>
                <a:gridCol w="742950"/>
                <a:gridCol w="746125"/>
                <a:gridCol w="746125"/>
                <a:gridCol w="742950"/>
                <a:gridCol w="746125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FP *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Unrolling Factor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K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1.27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1.01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</a:rPr>
                        <a:t>1.01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1.01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0.81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0.69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0.54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0.74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0.69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1.24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0.56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0.56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0.54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0.54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</a:rPr>
                        <a:t>0.56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205369" y="4544304"/>
            <a:ext cx="1930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Accumulators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2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Achievable Performance</a:t>
            </a:r>
          </a:p>
        </p:txBody>
      </p:sp>
      <p:sp>
        <p:nvSpPr>
          <p:cNvPr id="798753" name="Rectangle 33"/>
          <p:cNvSpPr>
            <a:spLocks noGrp="1" noChangeArrowheads="1"/>
          </p:cNvSpPr>
          <p:nvPr>
            <p:ph type="body" idx="1"/>
          </p:nvPr>
        </p:nvSpPr>
        <p:spPr>
          <a:xfrm>
            <a:off x="290513" y="4603750"/>
            <a:ext cx="8307387" cy="18732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Limited only by throughput of functional units</a:t>
            </a:r>
          </a:p>
          <a:p>
            <a:pPr eaLnBrk="1" hangingPunct="1">
              <a:defRPr/>
            </a:pPr>
            <a:r>
              <a:rPr lang="en-US" dirty="0" smtClean="0"/>
              <a:t>Up to 42X improvement over original, </a:t>
            </a:r>
            <a:r>
              <a:rPr lang="en-US" dirty="0" err="1" smtClean="0"/>
              <a:t>unoptimized</a:t>
            </a:r>
            <a:r>
              <a:rPr lang="en-US" dirty="0" smtClean="0"/>
              <a:t> code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</p:txBody>
      </p:sp>
      <p:graphicFrame>
        <p:nvGraphicFramePr>
          <p:cNvPr id="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858130"/>
              </p:ext>
            </p:extLst>
          </p:nvPr>
        </p:nvGraphicFramePr>
        <p:xfrm>
          <a:off x="357016" y="1168527"/>
          <a:ext cx="7796385" cy="1939925"/>
        </p:xfrm>
        <a:graphic>
          <a:graphicData uri="http://schemas.openxmlformats.org/drawingml/2006/table">
            <a:tbl>
              <a:tblPr/>
              <a:tblGrid>
                <a:gridCol w="2418937"/>
                <a:gridCol w="1344362"/>
                <a:gridCol w="1344362"/>
                <a:gridCol w="1344362"/>
                <a:gridCol w="1344362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Best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Latency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Throughput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-25400"/>
            <a:ext cx="8716962" cy="781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Programming with AVX2</a:t>
            </a:r>
          </a:p>
        </p:txBody>
      </p:sp>
      <p:sp>
        <p:nvSpPr>
          <p:cNvPr id="82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65150"/>
            <a:ext cx="8307387" cy="6140450"/>
          </a:xfrm>
        </p:spPr>
        <p:txBody>
          <a:bodyPr/>
          <a:lstStyle/>
          <a:p>
            <a:pPr eaLnBrk="1" hangingPunct="1">
              <a:lnSpc>
                <a:spcPct val="105000"/>
              </a:lnSpc>
              <a:buFont typeface="Wingdings" pitchFamily="2" charset="2"/>
              <a:buNone/>
              <a:defRPr/>
            </a:pPr>
            <a:r>
              <a:rPr lang="en-US" dirty="0"/>
              <a:t>Y</a:t>
            </a:r>
            <a:r>
              <a:rPr lang="en-US" dirty="0" smtClean="0">
                <a:ea typeface="+mn-ea"/>
              </a:rPr>
              <a:t>MM Registers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 smtClean="0"/>
              <a:t>16 total, each 32 bytes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 smtClean="0"/>
              <a:t>32 single-byte integers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 smtClean="0"/>
              <a:t>16 16-bit integers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 smtClean="0"/>
              <a:t>8 32-bit integers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 smtClean="0"/>
              <a:t>8 single-precision floats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 smtClean="0"/>
              <a:t>4 double-precision floats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 smtClean="0"/>
              <a:t>1 single-precision float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 smtClean="0"/>
              <a:t>1 double-precision float</a:t>
            </a:r>
          </a:p>
        </p:txBody>
      </p:sp>
      <p:grpSp>
        <p:nvGrpSpPr>
          <p:cNvPr id="39941" name="Group 21"/>
          <p:cNvGrpSpPr>
            <a:grpSpLocks/>
          </p:cNvGrpSpPr>
          <p:nvPr/>
        </p:nvGrpSpPr>
        <p:grpSpPr bwMode="auto">
          <a:xfrm>
            <a:off x="609600" y="2546350"/>
            <a:ext cx="7315200" cy="304800"/>
            <a:chOff x="768" y="864"/>
            <a:chExt cx="4608" cy="192"/>
          </a:xfrm>
        </p:grpSpPr>
        <p:sp>
          <p:nvSpPr>
            <p:cNvPr id="40047" name="Rectangle 22"/>
            <p:cNvSpPr>
              <a:spLocks noChangeArrowheads="1"/>
            </p:cNvSpPr>
            <p:nvPr/>
          </p:nvSpPr>
          <p:spPr bwMode="auto">
            <a:xfrm>
              <a:off x="768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48" name="Rectangle 23"/>
            <p:cNvSpPr>
              <a:spLocks noChangeArrowheads="1"/>
            </p:cNvSpPr>
            <p:nvPr/>
          </p:nvSpPr>
          <p:spPr bwMode="auto">
            <a:xfrm>
              <a:off x="1056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49" name="Rectangle 24"/>
            <p:cNvSpPr>
              <a:spLocks noChangeArrowheads="1"/>
            </p:cNvSpPr>
            <p:nvPr/>
          </p:nvSpPr>
          <p:spPr bwMode="auto">
            <a:xfrm>
              <a:off x="1344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0" name="Rectangle 25"/>
            <p:cNvSpPr>
              <a:spLocks noChangeArrowheads="1"/>
            </p:cNvSpPr>
            <p:nvPr/>
          </p:nvSpPr>
          <p:spPr bwMode="auto">
            <a:xfrm>
              <a:off x="1632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1" name="Rectangle 26"/>
            <p:cNvSpPr>
              <a:spLocks noChangeArrowheads="1"/>
            </p:cNvSpPr>
            <p:nvPr/>
          </p:nvSpPr>
          <p:spPr bwMode="auto">
            <a:xfrm>
              <a:off x="1920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2" name="Rectangle 27"/>
            <p:cNvSpPr>
              <a:spLocks noChangeArrowheads="1"/>
            </p:cNvSpPr>
            <p:nvPr/>
          </p:nvSpPr>
          <p:spPr bwMode="auto">
            <a:xfrm>
              <a:off x="2208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3" name="Rectangle 28"/>
            <p:cNvSpPr>
              <a:spLocks noChangeArrowheads="1"/>
            </p:cNvSpPr>
            <p:nvPr/>
          </p:nvSpPr>
          <p:spPr bwMode="auto">
            <a:xfrm>
              <a:off x="2496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4" name="Rectangle 29"/>
            <p:cNvSpPr>
              <a:spLocks noChangeArrowheads="1"/>
            </p:cNvSpPr>
            <p:nvPr/>
          </p:nvSpPr>
          <p:spPr bwMode="auto">
            <a:xfrm>
              <a:off x="2784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5" name="Rectangle 30"/>
            <p:cNvSpPr>
              <a:spLocks noChangeArrowheads="1"/>
            </p:cNvSpPr>
            <p:nvPr/>
          </p:nvSpPr>
          <p:spPr bwMode="auto">
            <a:xfrm>
              <a:off x="3072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6" name="Rectangle 31"/>
            <p:cNvSpPr>
              <a:spLocks noChangeArrowheads="1"/>
            </p:cNvSpPr>
            <p:nvPr/>
          </p:nvSpPr>
          <p:spPr bwMode="auto">
            <a:xfrm>
              <a:off x="3360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7" name="Rectangle 32"/>
            <p:cNvSpPr>
              <a:spLocks noChangeArrowheads="1"/>
            </p:cNvSpPr>
            <p:nvPr/>
          </p:nvSpPr>
          <p:spPr bwMode="auto">
            <a:xfrm>
              <a:off x="3648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8" name="Rectangle 33"/>
            <p:cNvSpPr>
              <a:spLocks noChangeArrowheads="1"/>
            </p:cNvSpPr>
            <p:nvPr/>
          </p:nvSpPr>
          <p:spPr bwMode="auto">
            <a:xfrm>
              <a:off x="3936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9" name="Rectangle 34"/>
            <p:cNvSpPr>
              <a:spLocks noChangeArrowheads="1"/>
            </p:cNvSpPr>
            <p:nvPr/>
          </p:nvSpPr>
          <p:spPr bwMode="auto">
            <a:xfrm>
              <a:off x="4224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0" name="Rectangle 35"/>
            <p:cNvSpPr>
              <a:spLocks noChangeArrowheads="1"/>
            </p:cNvSpPr>
            <p:nvPr/>
          </p:nvSpPr>
          <p:spPr bwMode="auto">
            <a:xfrm>
              <a:off x="4512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1" name="Rectangle 36"/>
            <p:cNvSpPr>
              <a:spLocks noChangeArrowheads="1"/>
            </p:cNvSpPr>
            <p:nvPr/>
          </p:nvSpPr>
          <p:spPr bwMode="auto">
            <a:xfrm>
              <a:off x="4800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2" name="Rectangle 37"/>
            <p:cNvSpPr>
              <a:spLocks noChangeArrowheads="1"/>
            </p:cNvSpPr>
            <p:nvPr/>
          </p:nvSpPr>
          <p:spPr bwMode="auto">
            <a:xfrm>
              <a:off x="5088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9945" name="Rectangle 89"/>
          <p:cNvSpPr>
            <a:spLocks noChangeArrowheads="1"/>
          </p:cNvSpPr>
          <p:nvPr/>
        </p:nvSpPr>
        <p:spPr bwMode="auto">
          <a:xfrm>
            <a:off x="6096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46" name="Rectangle 90"/>
          <p:cNvSpPr>
            <a:spLocks noChangeArrowheads="1"/>
          </p:cNvSpPr>
          <p:nvPr/>
        </p:nvSpPr>
        <p:spPr bwMode="auto">
          <a:xfrm>
            <a:off x="15240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47" name="Rectangle 91"/>
          <p:cNvSpPr>
            <a:spLocks noChangeArrowheads="1"/>
          </p:cNvSpPr>
          <p:nvPr/>
        </p:nvSpPr>
        <p:spPr bwMode="auto">
          <a:xfrm>
            <a:off x="24384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48" name="Rectangle 92"/>
          <p:cNvSpPr>
            <a:spLocks noChangeArrowheads="1"/>
          </p:cNvSpPr>
          <p:nvPr/>
        </p:nvSpPr>
        <p:spPr bwMode="auto">
          <a:xfrm>
            <a:off x="33528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49" name="Rectangle 93"/>
          <p:cNvSpPr>
            <a:spLocks noChangeArrowheads="1"/>
          </p:cNvSpPr>
          <p:nvPr/>
        </p:nvSpPr>
        <p:spPr bwMode="auto">
          <a:xfrm>
            <a:off x="42672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50" name="Rectangle 94"/>
          <p:cNvSpPr>
            <a:spLocks noChangeArrowheads="1"/>
          </p:cNvSpPr>
          <p:nvPr/>
        </p:nvSpPr>
        <p:spPr bwMode="auto">
          <a:xfrm>
            <a:off x="51816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51" name="Rectangle 95"/>
          <p:cNvSpPr>
            <a:spLocks noChangeArrowheads="1"/>
          </p:cNvSpPr>
          <p:nvPr/>
        </p:nvSpPr>
        <p:spPr bwMode="auto">
          <a:xfrm>
            <a:off x="60960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52" name="Rectangle 96"/>
          <p:cNvSpPr>
            <a:spLocks noChangeArrowheads="1"/>
          </p:cNvSpPr>
          <p:nvPr/>
        </p:nvSpPr>
        <p:spPr bwMode="auto">
          <a:xfrm>
            <a:off x="70104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53" name="Rectangle 97"/>
          <p:cNvSpPr>
            <a:spLocks noChangeArrowheads="1"/>
          </p:cNvSpPr>
          <p:nvPr/>
        </p:nvSpPr>
        <p:spPr bwMode="auto">
          <a:xfrm>
            <a:off x="609600" y="3308350"/>
            <a:ext cx="18288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143" name="Rectangle 4"/>
          <p:cNvSpPr>
            <a:spLocks noChangeArrowheads="1"/>
          </p:cNvSpPr>
          <p:nvPr/>
        </p:nvSpPr>
        <p:spPr bwMode="auto">
          <a:xfrm>
            <a:off x="609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44" name="Rectangle 4"/>
          <p:cNvSpPr>
            <a:spLocks noChangeArrowheads="1"/>
          </p:cNvSpPr>
          <p:nvPr/>
        </p:nvSpPr>
        <p:spPr bwMode="auto">
          <a:xfrm>
            <a:off x="609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65" name="Rectangle 4"/>
          <p:cNvSpPr>
            <a:spLocks noChangeArrowheads="1"/>
          </p:cNvSpPr>
          <p:nvPr/>
        </p:nvSpPr>
        <p:spPr bwMode="auto">
          <a:xfrm>
            <a:off x="838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66" name="Rectangle 4"/>
          <p:cNvSpPr>
            <a:spLocks noChangeArrowheads="1"/>
          </p:cNvSpPr>
          <p:nvPr/>
        </p:nvSpPr>
        <p:spPr bwMode="auto">
          <a:xfrm>
            <a:off x="10668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67" name="Rectangle 4"/>
          <p:cNvSpPr>
            <a:spLocks noChangeArrowheads="1"/>
          </p:cNvSpPr>
          <p:nvPr/>
        </p:nvSpPr>
        <p:spPr bwMode="auto">
          <a:xfrm>
            <a:off x="1295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68" name="Rectangle 4"/>
          <p:cNvSpPr>
            <a:spLocks noChangeArrowheads="1"/>
          </p:cNvSpPr>
          <p:nvPr/>
        </p:nvSpPr>
        <p:spPr bwMode="auto">
          <a:xfrm>
            <a:off x="1524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69" name="Rectangle 4"/>
          <p:cNvSpPr>
            <a:spLocks noChangeArrowheads="1"/>
          </p:cNvSpPr>
          <p:nvPr/>
        </p:nvSpPr>
        <p:spPr bwMode="auto">
          <a:xfrm>
            <a:off x="1524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0" name="Rectangle 4"/>
          <p:cNvSpPr>
            <a:spLocks noChangeArrowheads="1"/>
          </p:cNvSpPr>
          <p:nvPr/>
        </p:nvSpPr>
        <p:spPr bwMode="auto">
          <a:xfrm>
            <a:off x="1752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1" name="Rectangle 4"/>
          <p:cNvSpPr>
            <a:spLocks noChangeArrowheads="1"/>
          </p:cNvSpPr>
          <p:nvPr/>
        </p:nvSpPr>
        <p:spPr bwMode="auto">
          <a:xfrm>
            <a:off x="1981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2" name="Rectangle 4"/>
          <p:cNvSpPr>
            <a:spLocks noChangeArrowheads="1"/>
          </p:cNvSpPr>
          <p:nvPr/>
        </p:nvSpPr>
        <p:spPr bwMode="auto">
          <a:xfrm>
            <a:off x="22098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3" name="Rectangle 4"/>
          <p:cNvSpPr>
            <a:spLocks noChangeArrowheads="1"/>
          </p:cNvSpPr>
          <p:nvPr/>
        </p:nvSpPr>
        <p:spPr bwMode="auto">
          <a:xfrm>
            <a:off x="2438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4" name="Rectangle 4"/>
          <p:cNvSpPr>
            <a:spLocks noChangeArrowheads="1"/>
          </p:cNvSpPr>
          <p:nvPr/>
        </p:nvSpPr>
        <p:spPr bwMode="auto">
          <a:xfrm>
            <a:off x="2438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5" name="Rectangle 4"/>
          <p:cNvSpPr>
            <a:spLocks noChangeArrowheads="1"/>
          </p:cNvSpPr>
          <p:nvPr/>
        </p:nvSpPr>
        <p:spPr bwMode="auto">
          <a:xfrm>
            <a:off x="2667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6" name="Rectangle 4"/>
          <p:cNvSpPr>
            <a:spLocks noChangeArrowheads="1"/>
          </p:cNvSpPr>
          <p:nvPr/>
        </p:nvSpPr>
        <p:spPr bwMode="auto">
          <a:xfrm>
            <a:off x="2895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7" name="Rectangle 4"/>
          <p:cNvSpPr>
            <a:spLocks noChangeArrowheads="1"/>
          </p:cNvSpPr>
          <p:nvPr/>
        </p:nvSpPr>
        <p:spPr bwMode="auto">
          <a:xfrm>
            <a:off x="3124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8" name="Rectangle 4"/>
          <p:cNvSpPr>
            <a:spLocks noChangeArrowheads="1"/>
          </p:cNvSpPr>
          <p:nvPr/>
        </p:nvSpPr>
        <p:spPr bwMode="auto">
          <a:xfrm>
            <a:off x="33528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9" name="Rectangle 4"/>
          <p:cNvSpPr>
            <a:spLocks noChangeArrowheads="1"/>
          </p:cNvSpPr>
          <p:nvPr/>
        </p:nvSpPr>
        <p:spPr bwMode="auto">
          <a:xfrm>
            <a:off x="33528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0" name="Rectangle 4"/>
          <p:cNvSpPr>
            <a:spLocks noChangeArrowheads="1"/>
          </p:cNvSpPr>
          <p:nvPr/>
        </p:nvSpPr>
        <p:spPr bwMode="auto">
          <a:xfrm>
            <a:off x="3581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1" name="Rectangle 4"/>
          <p:cNvSpPr>
            <a:spLocks noChangeArrowheads="1"/>
          </p:cNvSpPr>
          <p:nvPr/>
        </p:nvSpPr>
        <p:spPr bwMode="auto">
          <a:xfrm>
            <a:off x="3810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2" name="Rectangle 4"/>
          <p:cNvSpPr>
            <a:spLocks noChangeArrowheads="1"/>
          </p:cNvSpPr>
          <p:nvPr/>
        </p:nvSpPr>
        <p:spPr bwMode="auto">
          <a:xfrm>
            <a:off x="4038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3" name="Rectangle 4"/>
          <p:cNvSpPr>
            <a:spLocks noChangeArrowheads="1"/>
          </p:cNvSpPr>
          <p:nvPr/>
        </p:nvSpPr>
        <p:spPr bwMode="auto">
          <a:xfrm>
            <a:off x="4267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4" name="Rectangle 4"/>
          <p:cNvSpPr>
            <a:spLocks noChangeArrowheads="1"/>
          </p:cNvSpPr>
          <p:nvPr/>
        </p:nvSpPr>
        <p:spPr bwMode="auto">
          <a:xfrm>
            <a:off x="4267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5" name="Rectangle 4"/>
          <p:cNvSpPr>
            <a:spLocks noChangeArrowheads="1"/>
          </p:cNvSpPr>
          <p:nvPr/>
        </p:nvSpPr>
        <p:spPr bwMode="auto">
          <a:xfrm>
            <a:off x="44958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6" name="Rectangle 4"/>
          <p:cNvSpPr>
            <a:spLocks noChangeArrowheads="1"/>
          </p:cNvSpPr>
          <p:nvPr/>
        </p:nvSpPr>
        <p:spPr bwMode="auto">
          <a:xfrm>
            <a:off x="4724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7" name="Rectangle 4"/>
          <p:cNvSpPr>
            <a:spLocks noChangeArrowheads="1"/>
          </p:cNvSpPr>
          <p:nvPr/>
        </p:nvSpPr>
        <p:spPr bwMode="auto">
          <a:xfrm>
            <a:off x="4953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8" name="Rectangle 4"/>
          <p:cNvSpPr>
            <a:spLocks noChangeArrowheads="1"/>
          </p:cNvSpPr>
          <p:nvPr/>
        </p:nvSpPr>
        <p:spPr bwMode="auto">
          <a:xfrm>
            <a:off x="5181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9" name="Rectangle 4"/>
          <p:cNvSpPr>
            <a:spLocks noChangeArrowheads="1"/>
          </p:cNvSpPr>
          <p:nvPr/>
        </p:nvSpPr>
        <p:spPr bwMode="auto">
          <a:xfrm>
            <a:off x="5181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0" name="Rectangle 4"/>
          <p:cNvSpPr>
            <a:spLocks noChangeArrowheads="1"/>
          </p:cNvSpPr>
          <p:nvPr/>
        </p:nvSpPr>
        <p:spPr bwMode="auto">
          <a:xfrm>
            <a:off x="5410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1" name="Rectangle 4"/>
          <p:cNvSpPr>
            <a:spLocks noChangeArrowheads="1"/>
          </p:cNvSpPr>
          <p:nvPr/>
        </p:nvSpPr>
        <p:spPr bwMode="auto">
          <a:xfrm>
            <a:off x="56388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2" name="Rectangle 4"/>
          <p:cNvSpPr>
            <a:spLocks noChangeArrowheads="1"/>
          </p:cNvSpPr>
          <p:nvPr/>
        </p:nvSpPr>
        <p:spPr bwMode="auto">
          <a:xfrm>
            <a:off x="5867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3" name="Rectangle 4"/>
          <p:cNvSpPr>
            <a:spLocks noChangeArrowheads="1"/>
          </p:cNvSpPr>
          <p:nvPr/>
        </p:nvSpPr>
        <p:spPr bwMode="auto">
          <a:xfrm>
            <a:off x="6096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4" name="Rectangle 4"/>
          <p:cNvSpPr>
            <a:spLocks noChangeArrowheads="1"/>
          </p:cNvSpPr>
          <p:nvPr/>
        </p:nvSpPr>
        <p:spPr bwMode="auto">
          <a:xfrm>
            <a:off x="6096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5" name="Rectangle 4"/>
          <p:cNvSpPr>
            <a:spLocks noChangeArrowheads="1"/>
          </p:cNvSpPr>
          <p:nvPr/>
        </p:nvSpPr>
        <p:spPr bwMode="auto">
          <a:xfrm>
            <a:off x="6324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6" name="Rectangle 4"/>
          <p:cNvSpPr>
            <a:spLocks noChangeArrowheads="1"/>
          </p:cNvSpPr>
          <p:nvPr/>
        </p:nvSpPr>
        <p:spPr bwMode="auto">
          <a:xfrm>
            <a:off x="6553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7" name="Rectangle 4"/>
          <p:cNvSpPr>
            <a:spLocks noChangeArrowheads="1"/>
          </p:cNvSpPr>
          <p:nvPr/>
        </p:nvSpPr>
        <p:spPr bwMode="auto">
          <a:xfrm>
            <a:off x="67818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8" name="Rectangle 4"/>
          <p:cNvSpPr>
            <a:spLocks noChangeArrowheads="1"/>
          </p:cNvSpPr>
          <p:nvPr/>
        </p:nvSpPr>
        <p:spPr bwMode="auto">
          <a:xfrm>
            <a:off x="7010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9" name="Rectangle 4"/>
          <p:cNvSpPr>
            <a:spLocks noChangeArrowheads="1"/>
          </p:cNvSpPr>
          <p:nvPr/>
        </p:nvSpPr>
        <p:spPr bwMode="auto">
          <a:xfrm>
            <a:off x="7010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0" name="Rectangle 4"/>
          <p:cNvSpPr>
            <a:spLocks noChangeArrowheads="1"/>
          </p:cNvSpPr>
          <p:nvPr/>
        </p:nvSpPr>
        <p:spPr bwMode="auto">
          <a:xfrm>
            <a:off x="7239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1" name="Rectangle 4"/>
          <p:cNvSpPr>
            <a:spLocks noChangeArrowheads="1"/>
          </p:cNvSpPr>
          <p:nvPr/>
        </p:nvSpPr>
        <p:spPr bwMode="auto">
          <a:xfrm>
            <a:off x="7467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2" name="Rectangle 4"/>
          <p:cNvSpPr>
            <a:spLocks noChangeArrowheads="1"/>
          </p:cNvSpPr>
          <p:nvPr/>
        </p:nvSpPr>
        <p:spPr bwMode="auto">
          <a:xfrm>
            <a:off x="7696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3" name="Rectangle 4"/>
          <p:cNvSpPr>
            <a:spLocks noChangeArrowheads="1"/>
          </p:cNvSpPr>
          <p:nvPr/>
        </p:nvSpPr>
        <p:spPr bwMode="auto">
          <a:xfrm>
            <a:off x="6096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4" name="Rectangle 4"/>
          <p:cNvSpPr>
            <a:spLocks noChangeArrowheads="1"/>
          </p:cNvSpPr>
          <p:nvPr/>
        </p:nvSpPr>
        <p:spPr bwMode="auto">
          <a:xfrm>
            <a:off x="15240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5" name="Rectangle 4"/>
          <p:cNvSpPr>
            <a:spLocks noChangeArrowheads="1"/>
          </p:cNvSpPr>
          <p:nvPr/>
        </p:nvSpPr>
        <p:spPr bwMode="auto">
          <a:xfrm>
            <a:off x="24384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6" name="Rectangle 4"/>
          <p:cNvSpPr>
            <a:spLocks noChangeArrowheads="1"/>
          </p:cNvSpPr>
          <p:nvPr/>
        </p:nvSpPr>
        <p:spPr bwMode="auto">
          <a:xfrm>
            <a:off x="33528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7" name="Rectangle 4"/>
          <p:cNvSpPr>
            <a:spLocks noChangeArrowheads="1"/>
          </p:cNvSpPr>
          <p:nvPr/>
        </p:nvSpPr>
        <p:spPr bwMode="auto">
          <a:xfrm>
            <a:off x="42672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8" name="Rectangle 4"/>
          <p:cNvSpPr>
            <a:spLocks noChangeArrowheads="1"/>
          </p:cNvSpPr>
          <p:nvPr/>
        </p:nvSpPr>
        <p:spPr bwMode="auto">
          <a:xfrm>
            <a:off x="51816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9" name="Rectangle 4"/>
          <p:cNvSpPr>
            <a:spLocks noChangeArrowheads="1"/>
          </p:cNvSpPr>
          <p:nvPr/>
        </p:nvSpPr>
        <p:spPr bwMode="auto">
          <a:xfrm>
            <a:off x="60960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0" name="Rectangle 4"/>
          <p:cNvSpPr>
            <a:spLocks noChangeArrowheads="1"/>
          </p:cNvSpPr>
          <p:nvPr/>
        </p:nvSpPr>
        <p:spPr bwMode="auto">
          <a:xfrm>
            <a:off x="70104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1" name="Rectangle 97"/>
          <p:cNvSpPr>
            <a:spLocks noChangeArrowheads="1"/>
          </p:cNvSpPr>
          <p:nvPr/>
        </p:nvSpPr>
        <p:spPr bwMode="auto">
          <a:xfrm>
            <a:off x="609600" y="4114800"/>
            <a:ext cx="1828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12" name="Rectangle 4"/>
          <p:cNvSpPr>
            <a:spLocks noChangeArrowheads="1"/>
          </p:cNvSpPr>
          <p:nvPr/>
        </p:nvSpPr>
        <p:spPr bwMode="auto">
          <a:xfrm>
            <a:off x="6096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3" name="Rectangle 4"/>
          <p:cNvSpPr>
            <a:spLocks noChangeArrowheads="1"/>
          </p:cNvSpPr>
          <p:nvPr/>
        </p:nvSpPr>
        <p:spPr bwMode="auto">
          <a:xfrm>
            <a:off x="15240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4" name="Rectangle 4"/>
          <p:cNvSpPr>
            <a:spLocks noChangeArrowheads="1"/>
          </p:cNvSpPr>
          <p:nvPr/>
        </p:nvSpPr>
        <p:spPr bwMode="auto">
          <a:xfrm>
            <a:off x="24384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5" name="Rectangle 4"/>
          <p:cNvSpPr>
            <a:spLocks noChangeArrowheads="1"/>
          </p:cNvSpPr>
          <p:nvPr/>
        </p:nvSpPr>
        <p:spPr bwMode="auto">
          <a:xfrm>
            <a:off x="33528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6" name="Rectangle 4"/>
          <p:cNvSpPr>
            <a:spLocks noChangeArrowheads="1"/>
          </p:cNvSpPr>
          <p:nvPr/>
        </p:nvSpPr>
        <p:spPr bwMode="auto">
          <a:xfrm>
            <a:off x="42672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7" name="Rectangle 4"/>
          <p:cNvSpPr>
            <a:spLocks noChangeArrowheads="1"/>
          </p:cNvSpPr>
          <p:nvPr/>
        </p:nvSpPr>
        <p:spPr bwMode="auto">
          <a:xfrm>
            <a:off x="51816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8" name="Rectangle 4"/>
          <p:cNvSpPr>
            <a:spLocks noChangeArrowheads="1"/>
          </p:cNvSpPr>
          <p:nvPr/>
        </p:nvSpPr>
        <p:spPr bwMode="auto">
          <a:xfrm>
            <a:off x="60960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9" name="Rectangle 4"/>
          <p:cNvSpPr>
            <a:spLocks noChangeArrowheads="1"/>
          </p:cNvSpPr>
          <p:nvPr/>
        </p:nvSpPr>
        <p:spPr bwMode="auto">
          <a:xfrm>
            <a:off x="70104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21" name="Rectangle 4"/>
          <p:cNvSpPr>
            <a:spLocks noChangeArrowheads="1"/>
          </p:cNvSpPr>
          <p:nvPr/>
        </p:nvSpPr>
        <p:spPr bwMode="auto">
          <a:xfrm>
            <a:off x="609600" y="4876800"/>
            <a:ext cx="1828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29" name="Rectangle 4"/>
          <p:cNvSpPr>
            <a:spLocks noChangeArrowheads="1"/>
          </p:cNvSpPr>
          <p:nvPr/>
        </p:nvSpPr>
        <p:spPr bwMode="auto">
          <a:xfrm>
            <a:off x="2420257" y="4876800"/>
            <a:ext cx="1828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0" name="Rectangle 4"/>
          <p:cNvSpPr>
            <a:spLocks noChangeArrowheads="1"/>
          </p:cNvSpPr>
          <p:nvPr/>
        </p:nvSpPr>
        <p:spPr bwMode="auto">
          <a:xfrm>
            <a:off x="4230914" y="4876800"/>
            <a:ext cx="1828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1" name="Rectangle 4"/>
          <p:cNvSpPr>
            <a:spLocks noChangeArrowheads="1"/>
          </p:cNvSpPr>
          <p:nvPr/>
        </p:nvSpPr>
        <p:spPr bwMode="auto">
          <a:xfrm>
            <a:off x="6041571" y="4876800"/>
            <a:ext cx="1828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2" name="Rectangle 97"/>
          <p:cNvSpPr>
            <a:spLocks noChangeArrowheads="1"/>
          </p:cNvSpPr>
          <p:nvPr/>
        </p:nvSpPr>
        <p:spPr bwMode="auto">
          <a:xfrm>
            <a:off x="609600" y="5638800"/>
            <a:ext cx="1828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33" name="Rectangle 4"/>
          <p:cNvSpPr>
            <a:spLocks noChangeArrowheads="1"/>
          </p:cNvSpPr>
          <p:nvPr/>
        </p:nvSpPr>
        <p:spPr bwMode="auto">
          <a:xfrm>
            <a:off x="609600" y="5638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4" name="Rectangle 4"/>
          <p:cNvSpPr>
            <a:spLocks noChangeArrowheads="1"/>
          </p:cNvSpPr>
          <p:nvPr/>
        </p:nvSpPr>
        <p:spPr bwMode="auto">
          <a:xfrm>
            <a:off x="1524000" y="5638800"/>
            <a:ext cx="9144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5" name="Rectangle 4"/>
          <p:cNvSpPr>
            <a:spLocks noChangeArrowheads="1"/>
          </p:cNvSpPr>
          <p:nvPr/>
        </p:nvSpPr>
        <p:spPr bwMode="auto">
          <a:xfrm>
            <a:off x="2438400" y="5638800"/>
            <a:ext cx="9144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6" name="Rectangle 4"/>
          <p:cNvSpPr>
            <a:spLocks noChangeArrowheads="1"/>
          </p:cNvSpPr>
          <p:nvPr/>
        </p:nvSpPr>
        <p:spPr bwMode="auto">
          <a:xfrm>
            <a:off x="3352800" y="5638800"/>
            <a:ext cx="9144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7" name="Rectangle 4"/>
          <p:cNvSpPr>
            <a:spLocks noChangeArrowheads="1"/>
          </p:cNvSpPr>
          <p:nvPr/>
        </p:nvSpPr>
        <p:spPr bwMode="auto">
          <a:xfrm>
            <a:off x="4267200" y="5638800"/>
            <a:ext cx="9144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8" name="Rectangle 4"/>
          <p:cNvSpPr>
            <a:spLocks noChangeArrowheads="1"/>
          </p:cNvSpPr>
          <p:nvPr/>
        </p:nvSpPr>
        <p:spPr bwMode="auto">
          <a:xfrm>
            <a:off x="5181600" y="5638800"/>
            <a:ext cx="9144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9" name="Rectangle 4"/>
          <p:cNvSpPr>
            <a:spLocks noChangeArrowheads="1"/>
          </p:cNvSpPr>
          <p:nvPr/>
        </p:nvSpPr>
        <p:spPr bwMode="auto">
          <a:xfrm>
            <a:off x="6096000" y="5638800"/>
            <a:ext cx="9144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40" name="Rectangle 4"/>
          <p:cNvSpPr>
            <a:spLocks noChangeArrowheads="1"/>
          </p:cNvSpPr>
          <p:nvPr/>
        </p:nvSpPr>
        <p:spPr bwMode="auto">
          <a:xfrm>
            <a:off x="7010400" y="5638800"/>
            <a:ext cx="9144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41" name="Rectangle 4"/>
          <p:cNvSpPr>
            <a:spLocks noChangeArrowheads="1"/>
          </p:cNvSpPr>
          <p:nvPr/>
        </p:nvSpPr>
        <p:spPr bwMode="auto">
          <a:xfrm>
            <a:off x="609600" y="6400800"/>
            <a:ext cx="1828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42" name="Rectangle 4"/>
          <p:cNvSpPr>
            <a:spLocks noChangeArrowheads="1"/>
          </p:cNvSpPr>
          <p:nvPr/>
        </p:nvSpPr>
        <p:spPr bwMode="auto">
          <a:xfrm>
            <a:off x="2420257" y="6400800"/>
            <a:ext cx="18288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43" name="Rectangle 4"/>
          <p:cNvSpPr>
            <a:spLocks noChangeArrowheads="1"/>
          </p:cNvSpPr>
          <p:nvPr/>
        </p:nvSpPr>
        <p:spPr bwMode="auto">
          <a:xfrm>
            <a:off x="4230914" y="6400800"/>
            <a:ext cx="18288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44" name="Rectangle 4"/>
          <p:cNvSpPr>
            <a:spLocks noChangeArrowheads="1"/>
          </p:cNvSpPr>
          <p:nvPr/>
        </p:nvSpPr>
        <p:spPr bwMode="auto">
          <a:xfrm>
            <a:off x="6041571" y="6400800"/>
            <a:ext cx="18288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90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127000"/>
            <a:ext cx="8716962" cy="781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SIMD Operations</a:t>
            </a:r>
          </a:p>
        </p:txBody>
      </p:sp>
      <p:sp>
        <p:nvSpPr>
          <p:cNvPr id="82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69950"/>
            <a:ext cx="8307387" cy="5378450"/>
          </a:xfrm>
        </p:spPr>
        <p:txBody>
          <a:bodyPr/>
          <a:lstStyle/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SIMD Operations: Single Precision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ea typeface="+mn-ea"/>
            </a:endParaRP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SIMD Operations: Double Precision</a:t>
            </a:r>
          </a:p>
        </p:txBody>
      </p:sp>
      <p:grpSp>
        <p:nvGrpSpPr>
          <p:cNvPr id="170" name="Group 169"/>
          <p:cNvGrpSpPr/>
          <p:nvPr/>
        </p:nvGrpSpPr>
        <p:grpSpPr>
          <a:xfrm>
            <a:off x="246821" y="4218583"/>
            <a:ext cx="8470713" cy="2029817"/>
            <a:chOff x="220672" y="1409321"/>
            <a:chExt cx="8470713" cy="2029817"/>
          </a:xfrm>
        </p:grpSpPr>
        <p:grpSp>
          <p:nvGrpSpPr>
            <p:cNvPr id="171" name="Group 170"/>
            <p:cNvGrpSpPr/>
            <p:nvPr/>
          </p:nvGrpSpPr>
          <p:grpSpPr>
            <a:xfrm>
              <a:off x="220672" y="1905000"/>
              <a:ext cx="7315200" cy="304800"/>
              <a:chOff x="220672" y="1869398"/>
              <a:chExt cx="7315200" cy="304800"/>
            </a:xfrm>
          </p:grpSpPr>
          <p:sp>
            <p:nvSpPr>
              <p:cNvPr id="200" name="Rectangle 213"/>
              <p:cNvSpPr>
                <a:spLocks noChangeArrowheads="1"/>
              </p:cNvSpPr>
              <p:nvPr/>
            </p:nvSpPr>
            <p:spPr bwMode="auto">
              <a:xfrm>
                <a:off x="2206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1" name="Rectangle 214"/>
              <p:cNvSpPr>
                <a:spLocks noChangeArrowheads="1"/>
              </p:cNvSpPr>
              <p:nvPr/>
            </p:nvSpPr>
            <p:spPr bwMode="auto">
              <a:xfrm>
                <a:off x="20494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2" name="Rectangle 215"/>
              <p:cNvSpPr>
                <a:spLocks noChangeArrowheads="1"/>
              </p:cNvSpPr>
              <p:nvPr/>
            </p:nvSpPr>
            <p:spPr bwMode="auto">
              <a:xfrm>
                <a:off x="38782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3" name="Rectangle 216"/>
              <p:cNvSpPr>
                <a:spLocks noChangeArrowheads="1"/>
              </p:cNvSpPr>
              <p:nvPr/>
            </p:nvSpPr>
            <p:spPr bwMode="auto">
              <a:xfrm>
                <a:off x="57070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72" name="Group 239"/>
            <p:cNvGrpSpPr>
              <a:grpSpLocks/>
            </p:cNvGrpSpPr>
            <p:nvPr/>
          </p:nvGrpSpPr>
          <p:grpSpPr bwMode="auto">
            <a:xfrm>
              <a:off x="830272" y="2209800"/>
              <a:ext cx="685800" cy="838200"/>
              <a:chOff x="720" y="864"/>
              <a:chExt cx="432" cy="528"/>
            </a:xfrm>
          </p:grpSpPr>
          <p:sp>
            <p:nvSpPr>
              <p:cNvPr id="196" name="Oval 240"/>
              <p:cNvSpPr>
                <a:spLocks noChangeArrowheads="1"/>
              </p:cNvSpPr>
              <p:nvPr/>
            </p:nvSpPr>
            <p:spPr bwMode="auto">
              <a:xfrm>
                <a:off x="816" y="1008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197" name="Line 241"/>
              <p:cNvSpPr>
                <a:spLocks noChangeShapeType="1"/>
              </p:cNvSpPr>
              <p:nvPr/>
            </p:nvSpPr>
            <p:spPr bwMode="auto">
              <a:xfrm>
                <a:off x="720" y="864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8" name="Line 242"/>
              <p:cNvSpPr>
                <a:spLocks noChangeShapeType="1"/>
              </p:cNvSpPr>
              <p:nvPr/>
            </p:nvSpPr>
            <p:spPr bwMode="auto">
              <a:xfrm flipV="1">
                <a:off x="720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9" name="Line 243"/>
              <p:cNvSpPr>
                <a:spLocks noChangeShapeType="1"/>
              </p:cNvSpPr>
              <p:nvPr/>
            </p:nvSpPr>
            <p:spPr bwMode="auto">
              <a:xfrm rot="5400000" flipV="1">
                <a:off x="984" y="1224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73" name="Group 244"/>
            <p:cNvGrpSpPr>
              <a:grpSpLocks/>
            </p:cNvGrpSpPr>
            <p:nvPr/>
          </p:nvGrpSpPr>
          <p:grpSpPr bwMode="auto">
            <a:xfrm>
              <a:off x="2659072" y="2209800"/>
              <a:ext cx="685800" cy="838200"/>
              <a:chOff x="720" y="864"/>
              <a:chExt cx="432" cy="528"/>
            </a:xfrm>
          </p:grpSpPr>
          <p:sp>
            <p:nvSpPr>
              <p:cNvPr id="192" name="Oval 245"/>
              <p:cNvSpPr>
                <a:spLocks noChangeArrowheads="1"/>
              </p:cNvSpPr>
              <p:nvPr/>
            </p:nvSpPr>
            <p:spPr bwMode="auto">
              <a:xfrm>
                <a:off x="816" y="1008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193" name="Line 246"/>
              <p:cNvSpPr>
                <a:spLocks noChangeShapeType="1"/>
              </p:cNvSpPr>
              <p:nvPr/>
            </p:nvSpPr>
            <p:spPr bwMode="auto">
              <a:xfrm>
                <a:off x="720" y="864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4" name="Line 247"/>
              <p:cNvSpPr>
                <a:spLocks noChangeShapeType="1"/>
              </p:cNvSpPr>
              <p:nvPr/>
            </p:nvSpPr>
            <p:spPr bwMode="auto">
              <a:xfrm flipV="1">
                <a:off x="720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5" name="Line 248"/>
              <p:cNvSpPr>
                <a:spLocks noChangeShapeType="1"/>
              </p:cNvSpPr>
              <p:nvPr/>
            </p:nvSpPr>
            <p:spPr bwMode="auto">
              <a:xfrm rot="5400000" flipV="1">
                <a:off x="984" y="1224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74" name="Group 249"/>
            <p:cNvGrpSpPr>
              <a:grpSpLocks/>
            </p:cNvGrpSpPr>
            <p:nvPr/>
          </p:nvGrpSpPr>
          <p:grpSpPr bwMode="auto">
            <a:xfrm>
              <a:off x="4487872" y="2209800"/>
              <a:ext cx="685800" cy="838200"/>
              <a:chOff x="720" y="864"/>
              <a:chExt cx="432" cy="528"/>
            </a:xfrm>
          </p:grpSpPr>
          <p:sp>
            <p:nvSpPr>
              <p:cNvPr id="188" name="Oval 250"/>
              <p:cNvSpPr>
                <a:spLocks noChangeArrowheads="1"/>
              </p:cNvSpPr>
              <p:nvPr/>
            </p:nvSpPr>
            <p:spPr bwMode="auto">
              <a:xfrm>
                <a:off x="816" y="1008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189" name="Line 251"/>
              <p:cNvSpPr>
                <a:spLocks noChangeShapeType="1"/>
              </p:cNvSpPr>
              <p:nvPr/>
            </p:nvSpPr>
            <p:spPr bwMode="auto">
              <a:xfrm>
                <a:off x="720" y="864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0" name="Line 252"/>
              <p:cNvSpPr>
                <a:spLocks noChangeShapeType="1"/>
              </p:cNvSpPr>
              <p:nvPr/>
            </p:nvSpPr>
            <p:spPr bwMode="auto">
              <a:xfrm flipV="1">
                <a:off x="720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1" name="Line 253"/>
              <p:cNvSpPr>
                <a:spLocks noChangeShapeType="1"/>
              </p:cNvSpPr>
              <p:nvPr/>
            </p:nvSpPr>
            <p:spPr bwMode="auto">
              <a:xfrm rot="5400000" flipV="1">
                <a:off x="984" y="1224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75" name="Group 254"/>
            <p:cNvGrpSpPr>
              <a:grpSpLocks/>
            </p:cNvGrpSpPr>
            <p:nvPr/>
          </p:nvGrpSpPr>
          <p:grpSpPr bwMode="auto">
            <a:xfrm>
              <a:off x="6316672" y="2209800"/>
              <a:ext cx="685800" cy="838200"/>
              <a:chOff x="720" y="864"/>
              <a:chExt cx="432" cy="528"/>
            </a:xfrm>
          </p:grpSpPr>
          <p:sp>
            <p:nvSpPr>
              <p:cNvPr id="184" name="Oval 255"/>
              <p:cNvSpPr>
                <a:spLocks noChangeArrowheads="1"/>
              </p:cNvSpPr>
              <p:nvPr/>
            </p:nvSpPr>
            <p:spPr bwMode="auto">
              <a:xfrm>
                <a:off x="816" y="1008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185" name="Line 256"/>
              <p:cNvSpPr>
                <a:spLocks noChangeShapeType="1"/>
              </p:cNvSpPr>
              <p:nvPr/>
            </p:nvSpPr>
            <p:spPr bwMode="auto">
              <a:xfrm>
                <a:off x="720" y="864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6" name="Line 257"/>
              <p:cNvSpPr>
                <a:spLocks noChangeShapeType="1"/>
              </p:cNvSpPr>
              <p:nvPr/>
            </p:nvSpPr>
            <p:spPr bwMode="auto">
              <a:xfrm flipV="1">
                <a:off x="720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7" name="Line 258"/>
              <p:cNvSpPr>
                <a:spLocks noChangeShapeType="1"/>
              </p:cNvSpPr>
              <p:nvPr/>
            </p:nvSpPr>
            <p:spPr bwMode="auto">
              <a:xfrm rot="5400000" flipV="1">
                <a:off x="984" y="1224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76" name="Text Box 259"/>
            <p:cNvSpPr txBox="1">
              <a:spLocks noChangeArrowheads="1"/>
            </p:cNvSpPr>
            <p:nvPr/>
          </p:nvSpPr>
          <p:spPr bwMode="auto">
            <a:xfrm>
              <a:off x="7642235" y="1870986"/>
              <a:ext cx="101581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Courier New" charset="0"/>
                </a:rPr>
                <a:t>%ymm0</a:t>
              </a:r>
              <a:endParaRPr lang="en-US" dirty="0">
                <a:latin typeface="Courier New" charset="0"/>
              </a:endParaRPr>
            </a:p>
          </p:txBody>
        </p:sp>
        <p:sp>
          <p:nvSpPr>
            <p:cNvPr id="177" name="Text Box 260"/>
            <p:cNvSpPr txBox="1">
              <a:spLocks noChangeArrowheads="1"/>
            </p:cNvSpPr>
            <p:nvPr/>
          </p:nvSpPr>
          <p:spPr bwMode="auto">
            <a:xfrm>
              <a:off x="7675572" y="2977473"/>
              <a:ext cx="101581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Courier New" charset="0"/>
                </a:rPr>
                <a:t>%ymm1</a:t>
              </a:r>
              <a:endParaRPr lang="en-US" dirty="0">
                <a:latin typeface="Courier New" charset="0"/>
              </a:endParaRPr>
            </a:p>
          </p:txBody>
        </p:sp>
        <p:sp>
          <p:nvSpPr>
            <p:cNvPr id="178" name="Text Box 261"/>
            <p:cNvSpPr txBox="1">
              <a:spLocks noChangeArrowheads="1"/>
            </p:cNvSpPr>
            <p:nvPr/>
          </p:nvSpPr>
          <p:spPr bwMode="auto">
            <a:xfrm>
              <a:off x="2659072" y="1409321"/>
              <a:ext cx="489442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 err="1" smtClean="0">
                  <a:latin typeface="Courier New" charset="0"/>
                </a:rPr>
                <a:t>vaddpd</a:t>
              </a:r>
              <a:r>
                <a:rPr lang="en-US" dirty="0" smtClean="0">
                  <a:latin typeface="Courier New" charset="0"/>
                </a:rPr>
                <a:t> %ymm0, %ymm1, %ymm1</a:t>
              </a:r>
              <a:endParaRPr lang="en-US" dirty="0">
                <a:latin typeface="Courier New" charset="0"/>
              </a:endParaRPr>
            </a:p>
          </p:txBody>
        </p:sp>
        <p:grpSp>
          <p:nvGrpSpPr>
            <p:cNvPr id="179" name="Group 178"/>
            <p:cNvGrpSpPr/>
            <p:nvPr/>
          </p:nvGrpSpPr>
          <p:grpSpPr>
            <a:xfrm>
              <a:off x="220672" y="3048000"/>
              <a:ext cx="7315200" cy="304800"/>
              <a:chOff x="220672" y="1869398"/>
              <a:chExt cx="7315200" cy="304800"/>
            </a:xfrm>
          </p:grpSpPr>
          <p:sp>
            <p:nvSpPr>
              <p:cNvPr id="180" name="Rectangle 213"/>
              <p:cNvSpPr>
                <a:spLocks noChangeArrowheads="1"/>
              </p:cNvSpPr>
              <p:nvPr/>
            </p:nvSpPr>
            <p:spPr bwMode="auto">
              <a:xfrm>
                <a:off x="2206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1" name="Rectangle 214"/>
              <p:cNvSpPr>
                <a:spLocks noChangeArrowheads="1"/>
              </p:cNvSpPr>
              <p:nvPr/>
            </p:nvSpPr>
            <p:spPr bwMode="auto">
              <a:xfrm>
                <a:off x="20494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2" name="Rectangle 215"/>
              <p:cNvSpPr>
                <a:spLocks noChangeArrowheads="1"/>
              </p:cNvSpPr>
              <p:nvPr/>
            </p:nvSpPr>
            <p:spPr bwMode="auto">
              <a:xfrm>
                <a:off x="38782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3" name="Rectangle 216"/>
              <p:cNvSpPr>
                <a:spLocks noChangeArrowheads="1"/>
              </p:cNvSpPr>
              <p:nvPr/>
            </p:nvSpPr>
            <p:spPr bwMode="auto">
              <a:xfrm>
                <a:off x="57070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04" name="Group 203"/>
          <p:cNvGrpSpPr/>
          <p:nvPr/>
        </p:nvGrpSpPr>
        <p:grpSpPr>
          <a:xfrm>
            <a:off x="246821" y="1295400"/>
            <a:ext cx="8471268" cy="2029817"/>
            <a:chOff x="251960" y="3810000"/>
            <a:chExt cx="8471268" cy="2029817"/>
          </a:xfrm>
        </p:grpSpPr>
        <p:sp>
          <p:nvSpPr>
            <p:cNvPr id="205" name="Text Box 259"/>
            <p:cNvSpPr txBox="1">
              <a:spLocks noChangeArrowheads="1"/>
            </p:cNvSpPr>
            <p:nvPr/>
          </p:nvSpPr>
          <p:spPr bwMode="auto">
            <a:xfrm>
              <a:off x="7674078" y="4271665"/>
              <a:ext cx="101581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Courier New" charset="0"/>
                </a:rPr>
                <a:t>%ymm0</a:t>
              </a:r>
              <a:endParaRPr lang="en-US" dirty="0">
                <a:latin typeface="Courier New" charset="0"/>
              </a:endParaRPr>
            </a:p>
          </p:txBody>
        </p:sp>
        <p:sp>
          <p:nvSpPr>
            <p:cNvPr id="206" name="Text Box 260"/>
            <p:cNvSpPr txBox="1">
              <a:spLocks noChangeArrowheads="1"/>
            </p:cNvSpPr>
            <p:nvPr/>
          </p:nvSpPr>
          <p:spPr bwMode="auto">
            <a:xfrm>
              <a:off x="7707415" y="5378152"/>
              <a:ext cx="101581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Courier New" charset="0"/>
                </a:rPr>
                <a:t>%ymm1</a:t>
              </a:r>
              <a:endParaRPr lang="en-US" dirty="0">
                <a:latin typeface="Courier New" charset="0"/>
              </a:endParaRPr>
            </a:p>
          </p:txBody>
        </p:sp>
        <p:sp>
          <p:nvSpPr>
            <p:cNvPr id="207" name="Text Box 261"/>
            <p:cNvSpPr txBox="1">
              <a:spLocks noChangeArrowheads="1"/>
            </p:cNvSpPr>
            <p:nvPr/>
          </p:nvSpPr>
          <p:spPr bwMode="auto">
            <a:xfrm>
              <a:off x="2690915" y="3810000"/>
              <a:ext cx="489442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 err="1" smtClean="0">
                  <a:latin typeface="Courier New" charset="0"/>
                </a:rPr>
                <a:t>vaddsd</a:t>
              </a:r>
              <a:r>
                <a:rPr lang="en-US" dirty="0" smtClean="0">
                  <a:latin typeface="Courier New" charset="0"/>
                </a:rPr>
                <a:t> %ymm0, %ymm1, %ymm1</a:t>
              </a:r>
              <a:endParaRPr lang="en-US" dirty="0">
                <a:latin typeface="Courier New" charset="0"/>
              </a:endParaRPr>
            </a:p>
          </p:txBody>
        </p:sp>
        <p:grpSp>
          <p:nvGrpSpPr>
            <p:cNvPr id="208" name="Group 207"/>
            <p:cNvGrpSpPr/>
            <p:nvPr/>
          </p:nvGrpSpPr>
          <p:grpSpPr>
            <a:xfrm>
              <a:off x="251960" y="4343400"/>
              <a:ext cx="7312428" cy="1447800"/>
              <a:chOff x="251960" y="4267200"/>
              <a:chExt cx="7312428" cy="1447800"/>
            </a:xfrm>
          </p:grpSpPr>
          <p:grpSp>
            <p:nvGrpSpPr>
              <p:cNvPr id="209" name="Group 208"/>
              <p:cNvGrpSpPr/>
              <p:nvPr/>
            </p:nvGrpSpPr>
            <p:grpSpPr>
              <a:xfrm>
                <a:off x="252515" y="4267200"/>
                <a:ext cx="7311873" cy="304800"/>
                <a:chOff x="252515" y="4369406"/>
                <a:chExt cx="7311873" cy="304800"/>
              </a:xfrm>
            </p:grpSpPr>
            <p:grpSp>
              <p:nvGrpSpPr>
                <p:cNvPr id="263" name="Group 262"/>
                <p:cNvGrpSpPr/>
                <p:nvPr/>
              </p:nvGrpSpPr>
              <p:grpSpPr>
                <a:xfrm>
                  <a:off x="252515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73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64" name="Group 263"/>
                <p:cNvGrpSpPr/>
                <p:nvPr/>
              </p:nvGrpSpPr>
              <p:grpSpPr>
                <a:xfrm>
                  <a:off x="2080206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71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65" name="Group 264"/>
                <p:cNvGrpSpPr/>
                <p:nvPr/>
              </p:nvGrpSpPr>
              <p:grpSpPr>
                <a:xfrm>
                  <a:off x="3907897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69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0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66" name="Group 265"/>
                <p:cNvGrpSpPr/>
                <p:nvPr/>
              </p:nvGrpSpPr>
              <p:grpSpPr>
                <a:xfrm>
                  <a:off x="5735588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67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68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10" name="Group 209"/>
              <p:cNvGrpSpPr/>
              <p:nvPr/>
            </p:nvGrpSpPr>
            <p:grpSpPr>
              <a:xfrm>
                <a:off x="251960" y="5410200"/>
                <a:ext cx="7311873" cy="304800"/>
                <a:chOff x="252515" y="4369406"/>
                <a:chExt cx="7311873" cy="304800"/>
              </a:xfrm>
            </p:grpSpPr>
            <p:grpSp>
              <p:nvGrpSpPr>
                <p:cNvPr id="251" name="Group 250"/>
                <p:cNvGrpSpPr/>
                <p:nvPr/>
              </p:nvGrpSpPr>
              <p:grpSpPr>
                <a:xfrm>
                  <a:off x="252515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61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62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2" name="Group 251"/>
                <p:cNvGrpSpPr/>
                <p:nvPr/>
              </p:nvGrpSpPr>
              <p:grpSpPr>
                <a:xfrm>
                  <a:off x="2080206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59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60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3" name="Group 252"/>
                <p:cNvGrpSpPr/>
                <p:nvPr/>
              </p:nvGrpSpPr>
              <p:grpSpPr>
                <a:xfrm>
                  <a:off x="3907897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57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58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4" name="Group 253"/>
                <p:cNvGrpSpPr/>
                <p:nvPr/>
              </p:nvGrpSpPr>
              <p:grpSpPr>
                <a:xfrm>
                  <a:off x="5735588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55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56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11" name="Group 239"/>
              <p:cNvGrpSpPr>
                <a:grpSpLocks/>
              </p:cNvGrpSpPr>
              <p:nvPr/>
            </p:nvGrpSpPr>
            <p:grpSpPr bwMode="auto">
              <a:xfrm>
                <a:off x="380999" y="4572000"/>
                <a:ext cx="685801" cy="838200"/>
                <a:chOff x="720" y="864"/>
                <a:chExt cx="432" cy="528"/>
              </a:xfrm>
            </p:grpSpPr>
            <p:sp>
              <p:nvSpPr>
                <p:cNvPr id="247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48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50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2" name="Group 239"/>
              <p:cNvGrpSpPr>
                <a:grpSpLocks/>
              </p:cNvGrpSpPr>
              <p:nvPr/>
            </p:nvGrpSpPr>
            <p:grpSpPr bwMode="auto">
              <a:xfrm>
                <a:off x="1295399" y="4572000"/>
                <a:ext cx="685801" cy="838200"/>
                <a:chOff x="720" y="864"/>
                <a:chExt cx="432" cy="528"/>
              </a:xfrm>
            </p:grpSpPr>
            <p:sp>
              <p:nvSpPr>
                <p:cNvPr id="243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44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3" name="Group 239"/>
              <p:cNvGrpSpPr>
                <a:grpSpLocks/>
              </p:cNvGrpSpPr>
              <p:nvPr/>
            </p:nvGrpSpPr>
            <p:grpSpPr bwMode="auto">
              <a:xfrm>
                <a:off x="2209799" y="4572000"/>
                <a:ext cx="685801" cy="838200"/>
                <a:chOff x="720" y="864"/>
                <a:chExt cx="432" cy="528"/>
              </a:xfrm>
            </p:grpSpPr>
            <p:sp>
              <p:nvSpPr>
                <p:cNvPr id="239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40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2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4" name="Group 239"/>
              <p:cNvGrpSpPr>
                <a:grpSpLocks/>
              </p:cNvGrpSpPr>
              <p:nvPr/>
            </p:nvGrpSpPr>
            <p:grpSpPr bwMode="auto">
              <a:xfrm>
                <a:off x="3124199" y="4572000"/>
                <a:ext cx="685801" cy="838200"/>
                <a:chOff x="720" y="864"/>
                <a:chExt cx="432" cy="528"/>
              </a:xfrm>
            </p:grpSpPr>
            <p:sp>
              <p:nvSpPr>
                <p:cNvPr id="235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36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5" name="Group 239"/>
              <p:cNvGrpSpPr>
                <a:grpSpLocks/>
              </p:cNvGrpSpPr>
              <p:nvPr/>
            </p:nvGrpSpPr>
            <p:grpSpPr bwMode="auto">
              <a:xfrm>
                <a:off x="4038599" y="4572000"/>
                <a:ext cx="685801" cy="838200"/>
                <a:chOff x="720" y="864"/>
                <a:chExt cx="432" cy="528"/>
              </a:xfrm>
            </p:grpSpPr>
            <p:sp>
              <p:nvSpPr>
                <p:cNvPr id="231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32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34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6" name="Group 239"/>
              <p:cNvGrpSpPr>
                <a:grpSpLocks/>
              </p:cNvGrpSpPr>
              <p:nvPr/>
            </p:nvGrpSpPr>
            <p:grpSpPr bwMode="auto">
              <a:xfrm>
                <a:off x="4952999" y="4572000"/>
                <a:ext cx="685801" cy="838200"/>
                <a:chOff x="720" y="864"/>
                <a:chExt cx="432" cy="528"/>
              </a:xfrm>
            </p:grpSpPr>
            <p:sp>
              <p:nvSpPr>
                <p:cNvPr id="227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28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7" name="Group 239"/>
              <p:cNvGrpSpPr>
                <a:grpSpLocks/>
              </p:cNvGrpSpPr>
              <p:nvPr/>
            </p:nvGrpSpPr>
            <p:grpSpPr bwMode="auto">
              <a:xfrm>
                <a:off x="5867399" y="4572000"/>
                <a:ext cx="685801" cy="838200"/>
                <a:chOff x="720" y="864"/>
                <a:chExt cx="432" cy="528"/>
              </a:xfrm>
            </p:grpSpPr>
            <p:sp>
              <p:nvSpPr>
                <p:cNvPr id="223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24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5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6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8" name="Group 239"/>
              <p:cNvGrpSpPr>
                <a:grpSpLocks/>
              </p:cNvGrpSpPr>
              <p:nvPr/>
            </p:nvGrpSpPr>
            <p:grpSpPr bwMode="auto">
              <a:xfrm>
                <a:off x="6781799" y="4572000"/>
                <a:ext cx="685801" cy="838200"/>
                <a:chOff x="720" y="864"/>
                <a:chExt cx="432" cy="528"/>
              </a:xfrm>
            </p:grpSpPr>
            <p:sp>
              <p:nvSpPr>
                <p:cNvPr id="219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20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88205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2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Using Vector Instructions</a:t>
            </a:r>
          </a:p>
        </p:txBody>
      </p:sp>
      <p:sp>
        <p:nvSpPr>
          <p:cNvPr id="798753" name="Rectangle 33"/>
          <p:cNvSpPr>
            <a:spLocks noGrp="1" noChangeArrowheads="1"/>
          </p:cNvSpPr>
          <p:nvPr>
            <p:ph type="body" idx="1"/>
          </p:nvPr>
        </p:nvSpPr>
        <p:spPr>
          <a:xfrm>
            <a:off x="290513" y="4603750"/>
            <a:ext cx="8307387" cy="18732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Make use of AVX Instructions</a:t>
            </a:r>
          </a:p>
          <a:p>
            <a:pPr lvl="1" eaLnBrk="1" hangingPunct="1">
              <a:defRPr/>
            </a:pPr>
            <a:r>
              <a:rPr lang="en-US" dirty="0" smtClean="0"/>
              <a:t>Parallel operations on multiple data elements</a:t>
            </a:r>
          </a:p>
          <a:p>
            <a:pPr lvl="1" eaLnBrk="1" hangingPunct="1">
              <a:defRPr/>
            </a:pPr>
            <a:r>
              <a:rPr lang="en-US" dirty="0" smtClean="0"/>
              <a:t>See Web Aside OPT:SIMD on CS:APP web page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</p:txBody>
      </p:sp>
      <p:graphicFrame>
        <p:nvGraphicFramePr>
          <p:cNvPr id="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276137"/>
              </p:ext>
            </p:extLst>
          </p:nvPr>
        </p:nvGraphicFramePr>
        <p:xfrm>
          <a:off x="357016" y="1168527"/>
          <a:ext cx="7796385" cy="2939923"/>
        </p:xfrm>
        <a:graphic>
          <a:graphicData uri="http://schemas.openxmlformats.org/drawingml/2006/table">
            <a:tbl>
              <a:tblPr/>
              <a:tblGrid>
                <a:gridCol w="2418937"/>
                <a:gridCol w="1344362"/>
                <a:gridCol w="1344362"/>
                <a:gridCol w="1344362"/>
                <a:gridCol w="1344362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Scalar Best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Vector Best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0.06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0.24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0.25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0.16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Latency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Throughput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Vec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Throughput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0.06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0.25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1220788"/>
            <a:ext cx="8624887" cy="5140325"/>
          </a:xfrm>
        </p:spPr>
        <p:txBody>
          <a:bodyPr/>
          <a:lstStyle/>
          <a:p>
            <a:pPr marL="284163" indent="-284163" eaLnBrk="1" hangingPunct="1">
              <a:defRPr/>
            </a:pPr>
            <a:r>
              <a:rPr lang="en-US" dirty="0" smtClean="0"/>
              <a:t>Challenge</a:t>
            </a:r>
          </a:p>
          <a:p>
            <a:pPr marL="457200" lvl="1" indent="-173038" eaLnBrk="1" hangingPunct="1">
              <a:defRPr/>
            </a:pPr>
            <a:r>
              <a:rPr lang="en-US" dirty="0" smtClean="0">
                <a:solidFill>
                  <a:srgbClr val="990000"/>
                </a:solidFill>
              </a:rPr>
              <a:t>Instruction Control Unit </a:t>
            </a:r>
            <a:r>
              <a:rPr lang="en-US" dirty="0" smtClean="0"/>
              <a:t>must work well ahead of </a:t>
            </a:r>
            <a:r>
              <a:rPr lang="en-US" dirty="0" smtClean="0">
                <a:solidFill>
                  <a:srgbClr val="990000"/>
                </a:solidFill>
              </a:rPr>
              <a:t>Execution Unit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generate enough operations to keep EU busy</a:t>
            </a:r>
          </a:p>
          <a:p>
            <a:pPr marL="285750" lvl="1" indent="-171450" eaLnBrk="1" hangingPunct="1">
              <a:defRPr/>
            </a:pPr>
            <a:endParaRPr lang="en-US" dirty="0" smtClean="0"/>
          </a:p>
          <a:p>
            <a:pPr marL="285750" lvl="1" indent="-171450" eaLnBrk="1" hangingPunct="1">
              <a:defRPr/>
            </a:pPr>
            <a:endParaRPr lang="en-US" dirty="0" smtClean="0"/>
          </a:p>
          <a:p>
            <a:pPr marL="285750" lvl="1" indent="-171450" eaLnBrk="1" hangingPunct="1">
              <a:defRPr/>
            </a:pPr>
            <a:endParaRPr lang="en-US" dirty="0" smtClean="0"/>
          </a:p>
          <a:p>
            <a:pPr marL="285750" lvl="1" indent="-171450" eaLnBrk="1" hangingPunct="1">
              <a:defRPr/>
            </a:pPr>
            <a:endParaRPr lang="en-US" dirty="0" smtClean="0"/>
          </a:p>
          <a:p>
            <a:pPr marL="285750" lvl="1" indent="-171450" eaLnBrk="1" hangingPunct="1">
              <a:defRPr/>
            </a:pPr>
            <a:endParaRPr lang="en-US" dirty="0" smtClean="0"/>
          </a:p>
          <a:p>
            <a:pPr marL="285750" lvl="1" indent="-171450" eaLnBrk="1" hangingPunct="1">
              <a:defRPr/>
            </a:pPr>
            <a:endParaRPr lang="en-US" dirty="0" smtClean="0"/>
          </a:p>
          <a:p>
            <a:pPr marL="285750" lvl="1" indent="-171450" eaLnBrk="1" hangingPunct="1">
              <a:defRPr/>
            </a:pPr>
            <a:endParaRPr lang="en-US" dirty="0" smtClean="0"/>
          </a:p>
          <a:p>
            <a:pPr marL="457200" lvl="1" indent="-173038">
              <a:defRPr/>
            </a:pPr>
            <a:r>
              <a:rPr lang="en-US" dirty="0" smtClean="0"/>
              <a:t>When encounters conditional branch, cannot reliably determine where to continue fetching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143000" y="2506308"/>
            <a:ext cx="4615445" cy="23057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 smtClean="0">
                <a:latin typeface="Courier New" pitchFamily="49" charset="0"/>
              </a:rPr>
              <a:t>  404663</a:t>
            </a:r>
            <a:r>
              <a:rPr lang="nl-NL" sz="1800" dirty="0">
                <a:latin typeface="Courier New" pitchFamily="49" charset="0"/>
              </a:rPr>
              <a:t>:  </a:t>
            </a:r>
            <a:r>
              <a:rPr lang="nl-NL" sz="1800" dirty="0" err="1">
                <a:latin typeface="Courier New" pitchFamily="49" charset="0"/>
              </a:rPr>
              <a:t>mov</a:t>
            </a:r>
            <a:r>
              <a:rPr lang="nl-NL" sz="1800" dirty="0">
                <a:latin typeface="Courier New" pitchFamily="49" charset="0"/>
              </a:rPr>
              <a:t>    $0x0,%eax</a:t>
            </a:r>
            <a:endParaRPr lang="nl-NL" sz="1800" dirty="0" smtClean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</a:t>
            </a:r>
            <a:r>
              <a:rPr lang="nl-NL" sz="1800" dirty="0" smtClean="0">
                <a:latin typeface="Courier New" pitchFamily="49" charset="0"/>
              </a:rPr>
              <a:t> 404668</a:t>
            </a:r>
            <a:r>
              <a:rPr lang="nl-NL" sz="1800" dirty="0">
                <a:latin typeface="Courier New" pitchFamily="49" charset="0"/>
              </a:rPr>
              <a:t>:  </a:t>
            </a:r>
            <a:r>
              <a:rPr lang="nl-NL" sz="1800" dirty="0" err="1" smtClean="0">
                <a:latin typeface="Courier New" pitchFamily="49" charset="0"/>
              </a:rPr>
              <a:t>cmp</a:t>
            </a:r>
            <a:r>
              <a:rPr lang="nl-NL" sz="1800" dirty="0" smtClean="0">
                <a:latin typeface="Courier New" pitchFamily="49" charset="0"/>
              </a:rPr>
              <a:t>    </a:t>
            </a:r>
            <a:r>
              <a:rPr lang="nl-NL" sz="1800" dirty="0">
                <a:latin typeface="Courier New" pitchFamily="49" charset="0"/>
              </a:rPr>
              <a:t>(%</a:t>
            </a:r>
            <a:r>
              <a:rPr lang="nl-NL" sz="1800" dirty="0" err="1">
                <a:latin typeface="Courier New" pitchFamily="49" charset="0"/>
              </a:rPr>
              <a:t>rdi</a:t>
            </a:r>
            <a:r>
              <a:rPr lang="nl-NL" sz="1800" dirty="0">
                <a:latin typeface="Courier New" pitchFamily="49" charset="0"/>
              </a:rPr>
              <a:t>),%</a:t>
            </a:r>
            <a:r>
              <a:rPr lang="nl-NL" sz="1800" dirty="0" err="1">
                <a:latin typeface="Courier New" pitchFamily="49" charset="0"/>
              </a:rPr>
              <a:t>rsi</a:t>
            </a:r>
            <a:endParaRPr lang="nl-NL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</a:t>
            </a:r>
            <a:r>
              <a:rPr lang="nl-NL" sz="1800" i="1" dirty="0">
                <a:latin typeface="Courier New" pitchFamily="49" charset="0"/>
              </a:rPr>
              <a:t>40466b:  </a:t>
            </a:r>
            <a:r>
              <a:rPr lang="nl-NL" sz="1800" i="1" dirty="0" err="1" smtClean="0">
                <a:latin typeface="Courier New" pitchFamily="49" charset="0"/>
              </a:rPr>
              <a:t>jge</a:t>
            </a:r>
            <a:r>
              <a:rPr lang="nl-NL" sz="1800" i="1" dirty="0" smtClean="0">
                <a:latin typeface="Courier New" pitchFamily="49" charset="0"/>
              </a:rPr>
              <a:t>    404685</a:t>
            </a:r>
            <a:endParaRPr lang="nl-NL" sz="1800" i="1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40466d:  </a:t>
            </a:r>
            <a:r>
              <a:rPr lang="nl-NL" sz="1800" dirty="0" err="1" smtClean="0">
                <a:latin typeface="Courier New" pitchFamily="49" charset="0"/>
              </a:rPr>
              <a:t>mov</a:t>
            </a:r>
            <a:r>
              <a:rPr lang="nl-NL" sz="1800" dirty="0" smtClean="0">
                <a:latin typeface="Courier New" pitchFamily="49" charset="0"/>
              </a:rPr>
              <a:t>    </a:t>
            </a:r>
            <a:r>
              <a:rPr lang="nl-NL" sz="1800" dirty="0">
                <a:latin typeface="Courier New" pitchFamily="49" charset="0"/>
              </a:rPr>
              <a:t>0x8(%</a:t>
            </a:r>
            <a:r>
              <a:rPr lang="nl-NL" sz="1800" dirty="0" err="1">
                <a:latin typeface="Courier New" pitchFamily="49" charset="0"/>
              </a:rPr>
              <a:t>rdi</a:t>
            </a:r>
            <a:r>
              <a:rPr lang="nl-NL" sz="1800" dirty="0">
                <a:latin typeface="Courier New" pitchFamily="49" charset="0"/>
              </a:rPr>
              <a:t>),%</a:t>
            </a:r>
            <a:r>
              <a:rPr lang="nl-NL" sz="1800" dirty="0" err="1">
                <a:latin typeface="Courier New" pitchFamily="49" charset="0"/>
              </a:rPr>
              <a:t>rax</a:t>
            </a:r>
            <a:endParaRPr lang="nl-NL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 smtClean="0">
                <a:latin typeface="Courier New" pitchFamily="49" charset="0"/>
              </a:rPr>
              <a:t>   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</a:t>
            </a:r>
            <a:r>
              <a:rPr lang="nl-NL" sz="1800" dirty="0" smtClean="0">
                <a:latin typeface="Courier New" pitchFamily="49" charset="0"/>
              </a:rPr>
              <a:t>  . . .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endParaRPr lang="nl-NL" sz="1800" dirty="0" smtClean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 smtClean="0">
                <a:latin typeface="Courier New" pitchFamily="49" charset="0"/>
              </a:rPr>
              <a:t>  </a:t>
            </a:r>
            <a:r>
              <a:rPr lang="nl-NL" sz="1800" dirty="0">
                <a:latin typeface="Courier New" pitchFamily="49" charset="0"/>
              </a:rPr>
              <a:t>404685:  </a:t>
            </a:r>
            <a:r>
              <a:rPr lang="nl-NL" sz="1800" dirty="0" err="1" smtClean="0">
                <a:latin typeface="Courier New" pitchFamily="49" charset="0"/>
              </a:rPr>
              <a:t>repz</a:t>
            </a:r>
            <a:r>
              <a:rPr lang="nl-NL" sz="1800" dirty="0" smtClean="0">
                <a:latin typeface="Courier New" pitchFamily="49" charset="0"/>
              </a:rPr>
              <a:t> </a:t>
            </a:r>
            <a:r>
              <a:rPr lang="nl-NL" sz="1800" dirty="0" err="1">
                <a:latin typeface="Courier New" pitchFamily="49" charset="0"/>
              </a:rPr>
              <a:t>retq</a:t>
            </a:r>
            <a:endParaRPr lang="nl-NL" sz="1800" dirty="0">
              <a:latin typeface="Courier New" pitchFamily="49" charset="0"/>
            </a:endParaRPr>
          </a:p>
        </p:txBody>
      </p:sp>
      <p:sp>
        <p:nvSpPr>
          <p:cNvPr id="66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64214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What About Branches?</a:t>
            </a:r>
          </a:p>
        </p:txBody>
      </p:sp>
      <p:sp>
        <p:nvSpPr>
          <p:cNvPr id="48133" name="AutoShape 5"/>
          <p:cNvSpPr>
            <a:spLocks/>
          </p:cNvSpPr>
          <p:nvPr/>
        </p:nvSpPr>
        <p:spPr bwMode="auto">
          <a:xfrm>
            <a:off x="5792916" y="2514600"/>
            <a:ext cx="304800" cy="509814"/>
          </a:xfrm>
          <a:prstGeom prst="rightBrace">
            <a:avLst>
              <a:gd name="adj1" fmla="val 16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6172835" y="2562749"/>
            <a:ext cx="141160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Executing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6622835" y="3045767"/>
            <a:ext cx="244496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rgbClr val="990000"/>
                </a:solidFill>
                <a:latin typeface="Calibri" pitchFamily="34" charset="0"/>
              </a:rPr>
              <a:t>How to continue?</a:t>
            </a:r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5257800" y="3276600"/>
            <a:ext cx="1295400" cy="0"/>
          </a:xfrm>
          <a:prstGeom prst="straightConnector1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Limitations of Optimizing Compilers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8307387" cy="5219700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z="2000" dirty="0" smtClean="0"/>
              <a:t>Operate under fundamental constraint</a:t>
            </a:r>
          </a:p>
          <a:p>
            <a:pPr lvl="1" eaLnBrk="1" hangingPunct="1">
              <a:defRPr/>
            </a:pPr>
            <a:r>
              <a:rPr lang="en-US" sz="1800" dirty="0" smtClean="0"/>
              <a:t>Must not cause any change in program behavior</a:t>
            </a:r>
          </a:p>
          <a:p>
            <a:pPr lvl="2">
              <a:defRPr/>
            </a:pPr>
            <a:r>
              <a:rPr lang="en-US" sz="1800" dirty="0" smtClean="0"/>
              <a:t>Except, possibly when program making use of nonstandard language features</a:t>
            </a:r>
          </a:p>
          <a:p>
            <a:pPr lvl="1" eaLnBrk="1" hangingPunct="1">
              <a:defRPr/>
            </a:pPr>
            <a:r>
              <a:rPr lang="en-US" sz="1800" dirty="0" smtClean="0"/>
              <a:t>Often prevents it from making optimizations that would only affect behavior under pathological conditions.</a:t>
            </a:r>
          </a:p>
          <a:p>
            <a:pPr eaLnBrk="1" hangingPunct="1">
              <a:defRPr/>
            </a:pPr>
            <a:r>
              <a:rPr lang="en-US" sz="2000" dirty="0" smtClean="0"/>
              <a:t>Behavior that may be obvious to the programmer can  be obfuscated by languages and coding styles</a:t>
            </a:r>
          </a:p>
          <a:p>
            <a:pPr lvl="1" eaLnBrk="1" hangingPunct="1">
              <a:defRPr/>
            </a:pPr>
            <a:r>
              <a:rPr lang="en-US" sz="1800" dirty="0" smtClean="0"/>
              <a:t>e.g., Data ranges may be more limited than variable types suggest</a:t>
            </a:r>
          </a:p>
          <a:p>
            <a:pPr eaLnBrk="1" hangingPunct="1">
              <a:defRPr/>
            </a:pPr>
            <a:r>
              <a:rPr lang="en-US" sz="2000" dirty="0" smtClean="0"/>
              <a:t>Most analysis is performed only within procedures</a:t>
            </a:r>
          </a:p>
          <a:p>
            <a:pPr lvl="1" eaLnBrk="1" hangingPunct="1">
              <a:defRPr/>
            </a:pPr>
            <a:r>
              <a:rPr lang="en-US" sz="1800" dirty="0" smtClean="0"/>
              <a:t>Whole-program analysis is too expensive in most cases</a:t>
            </a:r>
          </a:p>
          <a:p>
            <a:pPr lvl="1" eaLnBrk="1" hangingPunct="1">
              <a:defRPr/>
            </a:pPr>
            <a:r>
              <a:rPr lang="en-US" sz="1800" dirty="0" smtClean="0"/>
              <a:t>Newer versions of GCC do </a:t>
            </a:r>
            <a:r>
              <a:rPr lang="en-US" sz="1800" dirty="0" err="1" smtClean="0"/>
              <a:t>interprocedural</a:t>
            </a:r>
            <a:r>
              <a:rPr lang="en-US" sz="1800" dirty="0" smtClean="0"/>
              <a:t> analysis within individual files</a:t>
            </a:r>
          </a:p>
          <a:p>
            <a:pPr lvl="2">
              <a:defRPr/>
            </a:pPr>
            <a:r>
              <a:rPr lang="en-US" sz="1800" dirty="0" smtClean="0"/>
              <a:t>But, not between code in different files</a:t>
            </a:r>
          </a:p>
          <a:p>
            <a:pPr eaLnBrk="1" hangingPunct="1">
              <a:defRPr/>
            </a:pPr>
            <a:r>
              <a:rPr lang="en-US" sz="2000" dirty="0" smtClean="0"/>
              <a:t>Most analysis is based only on </a:t>
            </a:r>
            <a:r>
              <a:rPr lang="en-US" sz="2000" i="1" dirty="0" smtClean="0"/>
              <a:t>static</a:t>
            </a:r>
            <a:r>
              <a:rPr lang="en-US" sz="2000" dirty="0" smtClean="0"/>
              <a:t> information</a:t>
            </a:r>
          </a:p>
          <a:p>
            <a:pPr lvl="1" eaLnBrk="1" hangingPunct="1">
              <a:defRPr/>
            </a:pPr>
            <a:r>
              <a:rPr lang="en-US" sz="1800" dirty="0" smtClean="0"/>
              <a:t>Compiler has difficulty anticipating run-time inputs</a:t>
            </a:r>
            <a:endParaRPr lang="en-US" sz="2000" dirty="0" smtClean="0"/>
          </a:p>
          <a:p>
            <a:pPr eaLnBrk="1" hangingPunct="1"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When in doubt, the compiler must be conservative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8626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Modern CPU Design</a:t>
            </a:r>
          </a:p>
        </p:txBody>
      </p:sp>
      <p:sp>
        <p:nvSpPr>
          <p:cNvPr id="421891" name="Rectangle 3"/>
          <p:cNvSpPr>
            <a:spLocks noChangeArrowheads="1"/>
          </p:cNvSpPr>
          <p:nvPr/>
        </p:nvSpPr>
        <p:spPr bwMode="auto">
          <a:xfrm>
            <a:off x="1542040" y="3505200"/>
            <a:ext cx="6510337" cy="304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 anchorCtr="0"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Execution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057400" y="3900160"/>
            <a:ext cx="5706052" cy="762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Functional</a:t>
            </a:r>
          </a:p>
          <a:p>
            <a:pPr algn="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Units</a:t>
            </a:r>
          </a:p>
        </p:txBody>
      </p:sp>
      <p:sp>
        <p:nvSpPr>
          <p:cNvPr id="421893" name="Rectangle 5"/>
          <p:cNvSpPr>
            <a:spLocks noChangeArrowheads="1"/>
          </p:cNvSpPr>
          <p:nvPr/>
        </p:nvSpPr>
        <p:spPr bwMode="auto">
          <a:xfrm>
            <a:off x="1542040" y="1219200"/>
            <a:ext cx="6510337" cy="1905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t" anchorCtr="0"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Instruction Control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216727" y="4038600"/>
            <a:ext cx="676275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 smtClean="0">
                <a:solidFill>
                  <a:schemeClr val="bg1"/>
                </a:solidFill>
                <a:latin typeface="Calibri" pitchFamily="34" charset="0"/>
              </a:rPr>
              <a:t>Branch</a:t>
            </a:r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759777" y="4038600"/>
            <a:ext cx="676275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 err="1" smtClean="0">
                <a:solidFill>
                  <a:schemeClr val="bg1"/>
                </a:solidFill>
                <a:latin typeface="Calibri" pitchFamily="34" charset="0"/>
              </a:rPr>
              <a:t>Arith</a:t>
            </a:r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532890" y="4038600"/>
            <a:ext cx="674687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 err="1" smtClean="0">
                <a:solidFill>
                  <a:schemeClr val="bg1"/>
                </a:solidFill>
                <a:latin typeface="Calibri" pitchFamily="34" charset="0"/>
              </a:rPr>
              <a:t>Arith</a:t>
            </a:r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5302827" y="4038600"/>
            <a:ext cx="676275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Load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6074352" y="4038600"/>
            <a:ext cx="676275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Store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6460115" y="1676400"/>
            <a:ext cx="1303337" cy="11430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Instruction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Cache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5302827" y="5562600"/>
            <a:ext cx="1447800" cy="6096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Data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Cache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4242377" y="1676400"/>
            <a:ext cx="1157288" cy="5334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Fetch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Control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4242377" y="2286000"/>
            <a:ext cx="1157288" cy="5334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Instruction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Decode</a:t>
            </a: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5399665" y="1948130"/>
            <a:ext cx="1060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 flipH="1">
            <a:off x="5399665" y="2562880"/>
            <a:ext cx="1060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4820227" y="28194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2" name="Freeform 18"/>
          <p:cNvSpPr>
            <a:spLocks/>
          </p:cNvSpPr>
          <p:nvPr/>
        </p:nvSpPr>
        <p:spPr bwMode="auto">
          <a:xfrm flipH="1">
            <a:off x="2313565" y="1752600"/>
            <a:ext cx="1928812" cy="2286000"/>
          </a:xfrm>
          <a:custGeom>
            <a:avLst/>
            <a:gdLst>
              <a:gd name="T0" fmla="*/ 0 w 144"/>
              <a:gd name="T1" fmla="*/ 0 h 864"/>
              <a:gd name="T2" fmla="*/ 144 w 144"/>
              <a:gd name="T3" fmla="*/ 0 h 864"/>
              <a:gd name="T4" fmla="*/ 144 w 144"/>
              <a:gd name="T5" fmla="*/ 864 h 864"/>
              <a:gd name="T6" fmla="*/ 0 60000 65536"/>
              <a:gd name="T7" fmla="*/ 0 60000 65536"/>
              <a:gd name="T8" fmla="*/ 0 60000 65536"/>
              <a:gd name="T9" fmla="*/ 0 w 144"/>
              <a:gd name="T10" fmla="*/ 0 h 864"/>
              <a:gd name="T11" fmla="*/ 144 w 144"/>
              <a:gd name="T12" fmla="*/ 864 h 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864">
                <a:moveTo>
                  <a:pt x="0" y="0"/>
                </a:moveTo>
                <a:lnTo>
                  <a:pt x="144" y="0"/>
                </a:lnTo>
                <a:lnTo>
                  <a:pt x="144" y="864"/>
                </a:lnTo>
              </a:path>
            </a:pathLst>
          </a:custGeom>
          <a:noFill/>
          <a:ln w="28575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 rot="5400000">
            <a:off x="4963102" y="5029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rot="16200000" flipV="1">
            <a:off x="5253615" y="5029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rot="5400000">
            <a:off x="5734627" y="5029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 rot="5400000">
            <a:off x="6023552" y="5029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5514320" y="1673423"/>
            <a:ext cx="7822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Address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5410200" y="2286000"/>
            <a:ext cx="10691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 smtClean="0">
                <a:latin typeface="Calibri" pitchFamily="34" charset="0"/>
              </a:rPr>
              <a:t>Instructions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4800600" y="2816423"/>
            <a:ext cx="101098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Operations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2286000" y="3166080"/>
            <a:ext cx="129195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Prediction OK?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6515677" y="5240179"/>
            <a:ext cx="43473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000" dirty="0">
                <a:latin typeface="Calibri" pitchFamily="34" charset="0"/>
              </a:rPr>
              <a:t>Data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5735940" y="5257800"/>
            <a:ext cx="43473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000" dirty="0">
                <a:latin typeface="Calibri" pitchFamily="34" charset="0"/>
              </a:rPr>
              <a:t>Data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5084584" y="5011579"/>
            <a:ext cx="47801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000" dirty="0" err="1" smtClean="0">
                <a:latin typeface="Calibri" pitchFamily="34" charset="0"/>
              </a:rPr>
              <a:t>Addr</a:t>
            </a:r>
            <a:r>
              <a:rPr lang="en-US" sz="1000" dirty="0" smtClean="0">
                <a:latin typeface="Calibri" pitchFamily="34" charset="0"/>
              </a:rPr>
              <a:t>.</a:t>
            </a:r>
            <a:endParaRPr lang="en-US" sz="1000" dirty="0">
              <a:latin typeface="Calibri" pitchFamily="34" charset="0"/>
            </a:endParaRP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5853440" y="5011579"/>
            <a:ext cx="47801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000" dirty="0" err="1" smtClean="0">
                <a:latin typeface="Calibri" pitchFamily="34" charset="0"/>
              </a:rPr>
              <a:t>Addr</a:t>
            </a:r>
            <a:r>
              <a:rPr lang="en-US" sz="1000" dirty="0" smtClean="0">
                <a:latin typeface="Calibri" pitchFamily="34" charset="0"/>
              </a:rPr>
              <a:t>.</a:t>
            </a:r>
            <a:endParaRPr lang="en-US" sz="1000" dirty="0">
              <a:latin typeface="Calibri" pitchFamily="34" charset="0"/>
            </a:endParaRPr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>
            <a:off x="2543175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>
            <a:off x="4087812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>
            <a:off x="4857750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5630862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>
            <a:off x="6400800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>
            <a:off x="2543175" y="3810000"/>
            <a:ext cx="3857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01" name="Rectangle 37"/>
          <p:cNvSpPr>
            <a:spLocks noChangeArrowheads="1"/>
          </p:cNvSpPr>
          <p:nvPr/>
        </p:nvSpPr>
        <p:spPr bwMode="auto">
          <a:xfrm>
            <a:off x="2989840" y="4038600"/>
            <a:ext cx="673100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 err="1" smtClean="0">
                <a:solidFill>
                  <a:schemeClr val="bg1"/>
                </a:solidFill>
                <a:latin typeface="Calibri" pitchFamily="34" charset="0"/>
              </a:rPr>
              <a:t>Arith</a:t>
            </a:r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>
            <a:off x="3314700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03" name="Line 39"/>
          <p:cNvSpPr>
            <a:spLocks noChangeShapeType="1"/>
          </p:cNvSpPr>
          <p:nvPr/>
        </p:nvSpPr>
        <p:spPr bwMode="auto">
          <a:xfrm>
            <a:off x="1735715" y="4876800"/>
            <a:ext cx="521469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2507240" y="4495800"/>
            <a:ext cx="3857625" cy="381000"/>
            <a:chOff x="768" y="2016"/>
            <a:chExt cx="1920" cy="144"/>
          </a:xfrm>
        </p:grpSpPr>
        <p:sp>
          <p:nvSpPr>
            <p:cNvPr id="11313" name="Line 41"/>
            <p:cNvSpPr>
              <a:spLocks noChangeShapeType="1"/>
            </p:cNvSpPr>
            <p:nvPr/>
          </p:nvSpPr>
          <p:spPr bwMode="auto">
            <a:xfrm>
              <a:off x="768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4" name="Line 42"/>
            <p:cNvSpPr>
              <a:spLocks noChangeShapeType="1"/>
            </p:cNvSpPr>
            <p:nvPr/>
          </p:nvSpPr>
          <p:spPr bwMode="auto">
            <a:xfrm>
              <a:off x="1536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5" name="Line 43"/>
            <p:cNvSpPr>
              <a:spLocks noChangeShapeType="1"/>
            </p:cNvSpPr>
            <p:nvPr/>
          </p:nvSpPr>
          <p:spPr bwMode="auto">
            <a:xfrm>
              <a:off x="1920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6" name="Line 44"/>
            <p:cNvSpPr>
              <a:spLocks noChangeShapeType="1"/>
            </p:cNvSpPr>
            <p:nvPr/>
          </p:nvSpPr>
          <p:spPr bwMode="auto">
            <a:xfrm>
              <a:off x="2304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7" name="Line 45"/>
            <p:cNvSpPr>
              <a:spLocks noChangeShapeType="1"/>
            </p:cNvSpPr>
            <p:nvPr/>
          </p:nvSpPr>
          <p:spPr bwMode="auto">
            <a:xfrm>
              <a:off x="2688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8" name="Line 46"/>
            <p:cNvSpPr>
              <a:spLocks noChangeShapeType="1"/>
            </p:cNvSpPr>
            <p:nvPr/>
          </p:nvSpPr>
          <p:spPr bwMode="auto">
            <a:xfrm>
              <a:off x="1152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1305" name="Rectangle 47"/>
          <p:cNvSpPr>
            <a:spLocks noChangeArrowheads="1"/>
          </p:cNvSpPr>
          <p:nvPr/>
        </p:nvSpPr>
        <p:spPr bwMode="auto">
          <a:xfrm>
            <a:off x="2796165" y="4829175"/>
            <a:ext cx="15149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Operation Results</a:t>
            </a:r>
          </a:p>
        </p:txBody>
      </p:sp>
      <p:sp>
        <p:nvSpPr>
          <p:cNvPr id="11306" name="Rectangle 48"/>
          <p:cNvSpPr>
            <a:spLocks noChangeArrowheads="1"/>
          </p:cNvSpPr>
          <p:nvPr/>
        </p:nvSpPr>
        <p:spPr bwMode="auto">
          <a:xfrm>
            <a:off x="2796165" y="1828800"/>
            <a:ext cx="1157287" cy="9906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Retirement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Unit</a:t>
            </a:r>
          </a:p>
        </p:txBody>
      </p:sp>
      <p:sp>
        <p:nvSpPr>
          <p:cNvPr id="11307" name="Rectangle 49"/>
          <p:cNvSpPr>
            <a:spLocks noChangeArrowheads="1"/>
          </p:cNvSpPr>
          <p:nvPr/>
        </p:nvSpPr>
        <p:spPr bwMode="auto">
          <a:xfrm>
            <a:off x="2989840" y="2286000"/>
            <a:ext cx="769937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Register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File</a:t>
            </a:r>
          </a:p>
        </p:txBody>
      </p:sp>
      <p:sp>
        <p:nvSpPr>
          <p:cNvPr id="11308" name="Line 50"/>
          <p:cNvSpPr>
            <a:spLocks noChangeShapeType="1"/>
          </p:cNvSpPr>
          <p:nvPr/>
        </p:nvSpPr>
        <p:spPr bwMode="auto">
          <a:xfrm>
            <a:off x="2313565" y="2209800"/>
            <a:ext cx="4826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09" name="Freeform 51"/>
          <p:cNvSpPr>
            <a:spLocks/>
          </p:cNvSpPr>
          <p:nvPr/>
        </p:nvSpPr>
        <p:spPr bwMode="auto">
          <a:xfrm flipH="1">
            <a:off x="1904999" y="2667000"/>
            <a:ext cx="891166" cy="2209800"/>
          </a:xfrm>
          <a:custGeom>
            <a:avLst/>
            <a:gdLst>
              <a:gd name="T0" fmla="*/ 0 w 144"/>
              <a:gd name="T1" fmla="*/ 0 h 864"/>
              <a:gd name="T2" fmla="*/ 144 w 144"/>
              <a:gd name="T3" fmla="*/ 0 h 864"/>
              <a:gd name="T4" fmla="*/ 144 w 144"/>
              <a:gd name="T5" fmla="*/ 864 h 864"/>
              <a:gd name="T6" fmla="*/ 0 60000 65536"/>
              <a:gd name="T7" fmla="*/ 0 60000 65536"/>
              <a:gd name="T8" fmla="*/ 0 60000 65536"/>
              <a:gd name="T9" fmla="*/ 0 w 144"/>
              <a:gd name="T10" fmla="*/ 0 h 864"/>
              <a:gd name="T11" fmla="*/ 144 w 144"/>
              <a:gd name="T12" fmla="*/ 864 h 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864">
                <a:moveTo>
                  <a:pt x="0" y="0"/>
                </a:moveTo>
                <a:lnTo>
                  <a:pt x="144" y="0"/>
                </a:lnTo>
                <a:lnTo>
                  <a:pt x="144" y="864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10" name="Text Box 52"/>
          <p:cNvSpPr txBox="1">
            <a:spLocks noChangeArrowheads="1"/>
          </p:cNvSpPr>
          <p:nvPr/>
        </p:nvSpPr>
        <p:spPr bwMode="auto">
          <a:xfrm>
            <a:off x="457200" y="3159100"/>
            <a:ext cx="14452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Register Updates</a:t>
            </a:r>
          </a:p>
        </p:txBody>
      </p:sp>
      <p:sp>
        <p:nvSpPr>
          <p:cNvPr id="11311" name="Line 53"/>
          <p:cNvSpPr>
            <a:spLocks noChangeShapeType="1"/>
          </p:cNvSpPr>
          <p:nvPr/>
        </p:nvSpPr>
        <p:spPr bwMode="auto">
          <a:xfrm>
            <a:off x="3759777" y="2514600"/>
            <a:ext cx="48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12" name="Freeform 54"/>
          <p:cNvSpPr>
            <a:spLocks/>
          </p:cNvSpPr>
          <p:nvPr/>
        </p:nvSpPr>
        <p:spPr bwMode="auto">
          <a:xfrm>
            <a:off x="3856615" y="2819400"/>
            <a:ext cx="963612" cy="228600"/>
          </a:xfrm>
          <a:custGeom>
            <a:avLst/>
            <a:gdLst>
              <a:gd name="T0" fmla="*/ 480 w 480"/>
              <a:gd name="T1" fmla="*/ 144 h 144"/>
              <a:gd name="T2" fmla="*/ 0 w 480"/>
              <a:gd name="T3" fmla="*/ 144 h 144"/>
              <a:gd name="T4" fmla="*/ 0 w 480"/>
              <a:gd name="T5" fmla="*/ 0 h 144"/>
              <a:gd name="T6" fmla="*/ 0 60000 65536"/>
              <a:gd name="T7" fmla="*/ 0 60000 65536"/>
              <a:gd name="T8" fmla="*/ 0 60000 65536"/>
              <a:gd name="T9" fmla="*/ 0 w 480"/>
              <a:gd name="T10" fmla="*/ 0 h 144"/>
              <a:gd name="T11" fmla="*/ 480 w 48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144">
                <a:moveTo>
                  <a:pt x="480" y="144"/>
                </a:moveTo>
                <a:lnTo>
                  <a:pt x="0" y="144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221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59388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Branch Outcomes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763000" cy="1828800"/>
          </a:xfrm>
        </p:spPr>
        <p:txBody>
          <a:bodyPr/>
          <a:lstStyle/>
          <a:p>
            <a:pPr marL="285750" lvl="1" indent="-171450" eaLnBrk="1" hangingPunct="1"/>
            <a:r>
              <a:rPr lang="en-US" b="1" dirty="0" smtClean="0"/>
              <a:t>When encounter conditional branch, cannot determine where to continue fetching</a:t>
            </a:r>
          </a:p>
          <a:p>
            <a:pPr marL="573088" lvl="2" indent="-173038" eaLnBrk="1" hangingPunct="1"/>
            <a:r>
              <a:rPr lang="en-US" dirty="0" smtClean="0"/>
              <a:t>Branch Taken: Transfer control to branch target</a:t>
            </a:r>
          </a:p>
          <a:p>
            <a:pPr marL="573088" lvl="2" indent="-173038" eaLnBrk="1" hangingPunct="1"/>
            <a:r>
              <a:rPr lang="en-US" dirty="0" smtClean="0"/>
              <a:t>Branch Not-Taken: Continue with next instruction in sequence</a:t>
            </a:r>
          </a:p>
          <a:p>
            <a:pPr marL="285750" lvl="1" indent="-171450" eaLnBrk="1" hangingPunct="1"/>
            <a:r>
              <a:rPr lang="en-US" b="1" dirty="0" smtClean="0"/>
              <a:t>Cannot resolve until outcome determined by branch/integer unit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4953000" y="4800600"/>
            <a:ext cx="188070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990000"/>
                </a:solidFill>
                <a:latin typeface="Calibri" pitchFamily="34" charset="0"/>
              </a:rPr>
              <a:t>Branch Taken</a:t>
            </a:r>
          </a:p>
        </p:txBody>
      </p:sp>
      <p:sp>
        <p:nvSpPr>
          <p:cNvPr id="49159" name="Freeform 7"/>
          <p:cNvSpPr>
            <a:spLocks/>
          </p:cNvSpPr>
          <p:nvPr/>
        </p:nvSpPr>
        <p:spPr bwMode="auto">
          <a:xfrm>
            <a:off x="4648200" y="4271665"/>
            <a:ext cx="838200" cy="228600"/>
          </a:xfrm>
          <a:custGeom>
            <a:avLst/>
            <a:gdLst>
              <a:gd name="T0" fmla="*/ 0 w 248"/>
              <a:gd name="T1" fmla="*/ 0 h 144"/>
              <a:gd name="T2" fmla="*/ 240 w 248"/>
              <a:gd name="T3" fmla="*/ 48 h 144"/>
              <a:gd name="T4" fmla="*/ 48 w 248"/>
              <a:gd name="T5" fmla="*/ 144 h 144"/>
              <a:gd name="T6" fmla="*/ 0 60000 65536"/>
              <a:gd name="T7" fmla="*/ 0 60000 65536"/>
              <a:gd name="T8" fmla="*/ 0 60000 65536"/>
              <a:gd name="T9" fmla="*/ 0 w 248"/>
              <a:gd name="T10" fmla="*/ 0 h 144"/>
              <a:gd name="T11" fmla="*/ 248 w 248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8" h="144">
                <a:moveTo>
                  <a:pt x="0" y="0"/>
                </a:moveTo>
                <a:cubicBezTo>
                  <a:pt x="116" y="12"/>
                  <a:pt x="232" y="24"/>
                  <a:pt x="240" y="48"/>
                </a:cubicBezTo>
                <a:cubicBezTo>
                  <a:pt x="248" y="72"/>
                  <a:pt x="148" y="108"/>
                  <a:pt x="48" y="144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5486400" y="4038600"/>
            <a:ext cx="248848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FF"/>
                </a:solidFill>
                <a:latin typeface="Calibri" pitchFamily="34" charset="0"/>
              </a:rPr>
              <a:t>Branch Not-Taken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28600" y="3457220"/>
            <a:ext cx="4615445" cy="23057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 smtClean="0">
                <a:latin typeface="Courier New" pitchFamily="49" charset="0"/>
              </a:rPr>
              <a:t>  404663</a:t>
            </a:r>
            <a:r>
              <a:rPr lang="nl-NL" sz="1800" dirty="0">
                <a:latin typeface="Courier New" pitchFamily="49" charset="0"/>
              </a:rPr>
              <a:t>:  </a:t>
            </a:r>
            <a:r>
              <a:rPr lang="nl-NL" sz="1800" dirty="0" err="1">
                <a:latin typeface="Courier New" pitchFamily="49" charset="0"/>
              </a:rPr>
              <a:t>mov</a:t>
            </a:r>
            <a:r>
              <a:rPr lang="nl-NL" sz="1800" dirty="0">
                <a:latin typeface="Courier New" pitchFamily="49" charset="0"/>
              </a:rPr>
              <a:t>    $0x0,%eax</a:t>
            </a:r>
            <a:endParaRPr lang="nl-NL" sz="1800" dirty="0" smtClean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</a:t>
            </a:r>
            <a:r>
              <a:rPr lang="nl-NL" sz="1800" dirty="0" smtClean="0">
                <a:latin typeface="Courier New" pitchFamily="49" charset="0"/>
              </a:rPr>
              <a:t> 404668</a:t>
            </a:r>
            <a:r>
              <a:rPr lang="nl-NL" sz="1800" dirty="0">
                <a:latin typeface="Courier New" pitchFamily="49" charset="0"/>
              </a:rPr>
              <a:t>:  </a:t>
            </a:r>
            <a:r>
              <a:rPr lang="nl-NL" sz="1800" dirty="0" err="1" smtClean="0">
                <a:latin typeface="Courier New" pitchFamily="49" charset="0"/>
              </a:rPr>
              <a:t>cmp</a:t>
            </a:r>
            <a:r>
              <a:rPr lang="nl-NL" sz="1800" dirty="0" smtClean="0">
                <a:latin typeface="Courier New" pitchFamily="49" charset="0"/>
              </a:rPr>
              <a:t>    </a:t>
            </a:r>
            <a:r>
              <a:rPr lang="nl-NL" sz="1800" dirty="0">
                <a:latin typeface="Courier New" pitchFamily="49" charset="0"/>
              </a:rPr>
              <a:t>(%</a:t>
            </a:r>
            <a:r>
              <a:rPr lang="nl-NL" sz="1800" dirty="0" err="1">
                <a:latin typeface="Courier New" pitchFamily="49" charset="0"/>
              </a:rPr>
              <a:t>rdi</a:t>
            </a:r>
            <a:r>
              <a:rPr lang="nl-NL" sz="1800" dirty="0">
                <a:latin typeface="Courier New" pitchFamily="49" charset="0"/>
              </a:rPr>
              <a:t>),%</a:t>
            </a:r>
            <a:r>
              <a:rPr lang="nl-NL" sz="1800" dirty="0" err="1">
                <a:latin typeface="Courier New" pitchFamily="49" charset="0"/>
              </a:rPr>
              <a:t>rsi</a:t>
            </a:r>
            <a:endParaRPr lang="nl-NL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</a:t>
            </a:r>
            <a:r>
              <a:rPr lang="nl-NL" sz="1800" i="1" dirty="0">
                <a:latin typeface="Courier New" pitchFamily="49" charset="0"/>
              </a:rPr>
              <a:t>40466b:  </a:t>
            </a:r>
            <a:r>
              <a:rPr lang="nl-NL" sz="1800" i="1" dirty="0" err="1" smtClean="0">
                <a:latin typeface="Courier New" pitchFamily="49" charset="0"/>
              </a:rPr>
              <a:t>jge</a:t>
            </a:r>
            <a:r>
              <a:rPr lang="nl-NL" sz="1800" i="1" dirty="0" smtClean="0">
                <a:latin typeface="Courier New" pitchFamily="49" charset="0"/>
              </a:rPr>
              <a:t>    404685</a:t>
            </a:r>
            <a:endParaRPr lang="nl-NL" sz="1800" i="1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40466d:  </a:t>
            </a:r>
            <a:r>
              <a:rPr lang="nl-NL" sz="1800" dirty="0" err="1" smtClean="0">
                <a:latin typeface="Courier New" pitchFamily="49" charset="0"/>
              </a:rPr>
              <a:t>mov</a:t>
            </a:r>
            <a:r>
              <a:rPr lang="nl-NL" sz="1800" dirty="0" smtClean="0">
                <a:latin typeface="Courier New" pitchFamily="49" charset="0"/>
              </a:rPr>
              <a:t>    </a:t>
            </a:r>
            <a:r>
              <a:rPr lang="nl-NL" sz="1800" dirty="0">
                <a:latin typeface="Courier New" pitchFamily="49" charset="0"/>
              </a:rPr>
              <a:t>0x8(%</a:t>
            </a:r>
            <a:r>
              <a:rPr lang="nl-NL" sz="1800" dirty="0" err="1">
                <a:latin typeface="Courier New" pitchFamily="49" charset="0"/>
              </a:rPr>
              <a:t>rdi</a:t>
            </a:r>
            <a:r>
              <a:rPr lang="nl-NL" sz="1800" dirty="0">
                <a:latin typeface="Courier New" pitchFamily="49" charset="0"/>
              </a:rPr>
              <a:t>),%</a:t>
            </a:r>
            <a:r>
              <a:rPr lang="nl-NL" sz="1800" dirty="0" err="1">
                <a:latin typeface="Courier New" pitchFamily="49" charset="0"/>
              </a:rPr>
              <a:t>rax</a:t>
            </a:r>
            <a:endParaRPr lang="nl-NL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 smtClean="0">
                <a:latin typeface="Courier New" pitchFamily="49" charset="0"/>
              </a:rPr>
              <a:t>   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</a:t>
            </a:r>
            <a:r>
              <a:rPr lang="nl-NL" sz="1800" dirty="0" smtClean="0">
                <a:latin typeface="Courier New" pitchFamily="49" charset="0"/>
              </a:rPr>
              <a:t>  . . .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endParaRPr lang="nl-NL" sz="1800" dirty="0" smtClean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 smtClean="0">
                <a:latin typeface="Courier New" pitchFamily="49" charset="0"/>
              </a:rPr>
              <a:t>  </a:t>
            </a:r>
            <a:r>
              <a:rPr lang="nl-NL" sz="1800" dirty="0">
                <a:latin typeface="Courier New" pitchFamily="49" charset="0"/>
              </a:rPr>
              <a:t>404685:  </a:t>
            </a:r>
            <a:r>
              <a:rPr lang="nl-NL" sz="1800" dirty="0" err="1" smtClean="0">
                <a:latin typeface="Courier New" pitchFamily="49" charset="0"/>
              </a:rPr>
              <a:t>repz</a:t>
            </a:r>
            <a:r>
              <a:rPr lang="nl-NL" sz="1800" dirty="0" smtClean="0">
                <a:latin typeface="Courier New" pitchFamily="49" charset="0"/>
              </a:rPr>
              <a:t> </a:t>
            </a:r>
            <a:r>
              <a:rPr lang="nl-NL" sz="1800" dirty="0" err="1">
                <a:latin typeface="Courier New" pitchFamily="49" charset="0"/>
              </a:rPr>
              <a:t>retq</a:t>
            </a:r>
            <a:endParaRPr lang="nl-NL" sz="1800" dirty="0">
              <a:latin typeface="Courier New" pitchFamily="49" charset="0"/>
            </a:endParaRPr>
          </a:p>
        </p:txBody>
      </p:sp>
      <p:sp>
        <p:nvSpPr>
          <p:cNvPr id="49161" name="Freeform 9"/>
          <p:cNvSpPr>
            <a:spLocks/>
          </p:cNvSpPr>
          <p:nvPr/>
        </p:nvSpPr>
        <p:spPr bwMode="auto">
          <a:xfrm rot="20125028" flipV="1">
            <a:off x="3041206" y="4284874"/>
            <a:ext cx="2505991" cy="952014"/>
          </a:xfrm>
          <a:custGeom>
            <a:avLst/>
            <a:gdLst>
              <a:gd name="T0" fmla="*/ 0 w 1379"/>
              <a:gd name="T1" fmla="*/ 0 h 664"/>
              <a:gd name="T2" fmla="*/ 1168 w 1379"/>
              <a:gd name="T3" fmla="*/ 216 h 664"/>
              <a:gd name="T4" fmla="*/ 1264 w 1379"/>
              <a:gd name="T5" fmla="*/ 400 h 664"/>
              <a:gd name="T6" fmla="*/ 832 w 1379"/>
              <a:gd name="T7" fmla="*/ 664 h 664"/>
              <a:gd name="T8" fmla="*/ 0 60000 65536"/>
              <a:gd name="T9" fmla="*/ 0 60000 65536"/>
              <a:gd name="T10" fmla="*/ 0 60000 65536"/>
              <a:gd name="T11" fmla="*/ 0 60000 65536"/>
              <a:gd name="T12" fmla="*/ 0 w 1379"/>
              <a:gd name="T13" fmla="*/ 0 h 664"/>
              <a:gd name="T14" fmla="*/ 1379 w 1379"/>
              <a:gd name="T15" fmla="*/ 664 h 6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79" h="664">
                <a:moveTo>
                  <a:pt x="0" y="0"/>
                </a:moveTo>
                <a:cubicBezTo>
                  <a:pt x="195" y="37"/>
                  <a:pt x="957" y="149"/>
                  <a:pt x="1168" y="216"/>
                </a:cubicBezTo>
                <a:cubicBezTo>
                  <a:pt x="1379" y="283"/>
                  <a:pt x="1320" y="325"/>
                  <a:pt x="1264" y="400"/>
                </a:cubicBezTo>
                <a:cubicBezTo>
                  <a:pt x="1208" y="475"/>
                  <a:pt x="922" y="609"/>
                  <a:pt x="832" y="664"/>
                </a:cubicBezTo>
              </a:path>
            </a:pathLst>
          </a:custGeom>
          <a:noFill/>
          <a:ln w="38100">
            <a:solidFill>
              <a:srgbClr val="990000"/>
            </a:solidFill>
            <a:round/>
            <a:headEnd type="triangle"/>
            <a:tailEnd type="none" w="med" len="med"/>
          </a:ln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7513"/>
            <a:ext cx="56340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Branch Prediction</a:t>
            </a:r>
          </a:p>
        </p:txBody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4452" y="1003300"/>
            <a:ext cx="8307387" cy="20447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Idea</a:t>
            </a:r>
          </a:p>
          <a:p>
            <a:pPr lvl="1" eaLnBrk="1" hangingPunct="1">
              <a:defRPr/>
            </a:pPr>
            <a:r>
              <a:rPr lang="en-US" dirty="0" smtClean="0"/>
              <a:t>Guess which way branch will go</a:t>
            </a:r>
          </a:p>
          <a:p>
            <a:pPr lvl="1" eaLnBrk="1" hangingPunct="1">
              <a:defRPr/>
            </a:pPr>
            <a:r>
              <a:rPr lang="en-US" dirty="0" smtClean="0"/>
              <a:t>Begin executing instructions at predicted position</a:t>
            </a:r>
          </a:p>
          <a:p>
            <a:pPr lvl="2" eaLnBrk="1" hangingPunct="1">
              <a:defRPr/>
            </a:pPr>
            <a:r>
              <a:rPr lang="en-US" dirty="0" smtClean="0"/>
              <a:t>But don’t actually modify register or memory data</a:t>
            </a:r>
          </a:p>
          <a:p>
            <a:pPr eaLnBrk="1" hangingPunct="1">
              <a:defRPr/>
            </a:pPr>
            <a:endParaRPr lang="en-US" sz="2000" dirty="0" smtClean="0"/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5759726" y="3431232"/>
            <a:ext cx="189519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990000"/>
                </a:solidFill>
                <a:latin typeface="Calibri" pitchFamily="34" charset="0"/>
              </a:rPr>
              <a:t>Predict Taken</a:t>
            </a:r>
          </a:p>
        </p:txBody>
      </p:sp>
      <p:sp>
        <p:nvSpPr>
          <p:cNvPr id="50184" name="AutoShape 8"/>
          <p:cNvSpPr>
            <a:spLocks/>
          </p:cNvSpPr>
          <p:nvPr/>
        </p:nvSpPr>
        <p:spPr bwMode="auto">
          <a:xfrm>
            <a:off x="5029200" y="4744160"/>
            <a:ext cx="304800" cy="609600"/>
          </a:xfrm>
          <a:prstGeom prst="rightBrace">
            <a:avLst>
              <a:gd name="adj1" fmla="val 16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5375817" y="4642534"/>
            <a:ext cx="1430841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Begin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Execution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28600" y="2743200"/>
            <a:ext cx="4615445" cy="23057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 smtClean="0">
                <a:latin typeface="Courier New" pitchFamily="49" charset="0"/>
              </a:rPr>
              <a:t>  404663</a:t>
            </a:r>
            <a:r>
              <a:rPr lang="nl-NL" sz="1800" dirty="0">
                <a:latin typeface="Courier New" pitchFamily="49" charset="0"/>
              </a:rPr>
              <a:t>:  </a:t>
            </a:r>
            <a:r>
              <a:rPr lang="nl-NL" sz="1800" dirty="0" err="1">
                <a:latin typeface="Courier New" pitchFamily="49" charset="0"/>
              </a:rPr>
              <a:t>mov</a:t>
            </a:r>
            <a:r>
              <a:rPr lang="nl-NL" sz="1800" dirty="0">
                <a:latin typeface="Courier New" pitchFamily="49" charset="0"/>
              </a:rPr>
              <a:t>    $0x0,%eax</a:t>
            </a:r>
            <a:endParaRPr lang="nl-NL" sz="1800" dirty="0" smtClean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</a:t>
            </a:r>
            <a:r>
              <a:rPr lang="nl-NL" sz="1800" dirty="0" smtClean="0">
                <a:latin typeface="Courier New" pitchFamily="49" charset="0"/>
              </a:rPr>
              <a:t> 404668</a:t>
            </a:r>
            <a:r>
              <a:rPr lang="nl-NL" sz="1800" dirty="0">
                <a:latin typeface="Courier New" pitchFamily="49" charset="0"/>
              </a:rPr>
              <a:t>:  </a:t>
            </a:r>
            <a:r>
              <a:rPr lang="nl-NL" sz="1800" dirty="0" err="1" smtClean="0">
                <a:latin typeface="Courier New" pitchFamily="49" charset="0"/>
              </a:rPr>
              <a:t>cmp</a:t>
            </a:r>
            <a:r>
              <a:rPr lang="nl-NL" sz="1800" dirty="0" smtClean="0">
                <a:latin typeface="Courier New" pitchFamily="49" charset="0"/>
              </a:rPr>
              <a:t>    </a:t>
            </a:r>
            <a:r>
              <a:rPr lang="nl-NL" sz="1800" dirty="0">
                <a:latin typeface="Courier New" pitchFamily="49" charset="0"/>
              </a:rPr>
              <a:t>(%</a:t>
            </a:r>
            <a:r>
              <a:rPr lang="nl-NL" sz="1800" dirty="0" err="1">
                <a:latin typeface="Courier New" pitchFamily="49" charset="0"/>
              </a:rPr>
              <a:t>rdi</a:t>
            </a:r>
            <a:r>
              <a:rPr lang="nl-NL" sz="1800" dirty="0">
                <a:latin typeface="Courier New" pitchFamily="49" charset="0"/>
              </a:rPr>
              <a:t>),%</a:t>
            </a:r>
            <a:r>
              <a:rPr lang="nl-NL" sz="1800" dirty="0" err="1">
                <a:latin typeface="Courier New" pitchFamily="49" charset="0"/>
              </a:rPr>
              <a:t>rsi</a:t>
            </a:r>
            <a:endParaRPr lang="nl-NL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</a:t>
            </a:r>
            <a:r>
              <a:rPr lang="nl-NL" sz="1800" i="1" dirty="0">
                <a:latin typeface="Courier New" pitchFamily="49" charset="0"/>
              </a:rPr>
              <a:t>40466b:  </a:t>
            </a:r>
            <a:r>
              <a:rPr lang="nl-NL" sz="1800" i="1" dirty="0" err="1" smtClean="0">
                <a:latin typeface="Courier New" pitchFamily="49" charset="0"/>
              </a:rPr>
              <a:t>jge</a:t>
            </a:r>
            <a:r>
              <a:rPr lang="nl-NL" sz="1800" i="1" dirty="0" smtClean="0">
                <a:latin typeface="Courier New" pitchFamily="49" charset="0"/>
              </a:rPr>
              <a:t>    404685</a:t>
            </a:r>
            <a:endParaRPr lang="nl-NL" sz="1800" i="1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40466d:  </a:t>
            </a:r>
            <a:r>
              <a:rPr lang="nl-NL" sz="1800" dirty="0" err="1" smtClean="0">
                <a:latin typeface="Courier New" pitchFamily="49" charset="0"/>
              </a:rPr>
              <a:t>mov</a:t>
            </a:r>
            <a:r>
              <a:rPr lang="nl-NL" sz="1800" dirty="0" smtClean="0">
                <a:latin typeface="Courier New" pitchFamily="49" charset="0"/>
              </a:rPr>
              <a:t>    </a:t>
            </a:r>
            <a:r>
              <a:rPr lang="nl-NL" sz="1800" dirty="0">
                <a:latin typeface="Courier New" pitchFamily="49" charset="0"/>
              </a:rPr>
              <a:t>0x8(%</a:t>
            </a:r>
            <a:r>
              <a:rPr lang="nl-NL" sz="1800" dirty="0" err="1">
                <a:latin typeface="Courier New" pitchFamily="49" charset="0"/>
              </a:rPr>
              <a:t>rdi</a:t>
            </a:r>
            <a:r>
              <a:rPr lang="nl-NL" sz="1800" dirty="0">
                <a:latin typeface="Courier New" pitchFamily="49" charset="0"/>
              </a:rPr>
              <a:t>),%</a:t>
            </a:r>
            <a:r>
              <a:rPr lang="nl-NL" sz="1800" dirty="0" err="1">
                <a:latin typeface="Courier New" pitchFamily="49" charset="0"/>
              </a:rPr>
              <a:t>rax</a:t>
            </a:r>
            <a:endParaRPr lang="nl-NL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 smtClean="0">
                <a:latin typeface="Courier New" pitchFamily="49" charset="0"/>
              </a:rPr>
              <a:t>   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</a:t>
            </a:r>
            <a:r>
              <a:rPr lang="nl-NL" sz="1800" dirty="0" smtClean="0">
                <a:latin typeface="Courier New" pitchFamily="49" charset="0"/>
              </a:rPr>
              <a:t>  . . .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endParaRPr lang="nl-NL" sz="1800" dirty="0" smtClean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 smtClean="0">
                <a:latin typeface="Courier New" pitchFamily="49" charset="0"/>
              </a:rPr>
              <a:t>  </a:t>
            </a:r>
            <a:r>
              <a:rPr lang="nl-NL" sz="1800" dirty="0">
                <a:latin typeface="Courier New" pitchFamily="49" charset="0"/>
              </a:rPr>
              <a:t>404685:  </a:t>
            </a:r>
            <a:r>
              <a:rPr lang="nl-NL" sz="1800" dirty="0" err="1" smtClean="0">
                <a:latin typeface="Courier New" pitchFamily="49" charset="0"/>
              </a:rPr>
              <a:t>repz</a:t>
            </a:r>
            <a:r>
              <a:rPr lang="nl-NL" sz="1800" dirty="0" smtClean="0">
                <a:latin typeface="Courier New" pitchFamily="49" charset="0"/>
              </a:rPr>
              <a:t> </a:t>
            </a:r>
            <a:r>
              <a:rPr lang="nl-NL" sz="1800" dirty="0" err="1">
                <a:latin typeface="Courier New" pitchFamily="49" charset="0"/>
              </a:rPr>
              <a:t>retq</a:t>
            </a:r>
            <a:endParaRPr lang="nl-NL" sz="1800" dirty="0">
              <a:latin typeface="Courier New" pitchFamily="49" charset="0"/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 rot="20125028" flipV="1">
            <a:off x="3252605" y="3627906"/>
            <a:ext cx="2505991" cy="952014"/>
          </a:xfrm>
          <a:custGeom>
            <a:avLst/>
            <a:gdLst>
              <a:gd name="T0" fmla="*/ 0 w 1379"/>
              <a:gd name="T1" fmla="*/ 0 h 664"/>
              <a:gd name="T2" fmla="*/ 1168 w 1379"/>
              <a:gd name="T3" fmla="*/ 216 h 664"/>
              <a:gd name="T4" fmla="*/ 1264 w 1379"/>
              <a:gd name="T5" fmla="*/ 400 h 664"/>
              <a:gd name="T6" fmla="*/ 832 w 1379"/>
              <a:gd name="T7" fmla="*/ 664 h 664"/>
              <a:gd name="T8" fmla="*/ 0 60000 65536"/>
              <a:gd name="T9" fmla="*/ 0 60000 65536"/>
              <a:gd name="T10" fmla="*/ 0 60000 65536"/>
              <a:gd name="T11" fmla="*/ 0 60000 65536"/>
              <a:gd name="T12" fmla="*/ 0 w 1379"/>
              <a:gd name="T13" fmla="*/ 0 h 664"/>
              <a:gd name="T14" fmla="*/ 1379 w 1379"/>
              <a:gd name="T15" fmla="*/ 664 h 6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79" h="664">
                <a:moveTo>
                  <a:pt x="0" y="0"/>
                </a:moveTo>
                <a:cubicBezTo>
                  <a:pt x="195" y="37"/>
                  <a:pt x="957" y="149"/>
                  <a:pt x="1168" y="216"/>
                </a:cubicBezTo>
                <a:cubicBezTo>
                  <a:pt x="1379" y="283"/>
                  <a:pt x="1320" y="325"/>
                  <a:pt x="1264" y="400"/>
                </a:cubicBezTo>
                <a:cubicBezTo>
                  <a:pt x="1208" y="475"/>
                  <a:pt x="922" y="609"/>
                  <a:pt x="832" y="664"/>
                </a:cubicBezTo>
              </a:path>
            </a:pathLst>
          </a:custGeom>
          <a:noFill/>
          <a:ln w="38100">
            <a:solidFill>
              <a:srgbClr val="990000"/>
            </a:solidFill>
            <a:round/>
            <a:headEnd type="triangle"/>
            <a:tailEnd type="none" w="med" len="med"/>
          </a:ln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489955" y="2481206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 401029: </a:t>
            </a:r>
            <a:r>
              <a:rPr lang="da-DK" sz="1600" dirty="0" smtClean="0">
                <a:latin typeface="Courier New" pitchFamily="49" charset="0"/>
              </a:rPr>
              <a:t> </a:t>
            </a:r>
            <a:r>
              <a:rPr lang="da-DK" sz="1600" dirty="0" err="1" smtClean="0">
                <a:latin typeface="Courier New" pitchFamily="49" charset="0"/>
              </a:rPr>
              <a:t>vmulsd</a:t>
            </a:r>
            <a:r>
              <a:rPr lang="da-DK" sz="1600" dirty="0" smtClean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(%</a:t>
            </a:r>
            <a:r>
              <a:rPr lang="da-DK" sz="1600" dirty="0" err="1">
                <a:latin typeface="Courier New" pitchFamily="49" charset="0"/>
              </a:rPr>
              <a:t>rdx</a:t>
            </a:r>
            <a:r>
              <a:rPr lang="da-DK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40102d:  </a:t>
            </a:r>
            <a:r>
              <a:rPr lang="da-DK" sz="1600" dirty="0" err="1" smtClean="0">
                <a:latin typeface="Courier New" pitchFamily="49" charset="0"/>
              </a:rPr>
              <a:t>add</a:t>
            </a:r>
            <a:r>
              <a:rPr lang="da-DK" sz="1600" dirty="0" smtClean="0">
                <a:latin typeface="Courier New" pitchFamily="49" charset="0"/>
              </a:rPr>
              <a:t>    </a:t>
            </a:r>
            <a:r>
              <a:rPr lang="da-DK" sz="1600" dirty="0">
                <a:latin typeface="Courier New" pitchFamily="49" charset="0"/>
              </a:rPr>
              <a:t>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401031:  </a:t>
            </a:r>
            <a:r>
              <a:rPr lang="da-DK" sz="1600" dirty="0" err="1" smtClean="0">
                <a:latin typeface="Courier New" pitchFamily="49" charset="0"/>
              </a:rPr>
              <a:t>cmp</a:t>
            </a:r>
            <a:r>
              <a:rPr lang="da-DK" sz="1600" dirty="0" smtClean="0">
                <a:latin typeface="Courier New" pitchFamily="49" charset="0"/>
              </a:rPr>
              <a:t>    </a:t>
            </a:r>
            <a:r>
              <a:rPr lang="da-DK" sz="1600" dirty="0">
                <a:latin typeface="Courier New" pitchFamily="49" charset="0"/>
              </a:rPr>
              <a:t>%</a:t>
            </a:r>
            <a:r>
              <a:rPr lang="da-DK" sz="1600" dirty="0" err="1">
                <a:latin typeface="Courier New" pitchFamily="49" charset="0"/>
              </a:rPr>
              <a:t>rax</a:t>
            </a:r>
            <a:r>
              <a:rPr lang="da-DK" sz="1600" dirty="0">
                <a:latin typeface="Courier New" pitchFamily="49" charset="0"/>
              </a:rPr>
              <a:t>,%</a:t>
            </a:r>
            <a:r>
              <a:rPr lang="da-DK" sz="1600" dirty="0" err="1">
                <a:latin typeface="Courier New" pitchFamily="49" charset="0"/>
              </a:rPr>
              <a:t>rdx</a:t>
            </a:r>
            <a:endParaRPr lang="da-DK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401034:  </a:t>
            </a:r>
            <a:r>
              <a:rPr lang="da-DK" sz="1600" dirty="0" err="1" smtClean="0">
                <a:latin typeface="Courier New" pitchFamily="49" charset="0"/>
              </a:rPr>
              <a:t>jne</a:t>
            </a:r>
            <a:r>
              <a:rPr lang="da-DK" sz="1600" dirty="0" smtClean="0">
                <a:latin typeface="Courier New" pitchFamily="49" charset="0"/>
              </a:rPr>
              <a:t>    401029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489955" y="3878347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 401029: </a:t>
            </a:r>
            <a:r>
              <a:rPr lang="da-DK" sz="1600" dirty="0" smtClean="0">
                <a:latin typeface="Courier New" pitchFamily="49" charset="0"/>
              </a:rPr>
              <a:t> </a:t>
            </a:r>
            <a:r>
              <a:rPr lang="da-DK" sz="1600" dirty="0" err="1" smtClean="0">
                <a:latin typeface="Courier New" pitchFamily="49" charset="0"/>
              </a:rPr>
              <a:t>vmulsd</a:t>
            </a:r>
            <a:r>
              <a:rPr lang="da-DK" sz="1600" dirty="0" smtClean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(%</a:t>
            </a:r>
            <a:r>
              <a:rPr lang="da-DK" sz="1600" dirty="0" err="1">
                <a:latin typeface="Courier New" pitchFamily="49" charset="0"/>
              </a:rPr>
              <a:t>rdx</a:t>
            </a:r>
            <a:r>
              <a:rPr lang="da-DK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40102d:  </a:t>
            </a:r>
            <a:r>
              <a:rPr lang="da-DK" sz="1600" dirty="0" err="1" smtClean="0">
                <a:latin typeface="Courier New" pitchFamily="49" charset="0"/>
              </a:rPr>
              <a:t>add</a:t>
            </a:r>
            <a:r>
              <a:rPr lang="da-DK" sz="1600" dirty="0" smtClean="0">
                <a:latin typeface="Courier New" pitchFamily="49" charset="0"/>
              </a:rPr>
              <a:t>    </a:t>
            </a:r>
            <a:r>
              <a:rPr lang="da-DK" sz="1600" dirty="0">
                <a:latin typeface="Courier New" pitchFamily="49" charset="0"/>
              </a:rPr>
              <a:t>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401031:  </a:t>
            </a:r>
            <a:r>
              <a:rPr lang="da-DK" sz="1600" dirty="0" err="1" smtClean="0">
                <a:latin typeface="Courier New" pitchFamily="49" charset="0"/>
              </a:rPr>
              <a:t>cmp</a:t>
            </a:r>
            <a:r>
              <a:rPr lang="da-DK" sz="1600" dirty="0" smtClean="0">
                <a:latin typeface="Courier New" pitchFamily="49" charset="0"/>
              </a:rPr>
              <a:t>    </a:t>
            </a:r>
            <a:r>
              <a:rPr lang="da-DK" sz="1600" dirty="0">
                <a:latin typeface="Courier New" pitchFamily="49" charset="0"/>
              </a:rPr>
              <a:t>%</a:t>
            </a:r>
            <a:r>
              <a:rPr lang="da-DK" sz="1600" dirty="0" err="1">
                <a:latin typeface="Courier New" pitchFamily="49" charset="0"/>
              </a:rPr>
              <a:t>rax</a:t>
            </a:r>
            <a:r>
              <a:rPr lang="da-DK" sz="1600" dirty="0">
                <a:latin typeface="Courier New" pitchFamily="49" charset="0"/>
              </a:rPr>
              <a:t>,%</a:t>
            </a:r>
            <a:r>
              <a:rPr lang="da-DK" sz="1600" dirty="0" err="1">
                <a:latin typeface="Courier New" pitchFamily="49" charset="0"/>
              </a:rPr>
              <a:t>rdx</a:t>
            </a:r>
            <a:endParaRPr lang="da-DK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401034:  </a:t>
            </a:r>
            <a:r>
              <a:rPr lang="da-DK" sz="1600" dirty="0" err="1" smtClean="0">
                <a:latin typeface="Courier New" pitchFamily="49" charset="0"/>
              </a:rPr>
              <a:t>jne</a:t>
            </a:r>
            <a:r>
              <a:rPr lang="da-DK" sz="1600" dirty="0" smtClean="0">
                <a:latin typeface="Courier New" pitchFamily="49" charset="0"/>
              </a:rPr>
              <a:t>    401029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89955" y="5326147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 401029: </a:t>
            </a:r>
            <a:r>
              <a:rPr lang="da-DK" sz="1600" dirty="0" smtClean="0">
                <a:latin typeface="Courier New" pitchFamily="49" charset="0"/>
              </a:rPr>
              <a:t> </a:t>
            </a:r>
            <a:r>
              <a:rPr lang="da-DK" sz="1600" dirty="0" err="1" smtClean="0">
                <a:latin typeface="Courier New" pitchFamily="49" charset="0"/>
              </a:rPr>
              <a:t>vmulsd</a:t>
            </a:r>
            <a:r>
              <a:rPr lang="da-DK" sz="1600" dirty="0" smtClean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(%</a:t>
            </a:r>
            <a:r>
              <a:rPr lang="da-DK" sz="1600" dirty="0" err="1">
                <a:latin typeface="Courier New" pitchFamily="49" charset="0"/>
              </a:rPr>
              <a:t>rdx</a:t>
            </a:r>
            <a:r>
              <a:rPr lang="da-DK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40102d:  </a:t>
            </a:r>
            <a:r>
              <a:rPr lang="da-DK" sz="1600" dirty="0" err="1" smtClean="0">
                <a:latin typeface="Courier New" pitchFamily="49" charset="0"/>
              </a:rPr>
              <a:t>add</a:t>
            </a:r>
            <a:r>
              <a:rPr lang="da-DK" sz="1600" dirty="0" smtClean="0">
                <a:latin typeface="Courier New" pitchFamily="49" charset="0"/>
              </a:rPr>
              <a:t>    </a:t>
            </a:r>
            <a:r>
              <a:rPr lang="da-DK" sz="1600" dirty="0">
                <a:latin typeface="Courier New" pitchFamily="49" charset="0"/>
              </a:rPr>
              <a:t>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401031:  </a:t>
            </a:r>
            <a:r>
              <a:rPr lang="da-DK" sz="1600" dirty="0" err="1" smtClean="0">
                <a:latin typeface="Courier New" pitchFamily="49" charset="0"/>
              </a:rPr>
              <a:t>cmp</a:t>
            </a:r>
            <a:r>
              <a:rPr lang="da-DK" sz="1600" dirty="0" smtClean="0">
                <a:latin typeface="Courier New" pitchFamily="49" charset="0"/>
              </a:rPr>
              <a:t>    </a:t>
            </a:r>
            <a:r>
              <a:rPr lang="da-DK" sz="1600" dirty="0">
                <a:latin typeface="Courier New" pitchFamily="49" charset="0"/>
              </a:rPr>
              <a:t>%</a:t>
            </a:r>
            <a:r>
              <a:rPr lang="da-DK" sz="1600" dirty="0" err="1">
                <a:latin typeface="Courier New" pitchFamily="49" charset="0"/>
              </a:rPr>
              <a:t>rax</a:t>
            </a:r>
            <a:r>
              <a:rPr lang="da-DK" sz="1600" dirty="0">
                <a:latin typeface="Courier New" pitchFamily="49" charset="0"/>
              </a:rPr>
              <a:t>,%</a:t>
            </a:r>
            <a:r>
              <a:rPr lang="da-DK" sz="1600" dirty="0" err="1">
                <a:latin typeface="Courier New" pitchFamily="49" charset="0"/>
              </a:rPr>
              <a:t>rdx</a:t>
            </a:r>
            <a:endParaRPr lang="da-DK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401034:  </a:t>
            </a:r>
            <a:r>
              <a:rPr lang="da-DK" sz="1600" dirty="0" err="1" smtClean="0">
                <a:latin typeface="Courier New" pitchFamily="49" charset="0"/>
              </a:rPr>
              <a:t>jne</a:t>
            </a:r>
            <a:r>
              <a:rPr lang="da-DK" sz="1600" dirty="0" smtClean="0">
                <a:latin typeface="Courier New" pitchFamily="49" charset="0"/>
              </a:rPr>
              <a:t>    401029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63748" y="448574"/>
            <a:ext cx="78565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Branch Prediction Through Loop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489955" y="1120562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 401029: </a:t>
            </a:r>
            <a:r>
              <a:rPr lang="da-DK" sz="1600" dirty="0" smtClean="0">
                <a:latin typeface="Courier New" pitchFamily="49" charset="0"/>
              </a:rPr>
              <a:t> </a:t>
            </a:r>
            <a:r>
              <a:rPr lang="da-DK" sz="1600" dirty="0" err="1" smtClean="0">
                <a:latin typeface="Courier New" pitchFamily="49" charset="0"/>
              </a:rPr>
              <a:t>vmulsd</a:t>
            </a:r>
            <a:r>
              <a:rPr lang="da-DK" sz="1600" dirty="0" smtClean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(%</a:t>
            </a:r>
            <a:r>
              <a:rPr lang="da-DK" sz="1600" dirty="0" err="1">
                <a:latin typeface="Courier New" pitchFamily="49" charset="0"/>
              </a:rPr>
              <a:t>rdx</a:t>
            </a:r>
            <a:r>
              <a:rPr lang="da-DK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40102d:  </a:t>
            </a:r>
            <a:r>
              <a:rPr lang="da-DK" sz="1600" dirty="0" err="1" smtClean="0">
                <a:latin typeface="Courier New" pitchFamily="49" charset="0"/>
              </a:rPr>
              <a:t>add</a:t>
            </a:r>
            <a:r>
              <a:rPr lang="da-DK" sz="1600" dirty="0" smtClean="0">
                <a:latin typeface="Courier New" pitchFamily="49" charset="0"/>
              </a:rPr>
              <a:t>    </a:t>
            </a:r>
            <a:r>
              <a:rPr lang="da-DK" sz="1600" dirty="0">
                <a:latin typeface="Courier New" pitchFamily="49" charset="0"/>
              </a:rPr>
              <a:t>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401031:  </a:t>
            </a:r>
            <a:r>
              <a:rPr lang="da-DK" sz="1600" dirty="0" err="1" smtClean="0">
                <a:latin typeface="Courier New" pitchFamily="49" charset="0"/>
              </a:rPr>
              <a:t>cmp</a:t>
            </a:r>
            <a:r>
              <a:rPr lang="da-DK" sz="1600" dirty="0" smtClean="0">
                <a:latin typeface="Courier New" pitchFamily="49" charset="0"/>
              </a:rPr>
              <a:t>    </a:t>
            </a:r>
            <a:r>
              <a:rPr lang="da-DK" sz="1600" dirty="0">
                <a:latin typeface="Courier New" pitchFamily="49" charset="0"/>
              </a:rPr>
              <a:t>%</a:t>
            </a:r>
            <a:r>
              <a:rPr lang="da-DK" sz="1600" dirty="0" err="1">
                <a:latin typeface="Courier New" pitchFamily="49" charset="0"/>
              </a:rPr>
              <a:t>rax</a:t>
            </a:r>
            <a:r>
              <a:rPr lang="da-DK" sz="1600" dirty="0">
                <a:latin typeface="Courier New" pitchFamily="49" charset="0"/>
              </a:rPr>
              <a:t>,%</a:t>
            </a:r>
            <a:r>
              <a:rPr lang="da-DK" sz="1600" dirty="0" err="1">
                <a:latin typeface="Courier New" pitchFamily="49" charset="0"/>
              </a:rPr>
              <a:t>rdx</a:t>
            </a:r>
            <a:endParaRPr lang="da-DK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401034:  </a:t>
            </a:r>
            <a:r>
              <a:rPr lang="da-DK" sz="1600" dirty="0" err="1" smtClean="0">
                <a:latin typeface="Courier New" pitchFamily="49" charset="0"/>
              </a:rPr>
              <a:t>jne</a:t>
            </a:r>
            <a:r>
              <a:rPr lang="da-DK" sz="1600" dirty="0" smtClean="0">
                <a:latin typeface="Courier New" pitchFamily="49" charset="0"/>
              </a:rPr>
              <a:t>    401029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51206" name="Freeform 6"/>
          <p:cNvSpPr>
            <a:spLocks/>
          </p:cNvSpPr>
          <p:nvPr/>
        </p:nvSpPr>
        <p:spPr bwMode="auto">
          <a:xfrm>
            <a:off x="4073525" y="2133600"/>
            <a:ext cx="1587500" cy="514350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1207" name="Freeform 7"/>
          <p:cNvSpPr>
            <a:spLocks/>
          </p:cNvSpPr>
          <p:nvPr/>
        </p:nvSpPr>
        <p:spPr bwMode="auto">
          <a:xfrm>
            <a:off x="4073525" y="3555859"/>
            <a:ext cx="1587500" cy="438291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4114800" y="1733550"/>
            <a:ext cx="8627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98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4114800" y="3105150"/>
            <a:ext cx="8627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99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4114800" y="4552950"/>
            <a:ext cx="101822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100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5575338" y="2216628"/>
            <a:ext cx="214308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Predict Taken (OK)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5548111" y="3409950"/>
            <a:ext cx="1610890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Predict Taken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(Oops)</a:t>
            </a: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4114800" y="5946775"/>
            <a:ext cx="101822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101</a:t>
            </a:r>
          </a:p>
        </p:txBody>
      </p:sp>
      <p:sp>
        <p:nvSpPr>
          <p:cNvPr id="51215" name="Freeform 15"/>
          <p:cNvSpPr>
            <a:spLocks/>
          </p:cNvSpPr>
          <p:nvPr/>
        </p:nvSpPr>
        <p:spPr bwMode="auto">
          <a:xfrm>
            <a:off x="4060825" y="4953000"/>
            <a:ext cx="1587500" cy="438150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5548111" y="1047750"/>
            <a:ext cx="2219325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i="1" dirty="0">
                <a:latin typeface="Calibri" pitchFamily="34" charset="0"/>
              </a:rPr>
              <a:t>Assume </a:t>
            </a:r>
            <a:endParaRPr lang="en-US" sz="2000" i="1" dirty="0" smtClean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000" i="1" dirty="0" smtClean="0">
                <a:latin typeface="Calibri" pitchFamily="34" charset="0"/>
              </a:rPr>
              <a:t>vector </a:t>
            </a:r>
            <a:r>
              <a:rPr lang="en-US" sz="2000" i="1" dirty="0">
                <a:latin typeface="Calibri" pitchFamily="34" charset="0"/>
              </a:rPr>
              <a:t>length = </a:t>
            </a:r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5548111" y="4248150"/>
            <a:ext cx="1295400" cy="1015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Read invalid location</a:t>
            </a:r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 flipH="1" flipV="1">
            <a:off x="4518025" y="4171950"/>
            <a:ext cx="10668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1219" name="Line 19"/>
          <p:cNvSpPr>
            <a:spLocks noChangeShapeType="1"/>
          </p:cNvSpPr>
          <p:nvPr/>
        </p:nvSpPr>
        <p:spPr bwMode="auto">
          <a:xfrm>
            <a:off x="7889875" y="5086350"/>
            <a:ext cx="0" cy="1219200"/>
          </a:xfrm>
          <a:prstGeom prst="lin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51220" name="Line 20"/>
          <p:cNvSpPr>
            <a:spLocks noChangeShapeType="1"/>
          </p:cNvSpPr>
          <p:nvPr/>
        </p:nvSpPr>
        <p:spPr bwMode="auto">
          <a:xfrm>
            <a:off x="7889875" y="3867150"/>
            <a:ext cx="0" cy="1219200"/>
          </a:xfrm>
          <a:prstGeom prst="lin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7280275" y="4220742"/>
            <a:ext cx="1342099" cy="46166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Executed</a:t>
            </a: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7362825" y="5425654"/>
            <a:ext cx="1191929" cy="46166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Fetched</a:t>
            </a:r>
          </a:p>
        </p:txBody>
      </p:sp>
      <p:sp>
        <p:nvSpPr>
          <p:cNvPr id="51223" name="Line 23"/>
          <p:cNvSpPr>
            <a:spLocks noChangeShapeType="1"/>
          </p:cNvSpPr>
          <p:nvPr/>
        </p:nvSpPr>
        <p:spPr bwMode="auto">
          <a:xfrm flipV="1">
            <a:off x="7737475" y="3867150"/>
            <a:ext cx="304800" cy="0"/>
          </a:xfrm>
          <a:prstGeom prst="lin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51224" name="Line 24"/>
          <p:cNvSpPr>
            <a:spLocks noChangeShapeType="1"/>
          </p:cNvSpPr>
          <p:nvPr/>
        </p:nvSpPr>
        <p:spPr bwMode="auto">
          <a:xfrm flipV="1">
            <a:off x="7737475" y="5086350"/>
            <a:ext cx="304800" cy="0"/>
          </a:xfrm>
          <a:prstGeom prst="lin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51225" name="Line 25"/>
          <p:cNvSpPr>
            <a:spLocks noChangeShapeType="1"/>
          </p:cNvSpPr>
          <p:nvPr/>
        </p:nvSpPr>
        <p:spPr bwMode="auto">
          <a:xfrm flipV="1">
            <a:off x="7737475" y="6305550"/>
            <a:ext cx="304800" cy="0"/>
          </a:xfrm>
          <a:prstGeom prst="lin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89955" y="2481206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 401029: </a:t>
            </a:r>
            <a:r>
              <a:rPr lang="da-DK" sz="1600" dirty="0" smtClean="0">
                <a:latin typeface="Courier New" pitchFamily="49" charset="0"/>
              </a:rPr>
              <a:t> </a:t>
            </a:r>
            <a:r>
              <a:rPr lang="da-DK" sz="1600" dirty="0" err="1" smtClean="0">
                <a:latin typeface="Courier New" pitchFamily="49" charset="0"/>
              </a:rPr>
              <a:t>vmulsd</a:t>
            </a:r>
            <a:r>
              <a:rPr lang="da-DK" sz="1600" dirty="0" smtClean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(%</a:t>
            </a:r>
            <a:r>
              <a:rPr lang="da-DK" sz="1600" dirty="0" err="1">
                <a:latin typeface="Courier New" pitchFamily="49" charset="0"/>
              </a:rPr>
              <a:t>rdx</a:t>
            </a:r>
            <a:r>
              <a:rPr lang="da-DK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40102d:  </a:t>
            </a:r>
            <a:r>
              <a:rPr lang="da-DK" sz="1600" dirty="0" err="1" smtClean="0">
                <a:latin typeface="Courier New" pitchFamily="49" charset="0"/>
              </a:rPr>
              <a:t>add</a:t>
            </a:r>
            <a:r>
              <a:rPr lang="da-DK" sz="1600" dirty="0" smtClean="0">
                <a:latin typeface="Courier New" pitchFamily="49" charset="0"/>
              </a:rPr>
              <a:t>    </a:t>
            </a:r>
            <a:r>
              <a:rPr lang="da-DK" sz="1600" dirty="0">
                <a:latin typeface="Courier New" pitchFamily="49" charset="0"/>
              </a:rPr>
              <a:t>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401031:  </a:t>
            </a:r>
            <a:r>
              <a:rPr lang="da-DK" sz="1600" dirty="0" err="1" smtClean="0">
                <a:latin typeface="Courier New" pitchFamily="49" charset="0"/>
              </a:rPr>
              <a:t>cmp</a:t>
            </a:r>
            <a:r>
              <a:rPr lang="da-DK" sz="1600" dirty="0" smtClean="0">
                <a:latin typeface="Courier New" pitchFamily="49" charset="0"/>
              </a:rPr>
              <a:t>    </a:t>
            </a:r>
            <a:r>
              <a:rPr lang="da-DK" sz="1600" dirty="0">
                <a:latin typeface="Courier New" pitchFamily="49" charset="0"/>
              </a:rPr>
              <a:t>%</a:t>
            </a:r>
            <a:r>
              <a:rPr lang="da-DK" sz="1600" dirty="0" err="1">
                <a:latin typeface="Courier New" pitchFamily="49" charset="0"/>
              </a:rPr>
              <a:t>rax</a:t>
            </a:r>
            <a:r>
              <a:rPr lang="da-DK" sz="1600" dirty="0">
                <a:latin typeface="Courier New" pitchFamily="49" charset="0"/>
              </a:rPr>
              <a:t>,%</a:t>
            </a:r>
            <a:r>
              <a:rPr lang="da-DK" sz="1600" dirty="0" err="1">
                <a:latin typeface="Courier New" pitchFamily="49" charset="0"/>
              </a:rPr>
              <a:t>rdx</a:t>
            </a:r>
            <a:endParaRPr lang="da-DK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401034:  </a:t>
            </a:r>
            <a:r>
              <a:rPr lang="da-DK" sz="1600" dirty="0" err="1" smtClean="0">
                <a:latin typeface="Courier New" pitchFamily="49" charset="0"/>
              </a:rPr>
              <a:t>jne</a:t>
            </a:r>
            <a:r>
              <a:rPr lang="da-DK" sz="1600" dirty="0" smtClean="0">
                <a:latin typeface="Courier New" pitchFamily="49" charset="0"/>
              </a:rPr>
              <a:t>    401029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489955" y="3878347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 401029: </a:t>
            </a:r>
            <a:r>
              <a:rPr lang="da-DK" sz="1600" dirty="0" smtClean="0">
                <a:latin typeface="Courier New" pitchFamily="49" charset="0"/>
              </a:rPr>
              <a:t> </a:t>
            </a:r>
            <a:r>
              <a:rPr lang="da-DK" sz="1600" dirty="0" err="1" smtClean="0">
                <a:latin typeface="Courier New" pitchFamily="49" charset="0"/>
              </a:rPr>
              <a:t>vmulsd</a:t>
            </a:r>
            <a:r>
              <a:rPr lang="da-DK" sz="1600" dirty="0" smtClean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(%</a:t>
            </a:r>
            <a:r>
              <a:rPr lang="da-DK" sz="1600" dirty="0" err="1">
                <a:latin typeface="Courier New" pitchFamily="49" charset="0"/>
              </a:rPr>
              <a:t>rdx</a:t>
            </a:r>
            <a:r>
              <a:rPr lang="da-DK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40102d:  </a:t>
            </a:r>
            <a:r>
              <a:rPr lang="da-DK" sz="1600" dirty="0" err="1" smtClean="0">
                <a:latin typeface="Courier New" pitchFamily="49" charset="0"/>
              </a:rPr>
              <a:t>add</a:t>
            </a:r>
            <a:r>
              <a:rPr lang="da-DK" sz="1600" dirty="0" smtClean="0">
                <a:latin typeface="Courier New" pitchFamily="49" charset="0"/>
              </a:rPr>
              <a:t>    </a:t>
            </a:r>
            <a:r>
              <a:rPr lang="da-DK" sz="1600" dirty="0">
                <a:latin typeface="Courier New" pitchFamily="49" charset="0"/>
              </a:rPr>
              <a:t>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401031:  </a:t>
            </a:r>
            <a:r>
              <a:rPr lang="da-DK" sz="1600" dirty="0" err="1" smtClean="0">
                <a:latin typeface="Courier New" pitchFamily="49" charset="0"/>
              </a:rPr>
              <a:t>cmp</a:t>
            </a:r>
            <a:r>
              <a:rPr lang="da-DK" sz="1600" dirty="0" smtClean="0">
                <a:latin typeface="Courier New" pitchFamily="49" charset="0"/>
              </a:rPr>
              <a:t>    </a:t>
            </a:r>
            <a:r>
              <a:rPr lang="da-DK" sz="1600" dirty="0">
                <a:latin typeface="Courier New" pitchFamily="49" charset="0"/>
              </a:rPr>
              <a:t>%</a:t>
            </a:r>
            <a:r>
              <a:rPr lang="da-DK" sz="1600" dirty="0" err="1">
                <a:latin typeface="Courier New" pitchFamily="49" charset="0"/>
              </a:rPr>
              <a:t>rax</a:t>
            </a:r>
            <a:r>
              <a:rPr lang="da-DK" sz="1600" dirty="0">
                <a:latin typeface="Courier New" pitchFamily="49" charset="0"/>
              </a:rPr>
              <a:t>,%</a:t>
            </a:r>
            <a:r>
              <a:rPr lang="da-DK" sz="1600" dirty="0" err="1">
                <a:latin typeface="Courier New" pitchFamily="49" charset="0"/>
              </a:rPr>
              <a:t>rdx</a:t>
            </a:r>
            <a:endParaRPr lang="da-DK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401034:  </a:t>
            </a:r>
            <a:r>
              <a:rPr lang="da-DK" sz="1600" dirty="0" err="1" smtClean="0">
                <a:latin typeface="Courier New" pitchFamily="49" charset="0"/>
              </a:rPr>
              <a:t>jne</a:t>
            </a:r>
            <a:r>
              <a:rPr lang="da-DK" sz="1600" dirty="0" smtClean="0">
                <a:latin typeface="Courier New" pitchFamily="49" charset="0"/>
              </a:rPr>
              <a:t>    401029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489955" y="5326147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 401029: </a:t>
            </a:r>
            <a:r>
              <a:rPr lang="da-DK" sz="1600" dirty="0" smtClean="0">
                <a:latin typeface="Courier New" pitchFamily="49" charset="0"/>
              </a:rPr>
              <a:t> </a:t>
            </a:r>
            <a:r>
              <a:rPr lang="da-DK" sz="1600" dirty="0" err="1" smtClean="0">
                <a:latin typeface="Courier New" pitchFamily="49" charset="0"/>
              </a:rPr>
              <a:t>vmulsd</a:t>
            </a:r>
            <a:r>
              <a:rPr lang="da-DK" sz="1600" dirty="0" smtClean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(%</a:t>
            </a:r>
            <a:r>
              <a:rPr lang="da-DK" sz="1600" dirty="0" err="1">
                <a:latin typeface="Courier New" pitchFamily="49" charset="0"/>
              </a:rPr>
              <a:t>rdx</a:t>
            </a:r>
            <a:r>
              <a:rPr lang="da-DK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40102d:  </a:t>
            </a:r>
            <a:r>
              <a:rPr lang="da-DK" sz="1600" dirty="0" err="1" smtClean="0">
                <a:latin typeface="Courier New" pitchFamily="49" charset="0"/>
              </a:rPr>
              <a:t>add</a:t>
            </a:r>
            <a:r>
              <a:rPr lang="da-DK" sz="1600" dirty="0" smtClean="0">
                <a:latin typeface="Courier New" pitchFamily="49" charset="0"/>
              </a:rPr>
              <a:t>    </a:t>
            </a:r>
            <a:r>
              <a:rPr lang="da-DK" sz="1600" dirty="0">
                <a:latin typeface="Courier New" pitchFamily="49" charset="0"/>
              </a:rPr>
              <a:t>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401031:  </a:t>
            </a:r>
            <a:r>
              <a:rPr lang="da-DK" sz="1600" dirty="0" err="1" smtClean="0">
                <a:latin typeface="Courier New" pitchFamily="49" charset="0"/>
              </a:rPr>
              <a:t>cmp</a:t>
            </a:r>
            <a:r>
              <a:rPr lang="da-DK" sz="1600" dirty="0" smtClean="0">
                <a:latin typeface="Courier New" pitchFamily="49" charset="0"/>
              </a:rPr>
              <a:t>    </a:t>
            </a:r>
            <a:r>
              <a:rPr lang="da-DK" sz="1600" dirty="0">
                <a:latin typeface="Courier New" pitchFamily="49" charset="0"/>
              </a:rPr>
              <a:t>%</a:t>
            </a:r>
            <a:r>
              <a:rPr lang="da-DK" sz="1600" dirty="0" err="1">
                <a:latin typeface="Courier New" pitchFamily="49" charset="0"/>
              </a:rPr>
              <a:t>rax</a:t>
            </a:r>
            <a:r>
              <a:rPr lang="da-DK" sz="1600" dirty="0">
                <a:latin typeface="Courier New" pitchFamily="49" charset="0"/>
              </a:rPr>
              <a:t>,%</a:t>
            </a:r>
            <a:r>
              <a:rPr lang="da-DK" sz="1600" dirty="0" err="1">
                <a:latin typeface="Courier New" pitchFamily="49" charset="0"/>
              </a:rPr>
              <a:t>rdx</a:t>
            </a:r>
            <a:endParaRPr lang="da-DK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401034:  </a:t>
            </a:r>
            <a:r>
              <a:rPr lang="da-DK" sz="1600" dirty="0" err="1" smtClean="0">
                <a:latin typeface="Courier New" pitchFamily="49" charset="0"/>
              </a:rPr>
              <a:t>jne</a:t>
            </a:r>
            <a:r>
              <a:rPr lang="da-DK" sz="1600" dirty="0" smtClean="0">
                <a:latin typeface="Courier New" pitchFamily="49" charset="0"/>
              </a:rPr>
              <a:t>    401029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489955" y="1120562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 401029: </a:t>
            </a:r>
            <a:r>
              <a:rPr lang="da-DK" sz="1600" dirty="0" smtClean="0">
                <a:latin typeface="Courier New" pitchFamily="49" charset="0"/>
              </a:rPr>
              <a:t> </a:t>
            </a:r>
            <a:r>
              <a:rPr lang="da-DK" sz="1600" dirty="0" err="1" smtClean="0">
                <a:latin typeface="Courier New" pitchFamily="49" charset="0"/>
              </a:rPr>
              <a:t>vmulsd</a:t>
            </a:r>
            <a:r>
              <a:rPr lang="da-DK" sz="1600" dirty="0" smtClean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(%</a:t>
            </a:r>
            <a:r>
              <a:rPr lang="da-DK" sz="1600" dirty="0" err="1">
                <a:latin typeface="Courier New" pitchFamily="49" charset="0"/>
              </a:rPr>
              <a:t>rdx</a:t>
            </a:r>
            <a:r>
              <a:rPr lang="da-DK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40102d:  </a:t>
            </a:r>
            <a:r>
              <a:rPr lang="da-DK" sz="1600" dirty="0" err="1" smtClean="0">
                <a:latin typeface="Courier New" pitchFamily="49" charset="0"/>
              </a:rPr>
              <a:t>add</a:t>
            </a:r>
            <a:r>
              <a:rPr lang="da-DK" sz="1600" dirty="0" smtClean="0">
                <a:latin typeface="Courier New" pitchFamily="49" charset="0"/>
              </a:rPr>
              <a:t>    </a:t>
            </a:r>
            <a:r>
              <a:rPr lang="da-DK" sz="1600" dirty="0">
                <a:latin typeface="Courier New" pitchFamily="49" charset="0"/>
              </a:rPr>
              <a:t>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401031:  </a:t>
            </a:r>
            <a:r>
              <a:rPr lang="da-DK" sz="1600" dirty="0" err="1" smtClean="0">
                <a:latin typeface="Courier New" pitchFamily="49" charset="0"/>
              </a:rPr>
              <a:t>cmp</a:t>
            </a:r>
            <a:r>
              <a:rPr lang="da-DK" sz="1600" dirty="0" smtClean="0">
                <a:latin typeface="Courier New" pitchFamily="49" charset="0"/>
              </a:rPr>
              <a:t>    </a:t>
            </a:r>
            <a:r>
              <a:rPr lang="da-DK" sz="1600" dirty="0">
                <a:latin typeface="Courier New" pitchFamily="49" charset="0"/>
              </a:rPr>
              <a:t>%</a:t>
            </a:r>
            <a:r>
              <a:rPr lang="da-DK" sz="1600" dirty="0" err="1">
                <a:latin typeface="Courier New" pitchFamily="49" charset="0"/>
              </a:rPr>
              <a:t>rax</a:t>
            </a:r>
            <a:r>
              <a:rPr lang="da-DK" sz="1600" dirty="0">
                <a:latin typeface="Courier New" pitchFamily="49" charset="0"/>
              </a:rPr>
              <a:t>,%</a:t>
            </a:r>
            <a:r>
              <a:rPr lang="da-DK" sz="1600" dirty="0" err="1">
                <a:latin typeface="Courier New" pitchFamily="49" charset="0"/>
              </a:rPr>
              <a:t>rdx</a:t>
            </a:r>
            <a:endParaRPr lang="da-DK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401034:  </a:t>
            </a:r>
            <a:r>
              <a:rPr lang="da-DK" sz="1600" dirty="0" err="1" smtClean="0">
                <a:latin typeface="Courier New" pitchFamily="49" charset="0"/>
              </a:rPr>
              <a:t>jne</a:t>
            </a:r>
            <a:r>
              <a:rPr lang="da-DK" sz="1600" dirty="0" smtClean="0">
                <a:latin typeface="Courier New" pitchFamily="49" charset="0"/>
              </a:rPr>
              <a:t>    401029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32" name="Freeform 6"/>
          <p:cNvSpPr>
            <a:spLocks/>
          </p:cNvSpPr>
          <p:nvPr/>
        </p:nvSpPr>
        <p:spPr bwMode="auto">
          <a:xfrm>
            <a:off x="4073525" y="2133600"/>
            <a:ext cx="1587500" cy="514350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3" name="Freeform 7"/>
          <p:cNvSpPr>
            <a:spLocks/>
          </p:cNvSpPr>
          <p:nvPr/>
        </p:nvSpPr>
        <p:spPr bwMode="auto">
          <a:xfrm>
            <a:off x="4073525" y="3555859"/>
            <a:ext cx="1587500" cy="438291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4114800" y="1733550"/>
            <a:ext cx="8627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98</a:t>
            </a: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4114800" y="3105150"/>
            <a:ext cx="8627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99</a:t>
            </a:r>
          </a:p>
        </p:txBody>
      </p:sp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4114800" y="4552950"/>
            <a:ext cx="101822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100</a:t>
            </a:r>
          </a:p>
        </p:txBody>
      </p:sp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5575338" y="2216628"/>
            <a:ext cx="214308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Predict Taken (OK)</a:t>
            </a:r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5548111" y="3409950"/>
            <a:ext cx="1610890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Predict Taken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(Oops)</a:t>
            </a:r>
          </a:p>
        </p:txBody>
      </p:sp>
      <p:sp>
        <p:nvSpPr>
          <p:cNvPr id="39" name="Text Box 14"/>
          <p:cNvSpPr txBox="1">
            <a:spLocks noChangeArrowheads="1"/>
          </p:cNvSpPr>
          <p:nvPr/>
        </p:nvSpPr>
        <p:spPr bwMode="auto">
          <a:xfrm>
            <a:off x="4114800" y="5946775"/>
            <a:ext cx="101822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101</a:t>
            </a:r>
          </a:p>
        </p:txBody>
      </p:sp>
      <p:sp>
        <p:nvSpPr>
          <p:cNvPr id="40" name="Freeform 15"/>
          <p:cNvSpPr>
            <a:spLocks/>
          </p:cNvSpPr>
          <p:nvPr/>
        </p:nvSpPr>
        <p:spPr bwMode="auto">
          <a:xfrm>
            <a:off x="4060825" y="4953000"/>
            <a:ext cx="1587500" cy="438150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Text Box 16"/>
          <p:cNvSpPr txBox="1">
            <a:spLocks noChangeArrowheads="1"/>
          </p:cNvSpPr>
          <p:nvPr/>
        </p:nvSpPr>
        <p:spPr bwMode="auto">
          <a:xfrm>
            <a:off x="5548111" y="1047750"/>
            <a:ext cx="2219325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i="1" dirty="0">
                <a:latin typeface="Calibri" pitchFamily="34" charset="0"/>
              </a:rPr>
              <a:t>Assume </a:t>
            </a:r>
            <a:endParaRPr lang="en-US" sz="2000" i="1" dirty="0" smtClean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000" i="1" dirty="0" smtClean="0">
                <a:latin typeface="Calibri" pitchFamily="34" charset="0"/>
              </a:rPr>
              <a:t>vector </a:t>
            </a:r>
            <a:r>
              <a:rPr lang="en-US" sz="2000" i="1" dirty="0">
                <a:latin typeface="Calibri" pitchFamily="34" charset="0"/>
              </a:rPr>
              <a:t>length = </a:t>
            </a:r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9454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Branch Misprediction Invalidation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5943600" y="4928556"/>
            <a:ext cx="144513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Invalidate</a:t>
            </a:r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>
            <a:off x="685800" y="4114800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3" name="Line 19"/>
          <p:cNvSpPr>
            <a:spLocks noChangeShapeType="1"/>
          </p:cNvSpPr>
          <p:nvPr/>
        </p:nvSpPr>
        <p:spPr bwMode="auto">
          <a:xfrm>
            <a:off x="685800" y="4385096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4" name="Line 20"/>
          <p:cNvSpPr>
            <a:spLocks noChangeShapeType="1"/>
          </p:cNvSpPr>
          <p:nvPr/>
        </p:nvSpPr>
        <p:spPr bwMode="auto">
          <a:xfrm>
            <a:off x="685800" y="4613696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5" name="Line 21"/>
          <p:cNvSpPr>
            <a:spLocks noChangeShapeType="1"/>
          </p:cNvSpPr>
          <p:nvPr/>
        </p:nvSpPr>
        <p:spPr bwMode="auto">
          <a:xfrm>
            <a:off x="685800" y="4876800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6" name="Line 22"/>
          <p:cNvSpPr>
            <a:spLocks noChangeShapeType="1"/>
          </p:cNvSpPr>
          <p:nvPr/>
        </p:nvSpPr>
        <p:spPr bwMode="auto">
          <a:xfrm>
            <a:off x="685800" y="5105400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7" name="Line 23"/>
          <p:cNvSpPr>
            <a:spLocks noChangeShapeType="1"/>
          </p:cNvSpPr>
          <p:nvPr/>
        </p:nvSpPr>
        <p:spPr bwMode="auto">
          <a:xfrm>
            <a:off x="685800" y="5545348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8" name="Line 24"/>
          <p:cNvSpPr>
            <a:spLocks noChangeShapeType="1"/>
          </p:cNvSpPr>
          <p:nvPr/>
        </p:nvSpPr>
        <p:spPr bwMode="auto">
          <a:xfrm>
            <a:off x="685800" y="5773948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9" name="Line 25"/>
          <p:cNvSpPr>
            <a:spLocks noChangeShapeType="1"/>
          </p:cNvSpPr>
          <p:nvPr/>
        </p:nvSpPr>
        <p:spPr bwMode="auto">
          <a:xfrm>
            <a:off x="685800" y="6019800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50" name="AutoShape 26"/>
          <p:cNvSpPr>
            <a:spLocks/>
          </p:cNvSpPr>
          <p:nvPr/>
        </p:nvSpPr>
        <p:spPr bwMode="auto">
          <a:xfrm>
            <a:off x="5562600" y="4070350"/>
            <a:ext cx="304800" cy="2178050"/>
          </a:xfrm>
          <a:prstGeom prst="rightBrace">
            <a:avLst>
              <a:gd name="adj1" fmla="val 56250"/>
              <a:gd name="adj2" fmla="val 50000"/>
            </a:avLst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6" name="Line 25"/>
          <p:cNvSpPr>
            <a:spLocks noChangeShapeType="1"/>
          </p:cNvSpPr>
          <p:nvPr/>
        </p:nvSpPr>
        <p:spPr bwMode="auto">
          <a:xfrm>
            <a:off x="685800" y="6248400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3712"/>
            <a:ext cx="75517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Branch Misprediction Recovery</a:t>
            </a:r>
          </a:p>
        </p:txBody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8896" y="3962400"/>
            <a:ext cx="8009626" cy="13684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Performance Cost</a:t>
            </a:r>
          </a:p>
          <a:p>
            <a:pPr lvl="1" eaLnBrk="1" hangingPunct="1">
              <a:defRPr/>
            </a:pPr>
            <a:r>
              <a:rPr lang="en-US" dirty="0" smtClean="0"/>
              <a:t>Multiple clock cycles on modern processor</a:t>
            </a:r>
          </a:p>
          <a:p>
            <a:pPr lvl="1" eaLnBrk="1" hangingPunct="1">
              <a:defRPr/>
            </a:pPr>
            <a:r>
              <a:rPr lang="en-US" dirty="0" smtClean="0"/>
              <a:t>Can be a major performance limiter</a:t>
            </a:r>
          </a:p>
        </p:txBody>
      </p:sp>
      <p:sp>
        <p:nvSpPr>
          <p:cNvPr id="53252" name="Rectangle 5"/>
          <p:cNvSpPr>
            <a:spLocks noChangeArrowheads="1"/>
          </p:cNvSpPr>
          <p:nvPr/>
        </p:nvSpPr>
        <p:spPr bwMode="auto">
          <a:xfrm>
            <a:off x="589861" y="1354028"/>
            <a:ext cx="5341039" cy="181331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</a:rPr>
              <a:t> 401029</a:t>
            </a:r>
            <a:r>
              <a:rPr lang="cs-CZ" sz="1600" dirty="0">
                <a:latin typeface="Courier New" pitchFamily="49" charset="0"/>
              </a:rPr>
              <a:t>:  </a:t>
            </a:r>
            <a:r>
              <a:rPr lang="cs-CZ" sz="1600" dirty="0" err="1" smtClean="0">
                <a:latin typeface="Courier New" pitchFamily="49" charset="0"/>
              </a:rPr>
              <a:t>vmulsd</a:t>
            </a:r>
            <a:r>
              <a:rPr lang="cs-CZ" sz="1600" dirty="0" smtClean="0">
                <a:latin typeface="Courier New" pitchFamily="49" charset="0"/>
              </a:rPr>
              <a:t> </a:t>
            </a:r>
            <a:r>
              <a:rPr lang="cs-CZ" sz="1600" dirty="0">
                <a:latin typeface="Courier New" pitchFamily="49" charset="0"/>
              </a:rPr>
              <a:t>(%</a:t>
            </a:r>
            <a:r>
              <a:rPr lang="cs-CZ" sz="1600" dirty="0" err="1">
                <a:latin typeface="Courier New" pitchFamily="49" charset="0"/>
              </a:rPr>
              <a:t>rdx</a:t>
            </a:r>
            <a:r>
              <a:rPr lang="cs-CZ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cs-CZ" sz="1600" dirty="0">
                <a:latin typeface="Courier New" pitchFamily="49" charset="0"/>
              </a:rPr>
              <a:t>  40102d:  </a:t>
            </a:r>
            <a:r>
              <a:rPr lang="cs-CZ" sz="1600" dirty="0" err="1" smtClean="0">
                <a:latin typeface="Courier New" pitchFamily="49" charset="0"/>
              </a:rPr>
              <a:t>add</a:t>
            </a:r>
            <a:r>
              <a:rPr lang="cs-CZ" sz="1600" dirty="0" smtClean="0">
                <a:latin typeface="Courier New" pitchFamily="49" charset="0"/>
              </a:rPr>
              <a:t>    </a:t>
            </a:r>
            <a:r>
              <a:rPr lang="cs-CZ" sz="1600" dirty="0">
                <a:latin typeface="Courier New" pitchFamily="49" charset="0"/>
              </a:rPr>
              <a:t>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cs-CZ" sz="1600" dirty="0">
                <a:latin typeface="Courier New" pitchFamily="49" charset="0"/>
              </a:rPr>
              <a:t>  401031:  </a:t>
            </a:r>
            <a:r>
              <a:rPr lang="cs-CZ" sz="1600" dirty="0" err="1" smtClean="0">
                <a:latin typeface="Courier New" pitchFamily="49" charset="0"/>
              </a:rPr>
              <a:t>cmp</a:t>
            </a:r>
            <a:r>
              <a:rPr lang="cs-CZ" sz="1600" dirty="0" smtClean="0">
                <a:latin typeface="Courier New" pitchFamily="49" charset="0"/>
              </a:rPr>
              <a:t>    </a:t>
            </a:r>
            <a:r>
              <a:rPr lang="cs-CZ" sz="1600" dirty="0">
                <a:latin typeface="Courier New" pitchFamily="49" charset="0"/>
              </a:rPr>
              <a:t>%</a:t>
            </a:r>
            <a:r>
              <a:rPr lang="cs-CZ" sz="1600" dirty="0" err="1">
                <a:latin typeface="Courier New" pitchFamily="49" charset="0"/>
              </a:rPr>
              <a:t>rax</a:t>
            </a:r>
            <a:r>
              <a:rPr lang="cs-CZ" sz="1600" dirty="0">
                <a:latin typeface="Courier New" pitchFamily="49" charset="0"/>
              </a:rPr>
              <a:t>,%</a:t>
            </a:r>
            <a:r>
              <a:rPr lang="cs-CZ" sz="1600" dirty="0" err="1">
                <a:latin typeface="Courier New" pitchFamily="49" charset="0"/>
              </a:rPr>
              <a:t>rdx</a:t>
            </a:r>
            <a:endParaRPr lang="cs-CZ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cs-CZ" sz="1600" dirty="0">
                <a:latin typeface="Courier New" pitchFamily="49" charset="0"/>
              </a:rPr>
              <a:t>  401034:  </a:t>
            </a:r>
            <a:r>
              <a:rPr lang="cs-CZ" sz="1600" dirty="0" err="1" smtClean="0">
                <a:latin typeface="Courier New" pitchFamily="49" charset="0"/>
              </a:rPr>
              <a:t>jne</a:t>
            </a:r>
            <a:r>
              <a:rPr lang="cs-CZ" sz="1600" dirty="0" smtClean="0">
                <a:latin typeface="Courier New" pitchFamily="49" charset="0"/>
              </a:rPr>
              <a:t>    401029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</a:rPr>
              <a:t> 401036</a:t>
            </a:r>
            <a:r>
              <a:rPr lang="cs-CZ" sz="1600" dirty="0">
                <a:latin typeface="Courier New" pitchFamily="49" charset="0"/>
              </a:rPr>
              <a:t>:  </a:t>
            </a:r>
            <a:r>
              <a:rPr lang="cs-CZ" sz="1600" dirty="0" err="1" smtClean="0">
                <a:latin typeface="Courier New" pitchFamily="49" charset="0"/>
              </a:rPr>
              <a:t>jmp</a:t>
            </a:r>
            <a:r>
              <a:rPr lang="cs-CZ" sz="1600" dirty="0" smtClean="0">
                <a:latin typeface="Courier New" pitchFamily="49" charset="0"/>
              </a:rPr>
              <a:t>    401040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</a:rPr>
              <a:t>  . . .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cs-CZ" sz="1600" dirty="0" smtClean="0">
                <a:latin typeface="Courier New" pitchFamily="49" charset="0"/>
              </a:rPr>
              <a:t>  401040</a:t>
            </a:r>
            <a:r>
              <a:rPr lang="cs-CZ" sz="1600" dirty="0">
                <a:latin typeface="Courier New" pitchFamily="49" charset="0"/>
              </a:rPr>
              <a:t>:  </a:t>
            </a:r>
            <a:r>
              <a:rPr lang="cs-CZ" sz="1600" dirty="0" err="1" smtClean="0">
                <a:latin typeface="Courier New" pitchFamily="49" charset="0"/>
              </a:rPr>
              <a:t>vmovsd</a:t>
            </a:r>
            <a:r>
              <a:rPr lang="cs-CZ" sz="1600" dirty="0" smtClean="0">
                <a:latin typeface="Courier New" pitchFamily="49" charset="0"/>
              </a:rPr>
              <a:t> </a:t>
            </a:r>
            <a:r>
              <a:rPr lang="cs-CZ" sz="1600" dirty="0">
                <a:latin typeface="Courier New" pitchFamily="49" charset="0"/>
              </a:rPr>
              <a:t>%xmm0,(%r12)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53253" name="Freeform 7"/>
          <p:cNvSpPr>
            <a:spLocks/>
          </p:cNvSpPr>
          <p:nvPr/>
        </p:nvSpPr>
        <p:spPr bwMode="auto">
          <a:xfrm>
            <a:off x="3793627" y="2260687"/>
            <a:ext cx="1968500" cy="228600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3254" name="Text Box 9"/>
          <p:cNvSpPr txBox="1">
            <a:spLocks noChangeArrowheads="1"/>
          </p:cNvSpPr>
          <p:nvPr/>
        </p:nvSpPr>
        <p:spPr bwMode="auto">
          <a:xfrm>
            <a:off x="4777877" y="1676400"/>
            <a:ext cx="8627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99</a:t>
            </a:r>
          </a:p>
        </p:txBody>
      </p:sp>
      <p:sp>
        <p:nvSpPr>
          <p:cNvPr id="53255" name="Text Box 11"/>
          <p:cNvSpPr txBox="1">
            <a:spLocks noChangeArrowheads="1"/>
          </p:cNvSpPr>
          <p:nvPr/>
        </p:nvSpPr>
        <p:spPr bwMode="auto">
          <a:xfrm>
            <a:off x="5965371" y="1796230"/>
            <a:ext cx="271760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Definitely not taken</a:t>
            </a:r>
          </a:p>
        </p:txBody>
      </p:sp>
      <p:sp>
        <p:nvSpPr>
          <p:cNvPr id="8" name="AutoShape 8"/>
          <p:cNvSpPr>
            <a:spLocks/>
          </p:cNvSpPr>
          <p:nvPr/>
        </p:nvSpPr>
        <p:spPr bwMode="auto">
          <a:xfrm>
            <a:off x="5958114" y="2471651"/>
            <a:ext cx="304800" cy="609600"/>
          </a:xfrm>
          <a:prstGeom prst="rightBrace">
            <a:avLst>
              <a:gd name="adj1" fmla="val 16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304731" y="2370025"/>
            <a:ext cx="1215447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Reload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Pipeline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75438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Getting High Performance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52538"/>
            <a:ext cx="8320087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Good compiler and flags</a:t>
            </a:r>
          </a:p>
          <a:p>
            <a:pPr eaLnBrk="1" hangingPunct="1">
              <a:defRPr/>
            </a:pPr>
            <a:r>
              <a:rPr lang="en-US" dirty="0" smtClean="0"/>
              <a:t>Don’t do anything stupid</a:t>
            </a:r>
          </a:p>
          <a:p>
            <a:pPr lvl="1" eaLnBrk="1" hangingPunct="1">
              <a:defRPr/>
            </a:pPr>
            <a:r>
              <a:rPr lang="en-US" dirty="0" smtClean="0"/>
              <a:t>Watch out for hidden algorithmic inefficiencies</a:t>
            </a:r>
          </a:p>
          <a:p>
            <a:pPr lvl="1" eaLnBrk="1" hangingPunct="1">
              <a:defRPr/>
            </a:pPr>
            <a:r>
              <a:rPr lang="en-US" dirty="0" smtClean="0"/>
              <a:t>Write compiler-friendly code</a:t>
            </a:r>
          </a:p>
          <a:p>
            <a:pPr lvl="2" eaLnBrk="1" hangingPunct="1">
              <a:defRPr/>
            </a:pPr>
            <a:r>
              <a:rPr lang="en-US" dirty="0" smtClean="0"/>
              <a:t>Watch out for optimization blockers: </a:t>
            </a:r>
            <a:br>
              <a:rPr lang="en-US" dirty="0" smtClean="0"/>
            </a:br>
            <a:r>
              <a:rPr lang="en-US" dirty="0" smtClean="0"/>
              <a:t>procedure calls &amp; memory references</a:t>
            </a:r>
          </a:p>
          <a:p>
            <a:pPr lvl="1">
              <a:defRPr/>
            </a:pPr>
            <a:r>
              <a:rPr lang="en-US" dirty="0" smtClean="0"/>
              <a:t>Look carefully at innermost loops (where most work is done)</a:t>
            </a:r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Tune code for machine</a:t>
            </a:r>
          </a:p>
          <a:p>
            <a:pPr lvl="1" eaLnBrk="1" hangingPunct="1">
              <a:defRPr/>
            </a:pPr>
            <a:r>
              <a:rPr lang="en-US" dirty="0" smtClean="0"/>
              <a:t>Exploit instruction-level parallelism</a:t>
            </a:r>
          </a:p>
          <a:p>
            <a:pPr lvl="1" eaLnBrk="1" hangingPunct="1">
              <a:defRPr/>
            </a:pPr>
            <a:r>
              <a:rPr lang="en-US" dirty="0" smtClean="0"/>
              <a:t>Avoid unpredictable branches</a:t>
            </a:r>
          </a:p>
          <a:p>
            <a:pPr lvl="1" eaLnBrk="1" hangingPunct="1">
              <a:defRPr/>
            </a:pPr>
            <a:r>
              <a:rPr lang="en-US" dirty="0" smtClean="0"/>
              <a:t>Make code cache friendly (Covered later in course)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350250" cy="10604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Generally Useful Optimizations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373188"/>
            <a:ext cx="8307387" cy="3275012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Optimizations that you or the compiler should do regardless of processor / compiler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Code Motion</a:t>
            </a:r>
          </a:p>
          <a:p>
            <a:pPr lvl="1" eaLnBrk="1" hangingPunct="1">
              <a:defRPr/>
            </a:pPr>
            <a:r>
              <a:rPr lang="en-US" dirty="0" smtClean="0"/>
              <a:t>Reduce frequency with which computation performed</a:t>
            </a:r>
          </a:p>
          <a:p>
            <a:pPr lvl="2" eaLnBrk="1" hangingPunct="1">
              <a:defRPr/>
            </a:pPr>
            <a:r>
              <a:rPr lang="en-US" dirty="0" smtClean="0"/>
              <a:t>If it will always produce same result</a:t>
            </a:r>
          </a:p>
          <a:p>
            <a:pPr lvl="2" eaLnBrk="1" hangingPunct="1">
              <a:defRPr/>
            </a:pPr>
            <a:r>
              <a:rPr lang="en-US" dirty="0" smtClean="0"/>
              <a:t>Especially moving code out of loop</a:t>
            </a: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5257800" y="4953000"/>
            <a:ext cx="3124200" cy="996950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i="1" dirty="0" err="1">
                <a:latin typeface="Courier New" pitchFamily="49" charset="0"/>
              </a:rPr>
              <a:t>int</a:t>
            </a:r>
            <a:r>
              <a:rPr lang="en-US" sz="1400" i="1" dirty="0">
                <a:latin typeface="Courier New" pitchFamily="49" charset="0"/>
              </a:rPr>
              <a:t> </a:t>
            </a:r>
            <a:r>
              <a:rPr lang="en-US" sz="1400" i="1" dirty="0" err="1">
                <a:latin typeface="Courier New" pitchFamily="49" charset="0"/>
              </a:rPr>
              <a:t>ni</a:t>
            </a:r>
            <a:r>
              <a:rPr lang="en-US" sz="1400" i="1" dirty="0">
                <a:latin typeface="Courier New" pitchFamily="49" charset="0"/>
              </a:rPr>
              <a:t> = </a:t>
            </a:r>
            <a:r>
              <a:rPr lang="en-US" sz="1400" i="1" dirty="0">
                <a:solidFill>
                  <a:srgbClr val="FF0000"/>
                </a:solidFill>
                <a:latin typeface="Courier New" pitchFamily="49" charset="0"/>
              </a:rPr>
              <a:t>n*</a:t>
            </a:r>
            <a:r>
              <a:rPr lang="en-US" sz="1400" i="1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a[</a:t>
            </a:r>
            <a:r>
              <a:rPr lang="en-US" sz="1400" dirty="0" err="1">
                <a:latin typeface="Courier New" pitchFamily="49" charset="0"/>
              </a:rPr>
              <a:t>ni+j</a:t>
            </a:r>
            <a:r>
              <a:rPr lang="en-US" sz="1400" dirty="0">
                <a:latin typeface="Courier New" pitchFamily="49" charset="0"/>
              </a:rPr>
              <a:t>] = b[j];</a:t>
            </a:r>
          </a:p>
        </p:txBody>
      </p:sp>
      <p:sp>
        <p:nvSpPr>
          <p:cNvPr id="9221" name="Line 6"/>
          <p:cNvSpPr>
            <a:spLocks noChangeShapeType="1"/>
          </p:cNvSpPr>
          <p:nvPr/>
        </p:nvSpPr>
        <p:spPr bwMode="auto">
          <a:xfrm>
            <a:off x="4570413" y="5105400"/>
            <a:ext cx="58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608013" y="4343400"/>
            <a:ext cx="3854450" cy="1635125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</a:t>
            </a:r>
            <a:r>
              <a:rPr lang="en-US" sz="1400" dirty="0" err="1">
                <a:latin typeface="Courier New" pitchFamily="49" charset="0"/>
              </a:rPr>
              <a:t>set_row</a:t>
            </a:r>
            <a:r>
              <a:rPr lang="en-US" sz="1400" dirty="0">
                <a:latin typeface="Courier New" pitchFamily="49" charset="0"/>
              </a:rPr>
              <a:t>(double *a, double *b,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long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long n)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a[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n*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1400" dirty="0" err="1">
                <a:latin typeface="Courier New" pitchFamily="49" charset="0"/>
              </a:rPr>
              <a:t>+j</a:t>
            </a:r>
            <a:r>
              <a:rPr lang="en-US" sz="1400" dirty="0">
                <a:latin typeface="Courier New" pitchFamily="49" charset="0"/>
              </a:rPr>
              <a:t>] = b[j];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762" y="304800"/>
            <a:ext cx="8075754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Compiler-Generated Code Motion (-O1)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1371600" y="3276600"/>
            <a:ext cx="7061916" cy="3105979"/>
          </a:xfrm>
          <a:prstGeom prst="rect">
            <a:avLst/>
          </a:prstGeom>
          <a:solidFill>
            <a:srgbClr val="F1C7C7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1400" dirty="0" err="1" smtClean="0">
                <a:latin typeface="Courier New" pitchFamily="49" charset="0"/>
              </a:rPr>
              <a:t>set_row</a:t>
            </a:r>
            <a:r>
              <a:rPr lang="en-US" sz="1400" dirty="0" smtClean="0">
                <a:latin typeface="Courier New" pitchFamily="49" charset="0"/>
              </a:rPr>
              <a:t>:</a:t>
            </a:r>
          </a:p>
          <a:p>
            <a:r>
              <a:rPr lang="en-US" sz="1400" dirty="0" smtClean="0">
                <a:latin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</a:rPr>
              <a:t>testq</a:t>
            </a:r>
            <a:r>
              <a:rPr lang="en-US" sz="1400" dirty="0" smtClean="0">
                <a:latin typeface="Courier New" pitchFamily="49" charset="0"/>
              </a:rPr>
              <a:t>	%</a:t>
            </a:r>
            <a:r>
              <a:rPr lang="en-US" sz="1400" dirty="0" err="1" smtClean="0">
                <a:latin typeface="Courier New" pitchFamily="49" charset="0"/>
              </a:rPr>
              <a:t>rcx</a:t>
            </a:r>
            <a:r>
              <a:rPr lang="en-US" sz="1400" dirty="0" smtClean="0">
                <a:latin typeface="Courier New" pitchFamily="49" charset="0"/>
              </a:rPr>
              <a:t>, %</a:t>
            </a:r>
            <a:r>
              <a:rPr lang="en-US" sz="1400" dirty="0" err="1" smtClean="0">
                <a:latin typeface="Courier New" pitchFamily="49" charset="0"/>
              </a:rPr>
              <a:t>rcx</a:t>
            </a:r>
            <a:r>
              <a:rPr lang="en-US" sz="1400" dirty="0" smtClean="0">
                <a:latin typeface="Courier New" pitchFamily="49" charset="0"/>
              </a:rPr>
              <a:t>		# Test n</a:t>
            </a:r>
          </a:p>
          <a:p>
            <a:r>
              <a:rPr lang="en-US" sz="1400" dirty="0" smtClean="0">
                <a:latin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</a:rPr>
              <a:t>jle</a:t>
            </a:r>
            <a:r>
              <a:rPr lang="en-US" sz="1400" dirty="0" smtClean="0">
                <a:latin typeface="Courier New" pitchFamily="49" charset="0"/>
              </a:rPr>
              <a:t>	.L1			# If 0, </a:t>
            </a:r>
            <a:r>
              <a:rPr lang="en-US" sz="1400" dirty="0" err="1" smtClean="0">
                <a:latin typeface="Courier New" pitchFamily="49" charset="0"/>
              </a:rPr>
              <a:t>goto</a:t>
            </a:r>
            <a:r>
              <a:rPr lang="en-US" sz="1400" dirty="0" smtClean="0">
                <a:latin typeface="Courier New" pitchFamily="49" charset="0"/>
              </a:rPr>
              <a:t> done</a:t>
            </a:r>
          </a:p>
          <a:p>
            <a:r>
              <a:rPr lang="en-US" sz="1400" dirty="0" smtClean="0">
                <a:latin typeface="Courier New" pitchFamily="49" charset="0"/>
              </a:rPr>
              <a:t>	</a:t>
            </a:r>
            <a:r>
              <a:rPr lang="en-US" sz="1400" dirty="0" err="1" smtClean="0">
                <a:solidFill>
                  <a:srgbClr val="C00000"/>
                </a:solidFill>
                <a:latin typeface="Courier New" pitchFamily="49" charset="0"/>
              </a:rPr>
              <a:t>imulq</a:t>
            </a:r>
            <a:r>
              <a:rPr lang="en-US" sz="1400" dirty="0" smtClean="0">
                <a:solidFill>
                  <a:srgbClr val="C00000"/>
                </a:solidFill>
                <a:latin typeface="Courier New" pitchFamily="49" charset="0"/>
              </a:rPr>
              <a:t>	%</a:t>
            </a:r>
            <a:r>
              <a:rPr lang="en-US" sz="1400" dirty="0" err="1" smtClean="0">
                <a:solidFill>
                  <a:srgbClr val="C00000"/>
                </a:solidFill>
                <a:latin typeface="Courier New" pitchFamily="49" charset="0"/>
              </a:rPr>
              <a:t>rcx</a:t>
            </a:r>
            <a:r>
              <a:rPr lang="en-US" sz="1400" dirty="0" smtClean="0">
                <a:solidFill>
                  <a:srgbClr val="C00000"/>
                </a:solidFill>
                <a:latin typeface="Courier New" pitchFamily="49" charset="0"/>
              </a:rPr>
              <a:t>, %</a:t>
            </a:r>
            <a:r>
              <a:rPr lang="en-US" sz="1400" dirty="0" err="1" smtClean="0">
                <a:solidFill>
                  <a:srgbClr val="C00000"/>
                </a:solidFill>
                <a:latin typeface="Courier New" pitchFamily="49" charset="0"/>
              </a:rPr>
              <a:t>rdx</a:t>
            </a:r>
            <a:r>
              <a:rPr lang="en-US" sz="1400" dirty="0" smtClean="0">
                <a:solidFill>
                  <a:srgbClr val="C00000"/>
                </a:solidFill>
                <a:latin typeface="Courier New" pitchFamily="49" charset="0"/>
              </a:rPr>
              <a:t>		# </a:t>
            </a:r>
            <a:r>
              <a:rPr lang="en-US" sz="1400" dirty="0" err="1" smtClean="0">
                <a:solidFill>
                  <a:srgbClr val="C00000"/>
                </a:solidFill>
                <a:latin typeface="Courier New" pitchFamily="49" charset="0"/>
              </a:rPr>
              <a:t>ni</a:t>
            </a:r>
            <a:r>
              <a:rPr lang="en-US" sz="1400" dirty="0" smtClean="0">
                <a:solidFill>
                  <a:srgbClr val="C00000"/>
                </a:solidFill>
                <a:latin typeface="Courier New" pitchFamily="49" charset="0"/>
              </a:rPr>
              <a:t> = n*</a:t>
            </a:r>
            <a:r>
              <a:rPr lang="en-US" sz="1400" dirty="0" err="1" smtClean="0">
                <a:solidFill>
                  <a:srgbClr val="C00000"/>
                </a:solidFill>
                <a:latin typeface="Courier New" pitchFamily="49" charset="0"/>
              </a:rPr>
              <a:t>i</a:t>
            </a:r>
            <a:endParaRPr lang="en-US" sz="1400" dirty="0" smtClean="0">
              <a:solidFill>
                <a:srgbClr val="C00000"/>
              </a:solidFill>
              <a:latin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</a:rPr>
              <a:t>leaq</a:t>
            </a:r>
            <a:r>
              <a:rPr lang="en-US" sz="1400" dirty="0" smtClean="0">
                <a:latin typeface="Courier New" pitchFamily="49" charset="0"/>
              </a:rPr>
              <a:t>	(%rdi,%rdx,8), %</a:t>
            </a:r>
            <a:r>
              <a:rPr lang="en-US" sz="1400" dirty="0" err="1" smtClean="0">
                <a:latin typeface="Courier New" pitchFamily="49" charset="0"/>
              </a:rPr>
              <a:t>rdx</a:t>
            </a:r>
            <a:r>
              <a:rPr lang="en-US" sz="1400" dirty="0" smtClean="0">
                <a:latin typeface="Courier New" pitchFamily="49" charset="0"/>
              </a:rPr>
              <a:t>	# </a:t>
            </a:r>
            <a:r>
              <a:rPr lang="en-US" sz="1400" dirty="0" err="1" smtClean="0">
                <a:latin typeface="Courier New" pitchFamily="49" charset="0"/>
              </a:rPr>
              <a:t>rowp</a:t>
            </a:r>
            <a:r>
              <a:rPr lang="en-US" sz="1400" dirty="0" smtClean="0">
                <a:latin typeface="Courier New" pitchFamily="49" charset="0"/>
              </a:rPr>
              <a:t> = A + </a:t>
            </a:r>
            <a:r>
              <a:rPr lang="en-US" sz="1400" dirty="0" err="1" smtClean="0">
                <a:latin typeface="Courier New" pitchFamily="49" charset="0"/>
              </a:rPr>
              <a:t>ni</a:t>
            </a:r>
            <a:r>
              <a:rPr lang="en-US" sz="1400" dirty="0" smtClean="0">
                <a:latin typeface="Courier New" pitchFamily="49" charset="0"/>
              </a:rPr>
              <a:t>*8</a:t>
            </a:r>
          </a:p>
          <a:p>
            <a:r>
              <a:rPr lang="en-US" sz="1400" dirty="0" smtClean="0">
                <a:latin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</a:rPr>
              <a:t>movl</a:t>
            </a:r>
            <a:r>
              <a:rPr lang="en-US" sz="1400" dirty="0" smtClean="0">
                <a:latin typeface="Courier New" pitchFamily="49" charset="0"/>
              </a:rPr>
              <a:t>	$0, %</a:t>
            </a:r>
            <a:r>
              <a:rPr lang="en-US" sz="1400" dirty="0" err="1" smtClean="0">
                <a:latin typeface="Courier New" pitchFamily="49" charset="0"/>
              </a:rPr>
              <a:t>eax</a:t>
            </a:r>
            <a:r>
              <a:rPr lang="en-US" sz="1400" dirty="0" smtClean="0">
                <a:latin typeface="Courier New" pitchFamily="49" charset="0"/>
              </a:rPr>
              <a:t>	               	# j = 0</a:t>
            </a:r>
          </a:p>
          <a:p>
            <a:r>
              <a:rPr lang="en-US" sz="1400" dirty="0" smtClean="0">
                <a:latin typeface="Courier New" pitchFamily="49" charset="0"/>
              </a:rPr>
              <a:t>.L3:				      	# loop:</a:t>
            </a: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movsd</a:t>
            </a:r>
            <a:r>
              <a:rPr lang="en-US" sz="1400" dirty="0">
                <a:latin typeface="Courier New" pitchFamily="49" charset="0"/>
              </a:rPr>
              <a:t>	(%rsi,%rax,8), %</a:t>
            </a:r>
            <a:r>
              <a:rPr lang="en-US" sz="1400" dirty="0" smtClean="0">
                <a:latin typeface="Courier New" pitchFamily="49" charset="0"/>
              </a:rPr>
              <a:t>xmm0    	# t = b[j]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movsd</a:t>
            </a:r>
            <a:r>
              <a:rPr lang="en-US" sz="1400" dirty="0">
                <a:latin typeface="Courier New" pitchFamily="49" charset="0"/>
              </a:rPr>
              <a:t>	%xmm0, (%rdx,%rax,8</a:t>
            </a:r>
            <a:r>
              <a:rPr lang="en-US" sz="1400" dirty="0" smtClean="0">
                <a:latin typeface="Courier New" pitchFamily="49" charset="0"/>
              </a:rPr>
              <a:t>)   	# M[</a:t>
            </a:r>
            <a:r>
              <a:rPr lang="en-US" sz="1400" dirty="0" err="1" smtClean="0">
                <a:latin typeface="Courier New" pitchFamily="49" charset="0"/>
              </a:rPr>
              <a:t>A+ni</a:t>
            </a:r>
            <a:r>
              <a:rPr lang="en-US" sz="1400" dirty="0" smtClean="0">
                <a:latin typeface="Courier New" pitchFamily="49" charset="0"/>
              </a:rPr>
              <a:t>*8 + j*8] = t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	$1, %</a:t>
            </a:r>
            <a:r>
              <a:rPr lang="en-US" sz="1400" dirty="0" err="1" smtClean="0">
                <a:latin typeface="Courier New" pitchFamily="49" charset="0"/>
              </a:rPr>
              <a:t>rax</a:t>
            </a:r>
            <a:r>
              <a:rPr lang="en-US" sz="1400" dirty="0" smtClean="0">
                <a:latin typeface="Courier New" pitchFamily="49" charset="0"/>
              </a:rPr>
              <a:t>			# j++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cmpq</a:t>
            </a:r>
            <a:r>
              <a:rPr lang="en-US" sz="1400" dirty="0">
                <a:latin typeface="Courier New" pitchFamily="49" charset="0"/>
              </a:rPr>
              <a:t>	%</a:t>
            </a:r>
            <a:r>
              <a:rPr lang="en-US" sz="1400" dirty="0" err="1">
                <a:latin typeface="Courier New" pitchFamily="49" charset="0"/>
              </a:rPr>
              <a:t>rcx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 smtClean="0">
                <a:latin typeface="Courier New" pitchFamily="49" charset="0"/>
              </a:rPr>
              <a:t>rax</a:t>
            </a:r>
            <a:r>
              <a:rPr lang="en-US" sz="1400" dirty="0" smtClean="0">
                <a:latin typeface="Courier New" pitchFamily="49" charset="0"/>
              </a:rPr>
              <a:t>		# </a:t>
            </a:r>
            <a:r>
              <a:rPr lang="en-US" sz="1400" dirty="0" err="1" smtClean="0">
                <a:latin typeface="Courier New" pitchFamily="49" charset="0"/>
              </a:rPr>
              <a:t>j:n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jne</a:t>
            </a:r>
            <a:r>
              <a:rPr lang="en-US" sz="1400" dirty="0">
                <a:latin typeface="Courier New" pitchFamily="49" charset="0"/>
              </a:rPr>
              <a:t>	.</a:t>
            </a:r>
            <a:r>
              <a:rPr lang="en-US" sz="1400" dirty="0" smtClean="0">
                <a:latin typeface="Courier New" pitchFamily="49" charset="0"/>
              </a:rPr>
              <a:t>L3			# if !=, </a:t>
            </a:r>
            <a:r>
              <a:rPr lang="en-US" sz="1400" dirty="0" err="1" smtClean="0">
                <a:latin typeface="Courier New" pitchFamily="49" charset="0"/>
              </a:rPr>
              <a:t>goto</a:t>
            </a:r>
            <a:r>
              <a:rPr lang="en-US" sz="1400" dirty="0" smtClean="0">
                <a:latin typeface="Courier New" pitchFamily="49" charset="0"/>
              </a:rPr>
              <a:t> loop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</a:rPr>
              <a:t>.L1:				      	# done:</a:t>
            </a:r>
          </a:p>
          <a:p>
            <a:r>
              <a:rPr lang="en-US" sz="1400" dirty="0" smtClean="0">
                <a:latin typeface="Courier New" pitchFamily="49" charset="0"/>
              </a:rPr>
              <a:t>	rep ; ret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10244" name="Line 6"/>
          <p:cNvSpPr>
            <a:spLocks noChangeShapeType="1"/>
          </p:cNvSpPr>
          <p:nvPr/>
        </p:nvSpPr>
        <p:spPr bwMode="auto">
          <a:xfrm>
            <a:off x="2286000" y="27432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8"/>
          <p:cNvSpPr>
            <a:spLocks noChangeShapeType="1"/>
          </p:cNvSpPr>
          <p:nvPr/>
        </p:nvSpPr>
        <p:spPr bwMode="auto">
          <a:xfrm rot="5400000" flipH="1" flipV="1">
            <a:off x="5257800" y="25908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9"/>
          <p:cNvSpPr>
            <a:spLocks noChangeArrowheads="1"/>
          </p:cNvSpPr>
          <p:nvPr/>
        </p:nvSpPr>
        <p:spPr bwMode="auto">
          <a:xfrm>
            <a:off x="5257800" y="1219200"/>
            <a:ext cx="3124200" cy="1209675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 long j;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 long ni = n*i;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 double *rowp = a+ni;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 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	*rowp++ = b[j];	</a:t>
            </a:r>
          </a:p>
        </p:txBody>
      </p:sp>
      <p:sp>
        <p:nvSpPr>
          <p:cNvPr id="10247" name="Rectangle 10"/>
          <p:cNvSpPr>
            <a:spLocks noChangeArrowheads="1"/>
          </p:cNvSpPr>
          <p:nvPr/>
        </p:nvSpPr>
        <p:spPr bwMode="auto">
          <a:xfrm>
            <a:off x="304800" y="1066800"/>
            <a:ext cx="3854450" cy="1635125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</a:t>
            </a:r>
            <a:r>
              <a:rPr lang="en-US" sz="1400" dirty="0" err="1">
                <a:latin typeface="Courier New" pitchFamily="49" charset="0"/>
              </a:rPr>
              <a:t>set_row</a:t>
            </a:r>
            <a:r>
              <a:rPr lang="en-US" sz="1400" dirty="0">
                <a:latin typeface="Courier New" pitchFamily="49" charset="0"/>
              </a:rPr>
              <a:t>(double *a, double *b,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long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long n)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a[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n*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1400" dirty="0" err="1">
                <a:latin typeface="Courier New" pitchFamily="49" charset="0"/>
              </a:rPr>
              <a:t>+j</a:t>
            </a:r>
            <a:r>
              <a:rPr lang="en-US" sz="1400" dirty="0">
                <a:latin typeface="Courier New" pitchFamily="49" charset="0"/>
              </a:rPr>
              <a:t>] = b[j];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620395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Reduction in Strength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2817812"/>
          </a:xfrm>
          <a:noFill/>
        </p:spPr>
        <p:txBody>
          <a:bodyPr lIns="90487" tIns="44450" rIns="90487" bIns="44450"/>
          <a:lstStyle/>
          <a:p>
            <a:pPr lvl="1" eaLnBrk="1" hangingPunct="1"/>
            <a:r>
              <a:rPr lang="en-US" dirty="0" smtClean="0"/>
              <a:t>Replace costly operation with simpler one</a:t>
            </a:r>
          </a:p>
          <a:p>
            <a:pPr lvl="1" eaLnBrk="1" hangingPunct="1"/>
            <a:r>
              <a:rPr lang="en-US" dirty="0" smtClean="0"/>
              <a:t>Shift, add instead of multiply or divide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</a:rPr>
              <a:t>16*x	--&gt;	x &lt;&lt; 4</a:t>
            </a:r>
          </a:p>
          <a:p>
            <a:pPr lvl="2" eaLnBrk="1" hangingPunct="1"/>
            <a:r>
              <a:rPr lang="en-US" dirty="0" smtClean="0"/>
              <a:t>Utility machine dependent</a:t>
            </a:r>
          </a:p>
          <a:p>
            <a:pPr lvl="2" eaLnBrk="1" hangingPunct="1"/>
            <a:r>
              <a:rPr lang="en-US" dirty="0" smtClean="0"/>
              <a:t>Depends on cost of multiply or divide instruction</a:t>
            </a:r>
          </a:p>
          <a:p>
            <a:pPr lvl="3" eaLnBrk="1" hangingPunct="1"/>
            <a:r>
              <a:rPr lang="en-US" dirty="0" smtClean="0"/>
              <a:t>On Intel Nehalem, integer multiply requires 3 CPU cycles</a:t>
            </a:r>
          </a:p>
          <a:p>
            <a:pPr lvl="1" eaLnBrk="1" hangingPunct="1"/>
            <a:r>
              <a:rPr lang="en-US" dirty="0" smtClean="0"/>
              <a:t>Recognize sequence of products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38200" y="4597400"/>
            <a:ext cx="2876224" cy="1166986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for (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= 0;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&lt; n;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++</a:t>
            </a:r>
            <a:r>
              <a:rPr lang="en-US" sz="1400" dirty="0" smtClean="0">
                <a:latin typeface="Courier New" pitchFamily="49" charset="0"/>
              </a:rPr>
              <a:t>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ni</a:t>
            </a:r>
            <a:r>
              <a:rPr lang="en-US" sz="1400" dirty="0" smtClean="0">
                <a:latin typeface="Courier New" pitchFamily="49" charset="0"/>
              </a:rPr>
              <a:t> = n*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;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a[</a:t>
            </a:r>
            <a:r>
              <a:rPr lang="en-US" sz="1400" dirty="0" err="1" smtClean="0">
                <a:latin typeface="Courier New" pitchFamily="49" charset="0"/>
              </a:rPr>
              <a:t>ni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+ j] = b[j]</a:t>
            </a:r>
            <a:r>
              <a:rPr lang="en-US" sz="1400" dirty="0" smtClean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}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876800" y="4368800"/>
            <a:ext cx="2897188" cy="1422400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i="1">
                <a:latin typeface="Courier New" pitchFamily="49" charset="0"/>
              </a:rPr>
              <a:t>int ni = 0;</a:t>
            </a:r>
            <a:endParaRPr lang="en-US" sz="140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for (i = 0; i &lt; n; i++) {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 a[ni + j] = b[j];</a:t>
            </a:r>
          </a:p>
          <a:p>
            <a:pPr algn="l">
              <a:lnSpc>
                <a:spcPct val="100000"/>
              </a:lnSpc>
            </a:pPr>
            <a:r>
              <a:rPr lang="en-US" sz="1400" i="1">
                <a:latin typeface="Courier New" pitchFamily="49" charset="0"/>
              </a:rPr>
              <a:t>  ni += n;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}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4017963" y="4906963"/>
            <a:ext cx="58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82000" cy="10604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Share Common Subexpressions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8307387" cy="5378450"/>
          </a:xfrm>
          <a:noFill/>
        </p:spPr>
        <p:txBody>
          <a:bodyPr lIns="90487" tIns="44450" rIns="90487" bIns="44450"/>
          <a:lstStyle/>
          <a:p>
            <a:pPr lvl="1" eaLnBrk="1" hangingPunct="1"/>
            <a:r>
              <a:rPr lang="en-US" dirty="0" smtClean="0"/>
              <a:t>Reuse portions of expressions</a:t>
            </a:r>
          </a:p>
          <a:p>
            <a:pPr lvl="1" eaLnBrk="1" hangingPunct="1"/>
            <a:r>
              <a:rPr lang="en-US" dirty="0" smtClean="0"/>
              <a:t>GCC will do this with –O1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533400" y="2209800"/>
            <a:ext cx="3516313" cy="1403350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/* Sum neighbors of </a:t>
            </a:r>
            <a:r>
              <a:rPr lang="en-US" sz="1400" dirty="0" err="1">
                <a:latin typeface="Courier New" pitchFamily="49" charset="0"/>
              </a:rPr>
              <a:t>i,j</a:t>
            </a:r>
            <a:r>
              <a:rPr lang="en-US" sz="1400" dirty="0">
                <a:latin typeface="Courier New" pitchFamily="49" charset="0"/>
              </a:rPr>
              <a:t> */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up =  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[(i-1)*n + j  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down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[(i+1)*n + j  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left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    + j-1];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right =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    + j+1];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sum = up + down + left + right;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419600" y="2209800"/>
            <a:ext cx="3516313" cy="1403350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long 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=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+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up =  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- n];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down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+ n];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left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- 1];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right =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+ 1];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sum = up + down + left + right;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63550" y="3716338"/>
            <a:ext cx="3358791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/>
                <a:cs typeface="Calibri"/>
              </a:rPr>
              <a:t>3 multiplications: </a:t>
            </a:r>
            <a:r>
              <a:rPr lang="en-US" sz="1600" dirty="0" err="1">
                <a:latin typeface="Calibri"/>
                <a:cs typeface="Calibri"/>
              </a:rPr>
              <a:t>i</a:t>
            </a:r>
            <a:r>
              <a:rPr lang="en-US" sz="1600" dirty="0">
                <a:latin typeface="Calibri"/>
                <a:cs typeface="Calibri"/>
              </a:rPr>
              <a:t>*n, (</a:t>
            </a:r>
            <a:r>
              <a:rPr lang="en-US" sz="1600" dirty="0" err="1">
                <a:latin typeface="Calibri"/>
                <a:cs typeface="Calibri"/>
              </a:rPr>
              <a:t>i</a:t>
            </a:r>
            <a:r>
              <a:rPr lang="en-US" sz="1600" dirty="0">
                <a:latin typeface="Calibri"/>
                <a:cs typeface="Calibri"/>
              </a:rPr>
              <a:t>–1)*n, (i+1)*n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4654550" y="3716338"/>
            <a:ext cx="1884930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alibri"/>
                <a:cs typeface="Calibri"/>
              </a:rPr>
              <a:t>1 multiplication: i*n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533400" y="4191000"/>
            <a:ext cx="3733800" cy="2041525"/>
          </a:xfrm>
          <a:prstGeom prst="rect">
            <a:avLst/>
          </a:prstGeom>
          <a:solidFill>
            <a:srgbClr val="F1C7C7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leaq   1(%rsi), %rax  # i+1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leaq   -1(%rsi), %r8  # i-1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imulq  %rcx, %rsi     # i*n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imulq  %rcx, %rax     # (i+1)*n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imulq  %rcx, %r8      # (i-1)*n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addq   %rdx, %rsi     # i*n+j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addq   %rdx, %rax     # (i+1)*n+j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addq   %rdx, %r8      # (i-1)*n+j</a:t>
            </a:r>
          </a:p>
          <a:p>
            <a:pPr algn="l">
              <a:lnSpc>
                <a:spcPct val="100000"/>
              </a:lnSpc>
            </a:pPr>
            <a:endParaRPr lang="en-US" sz="1400">
              <a:latin typeface="Courier New" pitchFamily="49" charset="0"/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4419600" y="4191000"/>
            <a:ext cx="4419600" cy="1190625"/>
          </a:xfrm>
          <a:prstGeom prst="rect">
            <a:avLst/>
          </a:prstGeom>
          <a:solidFill>
            <a:srgbClr val="F1C7C7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imulq	%rcx, %rsi  # i*n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addq	%rdx, %rsi  # i*n+j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movq	%rsi, %rax  # i*n+j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subq	%rcx, %rax  # i*n+j-n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leaq	(%rsi,%rcx), %rcx # i*n+j+n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12268</TotalTime>
  <Words>4621</Words>
  <Application>Microsoft Macintosh PowerPoint</Application>
  <PresentationFormat>On-screen Show (4:3)</PresentationFormat>
  <Paragraphs>1208</Paragraphs>
  <Slides>56</Slides>
  <Notes>52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template2007</vt:lpstr>
      <vt:lpstr>Program Optimization  </vt:lpstr>
      <vt:lpstr>Today</vt:lpstr>
      <vt:lpstr>Performance Realities</vt:lpstr>
      <vt:lpstr>Optimizing Compilers</vt:lpstr>
      <vt:lpstr>Limitations of Optimizing Compilers</vt:lpstr>
      <vt:lpstr>Generally Useful Optimizations</vt:lpstr>
      <vt:lpstr>Compiler-Generated Code Motion (-O1)</vt:lpstr>
      <vt:lpstr>Reduction in Strength</vt:lpstr>
      <vt:lpstr>Share Common Subexpressions</vt:lpstr>
      <vt:lpstr>Optimization Blocker #1: Procedure Calls</vt:lpstr>
      <vt:lpstr>Lower Case Conversion Performance</vt:lpstr>
      <vt:lpstr>Convert Loop To Goto Form</vt:lpstr>
      <vt:lpstr>Calling Strlen</vt:lpstr>
      <vt:lpstr>Improving Performance</vt:lpstr>
      <vt:lpstr>Lower Case Conversion Performance</vt:lpstr>
      <vt:lpstr>Optimization Blocker: Procedure Calls</vt:lpstr>
      <vt:lpstr>Memory Matters</vt:lpstr>
      <vt:lpstr>Memory Aliasing</vt:lpstr>
      <vt:lpstr>Removing Aliasing</vt:lpstr>
      <vt:lpstr>Optimization Blocker: Memory Aliasing</vt:lpstr>
      <vt:lpstr>Exploiting Instruction-Level Parallelism</vt:lpstr>
      <vt:lpstr>Benchmark Example: Data Type for Vectors</vt:lpstr>
      <vt:lpstr>Benchmark Computation</vt:lpstr>
      <vt:lpstr>Cycles Per Element (CPE)</vt:lpstr>
      <vt:lpstr>Benchmark Performance</vt:lpstr>
      <vt:lpstr>Basic Optimizations</vt:lpstr>
      <vt:lpstr>Effect of Basic Optimizations</vt:lpstr>
      <vt:lpstr>Modern CPU Design</vt:lpstr>
      <vt:lpstr>Superscalar Processor</vt:lpstr>
      <vt:lpstr>Pipelined Functional Units</vt:lpstr>
      <vt:lpstr>Haswell CPU</vt:lpstr>
      <vt:lpstr>x86-64 Compilation of Combine4</vt:lpstr>
      <vt:lpstr>Combine4 = Serial Computation (OP = *)</vt:lpstr>
      <vt:lpstr>Loop Unrolling (2x1)</vt:lpstr>
      <vt:lpstr>Effect of Loop Unrolling</vt:lpstr>
      <vt:lpstr>Loop Unrolling with Reassociation (2x1a)</vt:lpstr>
      <vt:lpstr>Effect of Reassociation</vt:lpstr>
      <vt:lpstr>Reassociated Computation</vt:lpstr>
      <vt:lpstr>Loop Unrolling with Separate Accumulators (2x2)</vt:lpstr>
      <vt:lpstr>Effect of Separate Accumulators</vt:lpstr>
      <vt:lpstr>Separate Accumulators</vt:lpstr>
      <vt:lpstr>Unrolling &amp; Accumulating</vt:lpstr>
      <vt:lpstr>Unrolling &amp; Accumulating: Double *</vt:lpstr>
      <vt:lpstr>Unrolling &amp; Accumulating: Int +</vt:lpstr>
      <vt:lpstr>Achievable Performance</vt:lpstr>
      <vt:lpstr>Programming with AVX2</vt:lpstr>
      <vt:lpstr>SIMD Operations</vt:lpstr>
      <vt:lpstr>Using Vector Instructions</vt:lpstr>
      <vt:lpstr>What About Branches?</vt:lpstr>
      <vt:lpstr>Modern CPU Design</vt:lpstr>
      <vt:lpstr>Branch Outcomes</vt:lpstr>
      <vt:lpstr>Branch Prediction</vt:lpstr>
      <vt:lpstr>Branch Prediction Through Loop</vt:lpstr>
      <vt:lpstr>Branch Misprediction Invalidation</vt:lpstr>
      <vt:lpstr>Branch Misprediction Recovery</vt:lpstr>
      <vt:lpstr>Getting High Performance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Hyrum Carroll</cp:lastModifiedBy>
  <cp:revision>376</cp:revision>
  <cp:lastPrinted>1999-09-20T15:19:18Z</cp:lastPrinted>
  <dcterms:created xsi:type="dcterms:W3CDTF">2011-08-30T20:07:27Z</dcterms:created>
  <dcterms:modified xsi:type="dcterms:W3CDTF">2016-02-29T16:30:53Z</dcterms:modified>
</cp:coreProperties>
</file>