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49"/>
  </p:notesMasterIdLst>
  <p:handoutMasterIdLst>
    <p:handoutMasterId r:id="rId50"/>
  </p:handoutMasterIdLst>
  <p:sldIdLst>
    <p:sldId id="1473" r:id="rId5"/>
    <p:sldId id="1474" r:id="rId6"/>
    <p:sldId id="1467" r:id="rId7"/>
    <p:sldId id="1428" r:id="rId8"/>
    <p:sldId id="1468" r:id="rId9"/>
    <p:sldId id="1429" r:id="rId10"/>
    <p:sldId id="1430" r:id="rId11"/>
    <p:sldId id="1431" r:id="rId12"/>
    <p:sldId id="1433" r:id="rId13"/>
    <p:sldId id="1432" r:id="rId14"/>
    <p:sldId id="1434" r:id="rId15"/>
    <p:sldId id="1435" r:id="rId16"/>
    <p:sldId id="1469" r:id="rId17"/>
    <p:sldId id="1496" r:id="rId18"/>
    <p:sldId id="1437" r:id="rId19"/>
    <p:sldId id="1438" r:id="rId20"/>
    <p:sldId id="1439" r:id="rId21"/>
    <p:sldId id="1440" r:id="rId22"/>
    <p:sldId id="1497" r:id="rId23"/>
    <p:sldId id="1441" r:id="rId24"/>
    <p:sldId id="1442" r:id="rId25"/>
    <p:sldId id="1443" r:id="rId26"/>
    <p:sldId id="1444" r:id="rId27"/>
    <p:sldId id="1446" r:id="rId28"/>
    <p:sldId id="1445" r:id="rId29"/>
    <p:sldId id="1447" r:id="rId30"/>
    <p:sldId id="1448" r:id="rId31"/>
    <p:sldId id="1498" r:id="rId32"/>
    <p:sldId id="1475" r:id="rId33"/>
    <p:sldId id="1493" r:id="rId34"/>
    <p:sldId id="1495" r:id="rId35"/>
    <p:sldId id="1476" r:id="rId36"/>
    <p:sldId id="1477" r:id="rId37"/>
    <p:sldId id="1478" r:id="rId38"/>
    <p:sldId id="1479" r:id="rId39"/>
    <p:sldId id="1480" r:id="rId40"/>
    <p:sldId id="1481" r:id="rId41"/>
    <p:sldId id="1491" r:id="rId42"/>
    <p:sldId id="1482" r:id="rId43"/>
    <p:sldId id="1483" r:id="rId44"/>
    <p:sldId id="1484" r:id="rId45"/>
    <p:sldId id="1485" r:id="rId46"/>
    <p:sldId id="1486" r:id="rId47"/>
    <p:sldId id="1487" r:id="rId48"/>
  </p:sldIdLst>
  <p:sldSz cx="9144000" cy="6858000" type="screen4x3"/>
  <p:notesSz cx="7302500" cy="9586913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6F5BD"/>
    <a:srgbClr val="F1C7C7"/>
    <a:srgbClr val="EBAFAF"/>
    <a:srgbClr val="ACE3A1"/>
    <a:srgbClr val="D5F1CF"/>
    <a:srgbClr val="CCCCCC"/>
    <a:srgbClr val="8DBA84"/>
    <a:srgbClr val="8AD87A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80735" autoAdjust="0"/>
  </p:normalViewPr>
  <p:slideViewPr>
    <p:cSldViewPr snapToObjects="1">
      <p:cViewPr varScale="1">
        <p:scale>
          <a:sx n="178" d="100"/>
          <a:sy n="178" d="100"/>
        </p:scale>
        <p:origin x="-3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0" d="100"/>
        <a:sy n="340" d="100"/>
      </p:scale>
      <p:origin x="0" y="34184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tags" Target="tags/tag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Assumes a 0 sentinel</a:t>
            </a:r>
            <a:r>
              <a:rPr lang="en-US" baseline="0" dirty="0" smtClean="0"/>
              <a:t> to indicate the end of the array</a:t>
            </a:r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9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2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Advanced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397476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29540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2066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93013" y="6097587"/>
            <a:ext cx="1065213" cy="455613"/>
            <a:chOff x="1680" y="3714"/>
            <a:chExt cx="671" cy="28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680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872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160" y="3714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250213" y="5105400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93013" y="4725987"/>
            <a:ext cx="1065213" cy="455613"/>
            <a:chOff x="1680" y="2850"/>
            <a:chExt cx="671" cy="287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80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064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160" y="28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45413" y="4954587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0462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</a:t>
            </a:r>
            <a:r>
              <a:rPr lang="en-GB" dirty="0" smtClean="0"/>
              <a:t>3)</a:t>
            </a:r>
            <a:endParaRPr lang="en-GB" dirty="0"/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88324" y="3657600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520825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2892425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6732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7494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0432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5844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3574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18986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2828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206625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3590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3684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520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5970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0122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317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621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926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8410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1458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2793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97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402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7074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2869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869213" y="48783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 flipV="1">
            <a:off x="3174013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5362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192813" y="54879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11787"/>
            <a:ext cx="1065213" cy="455613"/>
            <a:chOff x="4560" y="3282"/>
            <a:chExt cx="671" cy="287"/>
          </a:xfrm>
        </p:grpSpPr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4752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4944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5040" y="32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7441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7517413" y="56403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7746013" y="55641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421413" y="5640387"/>
            <a:ext cx="1371600" cy="1588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2314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3174013" y="55641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2945413" y="5294312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5091713" y="5640387"/>
            <a:ext cx="2730500" cy="395288"/>
          </a:xfrm>
          <a:custGeom>
            <a:avLst/>
            <a:gdLst/>
            <a:ahLst/>
            <a:cxnLst>
              <a:cxn ang="0">
                <a:pos x="1720" y="0"/>
              </a:cxn>
              <a:cxn ang="0">
                <a:pos x="1389" y="212"/>
              </a:cxn>
              <a:cxn ang="0">
                <a:pos x="262" y="222"/>
              </a:cxn>
              <a:cxn ang="0">
                <a:pos x="0" y="101"/>
              </a:cxn>
            </a:cxnLst>
            <a:rect l="0" t="0" r="r" b="b"/>
            <a:pathLst>
              <a:path w="1720" h="249">
                <a:moveTo>
                  <a:pt x="1720" y="0"/>
                </a:moveTo>
                <a:cubicBezTo>
                  <a:pt x="1665" y="35"/>
                  <a:pt x="1632" y="175"/>
                  <a:pt x="1389" y="212"/>
                </a:cubicBezTo>
                <a:cubicBezTo>
                  <a:pt x="1146" y="249"/>
                  <a:pt x="493" y="240"/>
                  <a:pt x="262" y="222"/>
                </a:cubicBezTo>
                <a:cubicBezTo>
                  <a:pt x="31" y="204"/>
                  <a:pt x="55" y="126"/>
                  <a:pt x="0" y="10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0448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2869213" y="62499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 flipV="1">
            <a:off x="3174013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6716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2304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30813" y="543718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298699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35576" y="4499099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6350" y="94941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6" grpId="0" animBg="1"/>
      <p:bldP spid="10247" grpId="0" animBg="1"/>
      <p:bldP spid="10253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4" grpId="0" animBg="1"/>
      <p:bldP spid="10305" grpId="0" animBg="1"/>
      <p:bldP spid="10306" grpId="0" animBg="1"/>
      <p:bldP spid="10307" grpId="0" animBg="1"/>
      <p:bldP spid="10308" grpId="0" animBg="1"/>
      <p:bldP spid="10309" grpId="0" animBg="1"/>
      <p:bldP spid="10310" grpId="0" animBg="1"/>
      <p:bldP spid="10311" grpId="0" animBg="1"/>
      <p:bldP spid="10312" grpId="0" animBg="1"/>
      <p:bldP spid="10313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8" grpId="0" animBg="1"/>
      <p:bldP spid="10329" grpId="0" animBg="1"/>
      <p:bldP spid="10332" grpId="0"/>
      <p:bldP spid="103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277937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22408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06374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613149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and successor blocks, coalesce all 3 memory blocks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538287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2909887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538287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2909887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3002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224087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3764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38588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53828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61448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24789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290637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05329" y="4498975"/>
            <a:ext cx="8151812" cy="2130425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  <a:endPara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939114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 smtClean="0">
                <a:solidFill>
                  <a:srgbClr val="C00000"/>
                </a:solidFill>
              </a:rPr>
              <a:t>all</a:t>
            </a:r>
            <a:r>
              <a:rPr lang="en-GB" dirty="0" smtClean="0"/>
              <a:t> blocks</a:t>
            </a:r>
            <a:endParaRPr lang="en-GB" dirty="0"/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C00000"/>
                </a:solidFill>
              </a:rPr>
              <a:t>Much </a:t>
            </a:r>
            <a:r>
              <a:rPr lang="en-GB" b="1" i="1" dirty="0">
                <a:solidFill>
                  <a:srgbClr val="C00000"/>
                </a:solidFill>
              </a:rPr>
              <a:t>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since needs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 words needed for each block</a:t>
            </a:r>
            <a:r>
              <a:rPr lang="en-GB" dirty="0" smtClean="0"/>
              <a:t>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Does this increase internal fragmentation?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common use of linked lists is in conjunction with segregated free lists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multiple linked lists of different size classes, or possibly for different types of objects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4535664"/>
            <a:ext cx="8061325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/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2625" y="1220788"/>
            <a:ext cx="8307387" cy="525621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</a:t>
            </a:r>
            <a:r>
              <a:rPr lang="en-GB" i="1" dirty="0">
                <a:solidFill>
                  <a:srgbClr val="C00000"/>
                </a:solidFill>
              </a:rPr>
              <a:t>size class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of blocks has its own free </a:t>
            </a:r>
            <a:r>
              <a:rPr lang="en-GB" dirty="0" smtClean="0"/>
              <a:t>list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Often have separate classes for each small size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larger sizes: One class for each two-power size</a:t>
            </a:r>
            <a:endParaRPr lang="en-GB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47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752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667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971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76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886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95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05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410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715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495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800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105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410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191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495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800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105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410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5715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324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629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934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1447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2057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2362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667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971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276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581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3886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191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4495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4800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105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410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715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6019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915988" y="19494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1-2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068388" y="2635250"/>
            <a:ext cx="293687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050925" y="3305175"/>
            <a:ext cx="2952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915988" y="40068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5-8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3588" y="4692650"/>
            <a:ext cx="57340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9-inf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9718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38862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862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622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8006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35814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667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0198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4191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8006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72390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60198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715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324600" y="48450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021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an array of free lists, each one for some size class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</a:t>
            </a:r>
            <a:r>
              <a:rPr lang="en-GB" dirty="0"/>
              <a:t>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(optional)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found, try next larger class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1">
              <a:lnSpc>
                <a:spcPct val="9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r>
              <a:rPr lang="en-GB" b="1" dirty="0" smtClean="0">
                <a:latin typeface="Courier New" pitchFamily="49" charset="0"/>
              </a:rPr>
              <a:t>()</a:t>
            </a:r>
            <a:r>
              <a:rPr lang="en-GB" dirty="0" smtClean="0"/>
              <a:t>)</a:t>
            </a:r>
            <a:endParaRPr lang="en-GB" dirty="0"/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largest size class.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To free </a:t>
            </a:r>
            <a:r>
              <a:rPr lang="en-GB" dirty="0"/>
              <a:t>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</a:t>
            </a:r>
            <a:r>
              <a:rPr lang="en-GB" dirty="0" smtClean="0"/>
              <a:t>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dirty="0" smtClean="0"/>
              <a:t>log </a:t>
            </a:r>
            <a:r>
              <a:rPr lang="en-GB" dirty="0"/>
              <a:t>time for power-of-two size classes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More </a:t>
            </a:r>
            <a:r>
              <a:rPr lang="en-GB" dirty="0"/>
              <a:t>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“</a:t>
            </a:r>
            <a:r>
              <a:rPr lang="en-GB" i="1" dirty="0"/>
              <a:t>The Art of Computer </a:t>
            </a:r>
            <a:r>
              <a:rPr lang="en-GB" i="1" dirty="0" smtClean="0"/>
              <a:t>Programming</a:t>
            </a:r>
            <a:r>
              <a:rPr lang="en-GB" dirty="0" smtClean="0"/>
              <a:t>”, 2</a:t>
            </a:r>
            <a:r>
              <a:rPr lang="en-GB" baseline="30000" dirty="0" smtClean="0"/>
              <a:t>nd</a:t>
            </a:r>
            <a:r>
              <a:rPr lang="en-GB" dirty="0" smtClean="0"/>
              <a:t> edition, Addison </a:t>
            </a:r>
            <a:r>
              <a:rPr lang="en-GB" dirty="0"/>
              <a:t>Wesley, 1973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free lists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302500" cy="1096963"/>
          </a:xfrm>
          <a:ln/>
        </p:spPr>
        <p:txBody>
          <a:bodyPr/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Memory Management:</a:t>
            </a:r>
            <a:br>
              <a:rPr lang="en-GB" dirty="0"/>
            </a:br>
            <a:r>
              <a:rPr lang="en-GB" dirty="0"/>
              <a:t>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Garbage collection: </a:t>
            </a:r>
            <a:r>
              <a:rPr lang="en-GB" dirty="0"/>
              <a:t>automatic reclamation of heap-allocated </a:t>
            </a:r>
            <a:r>
              <a:rPr lang="en-GB" dirty="0" smtClean="0"/>
              <a:t>storage—application </a:t>
            </a:r>
            <a:r>
              <a:rPr lang="en-GB" dirty="0"/>
              <a:t>never has to </a:t>
            </a:r>
            <a:r>
              <a:rPr lang="en-GB" dirty="0" smtClean="0"/>
              <a:t>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Common in many dynamic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Python, Ruby, Java, Perl, ML, Lisp, </a:t>
            </a:r>
            <a:r>
              <a:rPr lang="en-GB" dirty="0" err="1" smtClean="0">
                <a:ea typeface="msgothic" charset="0"/>
                <a:cs typeface="msgothic" charset="0"/>
              </a:rPr>
              <a:t>Mathematica</a:t>
            </a: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9544" y="533400"/>
            <a:ext cx="6350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483600" cy="4953000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</a:t>
            </a:r>
            <a:r>
              <a:rPr lang="en-GB" dirty="0" smtClean="0"/>
              <a:t>the memory </a:t>
            </a:r>
            <a:r>
              <a:rPr lang="en-GB" dirty="0"/>
              <a:t>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general 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 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e.g., by coercing them to an 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dirty="0"/>
              <a:t>, and then back again)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68834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6812"/>
            <a:ext cx="8318500" cy="54625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</a:t>
            </a:r>
            <a:r>
              <a:rPr lang="en-GB" dirty="0" err="1"/>
              <a:t>Minsky</a:t>
            </a:r>
            <a:r>
              <a:rPr lang="en-GB" dirty="0"/>
              <a:t>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more </a:t>
            </a:r>
            <a:r>
              <a:rPr lang="en-GB" dirty="0" smtClean="0"/>
              <a:t>information: </a:t>
            </a:r>
            <a:br>
              <a:rPr lang="en-GB" dirty="0" smtClean="0"/>
            </a:br>
            <a:r>
              <a:rPr lang="en-GB" dirty="0" smtClean="0"/>
              <a:t>Jones </a:t>
            </a:r>
            <a:r>
              <a:rPr lang="en-GB" dirty="0"/>
              <a:t>and Lin, “</a:t>
            </a:r>
            <a:r>
              <a:rPr lang="en-GB" i="1" dirty="0"/>
              <a:t>Garbage Collection: Algorithms for Automatic Dynamic Memory</a:t>
            </a:r>
            <a:r>
              <a:rPr lang="en-GB" dirty="0"/>
              <a:t>”, John Wiley &amp; Sons, 1996.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3803944"/>
            <a:ext cx="5984875" cy="2057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457200"/>
            <a:ext cx="63373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70900" cy="1547813"/>
          </a:xfrm>
          <a:ln/>
        </p:spPr>
        <p:txBody>
          <a:bodyPr/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Locations not in the heap that contain pointers into the heap are called </a:t>
            </a:r>
            <a:r>
              <a:rPr lang="en-GB" b="1" i="1" dirty="0">
                <a:solidFill>
                  <a:srgbClr val="C00000"/>
                </a:solidFill>
              </a:rPr>
              <a:t>root</a:t>
            </a:r>
            <a:r>
              <a:rPr lang="en-GB" dirty="0"/>
              <a:t>  nodes  (e.g. registers, locations on the stack, global variables)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337789" y="3422944"/>
            <a:ext cx="384175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082209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3803944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863376" y="3422944"/>
            <a:ext cx="1588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3422944"/>
            <a:ext cx="533400" cy="965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710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565944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91776" y="4565944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642144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642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404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4946944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0993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326357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4901024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7945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7170139" y="39309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170139" y="4388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9551" y="4337344"/>
            <a:ext cx="1396129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Not-reachable</a:t>
            </a:r>
            <a:b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(garbage)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60664" y="3880144"/>
            <a:ext cx="101782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reachable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843951" y="5943600"/>
            <a:ext cx="74041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reachable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  if there is a path from any root to that node.</a:t>
            </a:r>
          </a:p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garbage</a:t>
            </a:r>
            <a:r>
              <a:rPr lang="en-GB" sz="1800" i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(cannot be needed by the application)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1501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9413" y="1174750"/>
            <a:ext cx="8307387" cy="240665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build on top of </a:t>
            </a:r>
            <a:r>
              <a:rPr lang="en-GB" dirty="0" err="1"/>
              <a:t>malloc</a:t>
            </a:r>
            <a:r>
              <a:rPr lang="en-GB" dirty="0"/>
              <a:t>/free package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Allocate using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b="0" dirty="0"/>
              <a:t> until you “run out of space”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out of space: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Use extra </a:t>
            </a:r>
            <a:r>
              <a:rPr lang="en-GB" b="1" i="1" dirty="0">
                <a:solidFill>
                  <a:srgbClr val="C00000"/>
                </a:solidFill>
              </a:rPr>
              <a:t>mark bit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0" dirty="0"/>
              <a:t>in the head of each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Mark:</a:t>
            </a:r>
            <a:r>
              <a:rPr lang="en-GB" dirty="0"/>
              <a:t>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Sweep:</a:t>
            </a:r>
            <a:r>
              <a:rPr lang="en-GB" dirty="0"/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377825" y="4724400"/>
            <a:ext cx="8551679" cy="939800"/>
            <a:chOff x="377825" y="4724400"/>
            <a:chExt cx="8551679" cy="939800"/>
          </a:xfrm>
        </p:grpSpPr>
        <p:sp>
          <p:nvSpPr>
            <p:cNvPr id="24577" name="Rectangle 1"/>
            <p:cNvSpPr>
              <a:spLocks noChangeArrowheads="1"/>
            </p:cNvSpPr>
            <p:nvPr/>
          </p:nvSpPr>
          <p:spPr bwMode="auto">
            <a:xfrm>
              <a:off x="60198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38862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2766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3657600" y="4749800"/>
              <a:ext cx="685800" cy="482600"/>
            </a:xfrm>
            <a:custGeom>
              <a:avLst/>
              <a:gdLst/>
              <a:ahLst/>
              <a:cxnLst>
                <a:cxn ang="0">
                  <a:pos x="768" y="304"/>
                </a:cxn>
                <a:cxn ang="0">
                  <a:pos x="384" y="16"/>
                </a:cxn>
                <a:cxn ang="0">
                  <a:pos x="0" y="208"/>
                </a:cxn>
              </a:cxnLst>
              <a:rect l="0" t="0" r="r" b="b"/>
              <a:pathLst>
                <a:path w="768" h="304">
                  <a:moveTo>
                    <a:pt x="768" y="304"/>
                  </a:moveTo>
                  <a:cubicBezTo>
                    <a:pt x="640" y="168"/>
                    <a:pt x="512" y="32"/>
                    <a:pt x="384" y="16"/>
                  </a:cubicBezTo>
                  <a:cubicBezTo>
                    <a:pt x="256" y="0"/>
                    <a:pt x="128" y="104"/>
                    <a:pt x="0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4648200" y="4724400"/>
              <a:ext cx="1752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432" y="16"/>
                </a:cxn>
                <a:cxn ang="0">
                  <a:pos x="960" y="256"/>
                </a:cxn>
              </a:cxnLst>
              <a:rect l="0" t="0" r="r" b="b"/>
              <a:pathLst>
                <a:path w="960" h="352">
                  <a:moveTo>
                    <a:pt x="0" y="352"/>
                  </a:moveTo>
                  <a:cubicBezTo>
                    <a:pt x="136" y="192"/>
                    <a:pt x="272" y="32"/>
                    <a:pt x="432" y="16"/>
                  </a:cubicBezTo>
                  <a:cubicBezTo>
                    <a:pt x="592" y="0"/>
                    <a:pt x="776" y="128"/>
                    <a:pt x="960" y="25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2514600" y="52832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77825" y="5086866"/>
              <a:ext cx="133277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 mark</a:t>
              </a:r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343400" y="4876800"/>
              <a:ext cx="1588" cy="2286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20574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26670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32766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38862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4800600" y="5130800"/>
              <a:ext cx="12192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60198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2971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23622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5814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41910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4495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5105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54102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57150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63246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6629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20574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7391400" y="5111341"/>
              <a:ext cx="304800" cy="304800"/>
            </a:xfrm>
            <a:prstGeom prst="rect">
              <a:avLst/>
            </a:prstGeom>
            <a:solidFill>
              <a:srgbClr val="EBAFA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Text Box 73"/>
            <p:cNvSpPr txBox="1">
              <a:spLocks noChangeArrowheads="1"/>
            </p:cNvSpPr>
            <p:nvPr/>
          </p:nvSpPr>
          <p:spPr bwMode="auto">
            <a:xfrm>
              <a:off x="7718425" y="5111341"/>
              <a:ext cx="1211079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Mark bit set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2588" y="5842000"/>
            <a:ext cx="6551612" cy="939800"/>
            <a:chOff x="382588" y="5842000"/>
            <a:chExt cx="6551612" cy="939800"/>
          </a:xfrm>
        </p:grpSpPr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2514600" y="64008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82588" y="5842000"/>
              <a:ext cx="6551612" cy="762686"/>
              <a:chOff x="382588" y="5842000"/>
              <a:chExt cx="6551612" cy="762686"/>
            </a:xfrm>
          </p:grpSpPr>
          <p:sp>
            <p:nvSpPr>
              <p:cNvPr id="24626" name="Freeform 50"/>
              <p:cNvSpPr>
                <a:spLocks/>
              </p:cNvSpPr>
              <p:nvPr/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Freeform 51"/>
              <p:cNvSpPr>
                <a:spLocks/>
              </p:cNvSpPr>
              <p:nvPr/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After sweep</a:t>
                </a:r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1" name="Rectangle 55"/>
              <p:cNvSpPr>
                <a:spLocks noChangeArrowheads="1"/>
              </p:cNvSpPr>
              <p:nvPr/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2" name="Rectangle 56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3" name="Rectangle 57"/>
              <p:cNvSpPr>
                <a:spLocks noChangeArrowheads="1"/>
              </p:cNvSpPr>
              <p:nvPr/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Rectangle 58"/>
              <p:cNvSpPr>
                <a:spLocks noChangeArrowheads="1"/>
              </p:cNvSpPr>
              <p:nvPr/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Rectangle 59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Rectangle 60"/>
              <p:cNvSpPr>
                <a:spLocks noChangeArrowheads="1"/>
              </p:cNvSpPr>
              <p:nvPr/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/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/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/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/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Rectangle 71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  <p:sp>
            <p:nvSpPr>
              <p:cNvPr id="24650" name="Rectangle 74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79413" y="3461952"/>
            <a:ext cx="8764587" cy="1141798"/>
            <a:chOff x="379413" y="3461952"/>
            <a:chExt cx="8764587" cy="1141798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030807" y="3461952"/>
              <a:ext cx="63386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79413" y="3617893"/>
              <a:ext cx="8764587" cy="985857"/>
              <a:chOff x="379413" y="3617893"/>
              <a:chExt cx="8764587" cy="985857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379413" y="4035340"/>
                <a:ext cx="14955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96200" y="3617893"/>
                <a:ext cx="144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i="1" dirty="0" smtClean="0">
                    <a:latin typeface="Calibri" pitchFamily="34" charset="0"/>
                  </a:rPr>
                  <a:t>Note: arrows here denote memory refs, not free list </a:t>
                </a:r>
                <a:r>
                  <a:rPr lang="en-US" sz="1400" b="0" i="1" dirty="0" err="1" smtClean="0">
                    <a:latin typeface="Calibri" pitchFamily="34" charset="0"/>
                  </a:rPr>
                  <a:t>ptrs</a:t>
                </a:r>
                <a:r>
                  <a:rPr lang="en-US" sz="1400" b="0" i="1" dirty="0" smtClean="0">
                    <a:latin typeface="Calibri" pitchFamily="34" charset="0"/>
                  </a:rPr>
                  <a:t>. 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 For a Simple Implementation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addressed 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Used for different purposes in different collectors</a:t>
            </a: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</a:t>
            </a:r>
            <a:r>
              <a:rPr lang="en-GB" b="1" dirty="0" smtClean="0">
                <a:solidFill>
                  <a:srgbClr val="990000"/>
                </a:solidFill>
              </a:rPr>
              <a:t> </a:t>
            </a:r>
            <a:r>
              <a:rPr lang="en-GB" dirty="0" smtClean="0">
                <a:solidFill>
                  <a:srgbClr val="990000"/>
                </a:solidFill>
              </a:rPr>
              <a:t>returns </a:t>
            </a:r>
            <a:r>
              <a:rPr lang="en-GB" dirty="0">
                <a:solidFill>
                  <a:srgbClr val="990000"/>
                </a:solidFill>
              </a:rPr>
              <a:t>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</a:t>
            </a:r>
            <a:r>
              <a:rPr lang="en-GB" b="1" dirty="0" smtClean="0"/>
              <a:t> </a:t>
            </a:r>
            <a:r>
              <a:rPr lang="en-GB" dirty="0" smtClean="0"/>
              <a:t>returns </a:t>
            </a:r>
            <a:r>
              <a:rPr lang="en-GB" dirty="0"/>
              <a:t>all the roots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Mark and Sweep (cont.)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593316"/>
            <a:ext cx="7834494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call mark on all words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	   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337050"/>
            <a:ext cx="437841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ptr sweep(ptr p, ptr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while (p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if markBitSet(p)</a:t>
            </a:r>
            <a:b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clearMarkBit();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else if (allocateBitSet(p))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p += length(p);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</a:t>
            </a:r>
            <a:r>
              <a:rPr lang="en-GB" dirty="0" smtClean="0"/>
              <a:t>garbage collector</a:t>
            </a:r>
            <a:r>
              <a:rPr lang="en-GB" dirty="0"/>
              <a:t>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</a:t>
            </a:r>
            <a:r>
              <a:rPr lang="en-GB" dirty="0" smtClean="0"/>
              <a:t>memory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</a:t>
            </a:r>
            <a:r>
              <a:rPr lang="en-GB" dirty="0" smtClean="0"/>
              <a:t>pointers </a:t>
            </a:r>
            <a:r>
              <a:rPr lang="en-GB" dirty="0"/>
              <a:t>can point to the middle of a </a:t>
            </a:r>
            <a:r>
              <a:rPr lang="en-GB" dirty="0" smtClean="0"/>
              <a:t>block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</a:t>
            </a:r>
            <a:r>
              <a:rPr lang="en-GB" dirty="0" smtClean="0"/>
              <a:t>to find </a:t>
            </a:r>
            <a:r>
              <a:rPr lang="en-GB" dirty="0"/>
              <a:t>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</a:t>
            </a:r>
            <a:r>
              <a:rPr lang="en-GB" dirty="0" smtClean="0"/>
              <a:t>binary tree </a:t>
            </a:r>
            <a:r>
              <a:rPr lang="en-GB" dirty="0"/>
              <a:t>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28867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Header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Head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ata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eft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ight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ize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Left:</a:t>
            </a:r>
            <a:r>
              <a:rPr lang="en-US" sz="1800" b="0" dirty="0" smtClean="0">
                <a:latin typeface="Calibri" pitchFamily="34" charset="0"/>
              </a:rPr>
              <a:t> smaller addresses</a:t>
            </a:r>
          </a:p>
          <a:p>
            <a:r>
              <a:rPr lang="en-US" sz="1800" dirty="0" smtClean="0">
                <a:latin typeface="Calibri" pitchFamily="34" charset="0"/>
              </a:rPr>
              <a:t>Right:</a:t>
            </a:r>
            <a:r>
              <a:rPr lang="en-US" sz="1800" b="0" dirty="0" smtClean="0">
                <a:latin typeface="Calibri" pitchFamily="34" charset="0"/>
              </a:rPr>
              <a:t> larger addresses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Explicit free lists</a:t>
            </a: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941520"/>
            <a:ext cx="8594725" cy="16217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5947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free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free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599744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Associativity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  </a:t>
            </a:r>
            <a:r>
              <a:rPr lang="en-US" sz="1800" dirty="0">
                <a:latin typeface="Courier New" pitchFamily="49" charset="0"/>
              </a:rPr>
              <a:t>.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</a:t>
            </a:r>
            <a:r>
              <a:rPr lang="en-US" sz="2000" dirty="0" smtClean="0">
                <a:latin typeface="Courier New" pitchFamily="49" charset="0"/>
              </a:rPr>
              <a:t>&gt;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, and </a:t>
            </a:r>
            <a:r>
              <a:rPr lang="en-US" sz="2000" dirty="0" smtClean="0">
                <a:latin typeface="Courier New"/>
                <a:cs typeface="Courier New"/>
              </a:rPr>
              <a:t>[]</a:t>
            </a:r>
            <a:r>
              <a:rPr lang="en-US" sz="2000" dirty="0" smtClean="0"/>
              <a:t> have high precedence, with </a:t>
            </a:r>
            <a:r>
              <a:rPr lang="en-US" sz="2000" dirty="0" smtClean="0">
                <a:latin typeface="Courier New"/>
                <a:cs typeface="Courier New"/>
              </a:rPr>
              <a:t>*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Courier New"/>
                <a:cs typeface="Courier New"/>
              </a:rPr>
              <a:t>&amp;</a:t>
            </a:r>
            <a:r>
              <a:rPr lang="en-US" sz="2000" dirty="0" smtClean="0"/>
              <a:t> just below</a:t>
            </a:r>
          </a:p>
          <a:p>
            <a:pPr marL="63500" indent="-238125"/>
            <a:r>
              <a:rPr lang="en-US" sz="2000" dirty="0" smtClean="0"/>
              <a:t>Unary </a:t>
            </a:r>
            <a:r>
              <a:rPr lang="en-US" sz="2000" dirty="0" smtClean="0">
                <a:latin typeface="Courier New"/>
                <a:cs typeface="Courier New"/>
              </a:rPr>
              <a:t>+</a:t>
            </a:r>
            <a:r>
              <a:rPr lang="en-US" sz="2000" dirty="0" smtClean="0">
                <a:latin typeface="+mn-lt"/>
                <a:cs typeface="Courier New"/>
              </a:rPr>
              <a:t>,</a:t>
            </a:r>
            <a:r>
              <a:rPr lang="en-US" sz="2000" dirty="0" smtClean="0">
                <a:latin typeface="Courier New"/>
                <a:cs typeface="Courier New"/>
              </a:rPr>
              <a:t> -</a:t>
            </a:r>
            <a:r>
              <a:rPr lang="en-US" sz="2000" dirty="0" smtClean="0"/>
              <a:t>, and </a:t>
            </a:r>
            <a:r>
              <a:rPr lang="en-US" sz="2000" dirty="0" smtClean="0">
                <a:latin typeface="Courier New"/>
                <a:cs typeface="Courier New"/>
              </a:rPr>
              <a:t>*</a:t>
            </a:r>
            <a:r>
              <a:rPr lang="en-US" sz="2000" dirty="0" smtClean="0"/>
              <a:t> have higher precedence than binary forms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671832" y="6477000"/>
            <a:ext cx="216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 </a:t>
            </a:r>
            <a:r>
              <a:rPr lang="en-US" dirty="0"/>
              <a:t>Pointer </a:t>
            </a:r>
            <a:r>
              <a:rPr lang="en-US" dirty="0" smtClean="0"/>
              <a:t>Declarations: Test Yourself!</a:t>
            </a:r>
            <a:endParaRPr lang="en-US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5310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(*(*f())[13])()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an array[13] of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an array[13] of pointer to int</a:t>
            </a: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an array[13] of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function returning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pointer to a function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733800" y="4921250"/>
            <a:ext cx="4140692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f is a function returning ptr to an array[13]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of pointers to functions returning int</a:t>
            </a: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5715000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returning pointers to array[5] of ints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  <p:bldP spid="681989" grpId="0" autoUpdateAnimBg="0"/>
      <p:bldP spid="681990" grpId="0" autoUpdateAnimBg="0"/>
      <p:bldP spid="681991" grpId="0" autoUpdateAnimBg="0"/>
      <p:bldP spid="681992" grpId="0" autoUpdateAnimBg="0"/>
      <p:bldP spid="681993" grpId="0" autoUpdateAnimBg="0"/>
      <p:bldP spid="681994" grpId="0" autoUpdateAnimBg="0"/>
      <p:bldP spid="681995" grpId="0" autoUpdateAnimBg="0"/>
      <p:bldP spid="6819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The classic </a:t>
            </a:r>
            <a:r>
              <a:rPr lang="en-GB">
                <a:latin typeface="Courier New" pitchFamily="49" charset="0"/>
              </a:rPr>
              <a:t>scanf</a:t>
            </a:r>
            <a:r>
              <a:rPr lang="en-GB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797859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(“%d”,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Assuming that heap data is initialized to zero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+=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the (possibly) wrong sized object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Off-by-one error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i&lt;=N; i++)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Basis </a:t>
            </a:r>
            <a:r>
              <a:rPr lang="en-GB" dirty="0"/>
              <a:t>for classic buffer overflow </a:t>
            </a:r>
            <a:r>
              <a:rPr lang="en-GB" dirty="0" smtClean="0"/>
              <a:t>attacks</a:t>
            </a:r>
            <a:endParaRPr lang="en-GB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(*p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2015273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 &amp;val;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13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5986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38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N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alibri" pitchFamily="34" charset="0"/>
              </a:rPr>
              <a:t>P</a:t>
            </a:r>
            <a:r>
              <a:rPr lang="en-GB" sz="1600" b="1" dirty="0" err="1" smtClean="0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Free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x[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*x = malloc(N*sizeof(int));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</a:t>
            </a:r>
            <a:r>
              <a:rPr lang="en-GB" dirty="0" smtClean="0"/>
              <a:t>Blocks (Memory </a:t>
            </a:r>
            <a:r>
              <a:rPr lang="en-GB" dirty="0"/>
              <a:t>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Debugger: </a:t>
            </a:r>
            <a:r>
              <a:rPr lang="en-GB" dirty="0" err="1" smtClean="0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</a:t>
            </a:r>
            <a:r>
              <a:rPr lang="en-GB" dirty="0" smtClean="0"/>
              <a:t>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 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 as a probe to zero in on error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  <a:endParaRPr lang="en-GB" dirty="0" smtClean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Powerful </a:t>
            </a:r>
            <a:r>
              <a:rPr lang="en-GB" dirty="0"/>
              <a:t>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Checks each </a:t>
            </a:r>
            <a:r>
              <a:rPr lang="en-GB" dirty="0"/>
              <a:t>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</a:t>
            </a:r>
            <a:r>
              <a:rPr lang="en-GB" dirty="0" smtClean="0"/>
              <a:t>pointers, overwrites, refs outside of allocated block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 smtClean="0"/>
              <a:t>glibc</a:t>
            </a:r>
            <a:r>
              <a:rPr lang="en-GB" dirty="0" smtClean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</a:t>
            </a:r>
            <a:r>
              <a:rPr lang="en-GB" b="1">
                <a:latin typeface="Courier New"/>
                <a:cs typeface="Courier New"/>
              </a:rPr>
              <a:t>MALLOC_CHECK_ </a:t>
            </a:r>
            <a:r>
              <a:rPr lang="en-GB" b="1" smtClean="0">
                <a:latin typeface="Courier New"/>
                <a:cs typeface="Courier New"/>
              </a:rPr>
              <a:t>3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smtClean="0">
                <a:latin typeface="Courier New"/>
                <a:cs typeface="Courier New"/>
              </a:rPr>
              <a:t>export MALLOC_CHECK_=3</a:t>
            </a:r>
            <a:endParaRPr lang="en-GB" b="1" dirty="0">
              <a:latin typeface="Courier New"/>
              <a:cs typeface="Courier New"/>
            </a:endParaRP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Physically: blocks can be in any order</a:t>
            </a:r>
            <a:endParaRPr lang="en-GB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186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91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795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100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405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10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015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319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929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234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39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843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148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758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624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6672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453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063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367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977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282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587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1643589" y="4484687"/>
            <a:ext cx="5181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968" y="16"/>
              </a:cxn>
              <a:cxn ang="0">
                <a:pos x="3264" y="256"/>
              </a:cxn>
            </a:cxnLst>
            <a:rect l="0" t="0" r="r" b="b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3777189" y="4408487"/>
            <a:ext cx="3352800" cy="635000"/>
          </a:xfrm>
          <a:custGeom>
            <a:avLst/>
            <a:gdLst/>
            <a:ahLst/>
            <a:cxnLst>
              <a:cxn ang="0">
                <a:pos x="2112" y="400"/>
              </a:cxn>
              <a:cxn ang="0">
                <a:pos x="1680" y="16"/>
              </a:cxn>
              <a:cxn ang="0">
                <a:pos x="0" y="304"/>
              </a:cxn>
            </a:cxnLst>
            <a:rect l="0" t="0" r="r" b="b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1338789" y="5043487"/>
            <a:ext cx="6096000" cy="671513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3072" y="336"/>
              </a:cxn>
              <a:cxn ang="0">
                <a:pos x="672" y="384"/>
              </a:cxn>
              <a:cxn ang="0">
                <a:pos x="0" y="96"/>
              </a:cxn>
            </a:cxnLst>
            <a:rect l="0" t="0" r="r" b="b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4386789" y="5043487"/>
            <a:ext cx="2438400" cy="481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88"/>
              </a:cxn>
              <a:cxn ang="0">
                <a:pos x="1536" y="96"/>
              </a:cxn>
            </a:cxnLst>
            <a:rect l="0" t="0" r="r" b="b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826777" y="4205287"/>
            <a:ext cx="18764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66FF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Forward </a:t>
            </a:r>
            <a:r>
              <a:rPr lang="en-GB" sz="1600" b="1" dirty="0" smtClean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(next) links</a:t>
            </a:r>
            <a:endParaRPr lang="en-GB" sz="1600" b="1" dirty="0">
              <a:solidFill>
                <a:srgbClr val="00B05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112527" y="5341937"/>
            <a:ext cx="157290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Back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prev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) links</a:t>
            </a:r>
            <a:endParaRPr lang="en-GB" sz="1600" b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47514" y="4960937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4081989" y="3986212"/>
            <a:ext cx="3495675" cy="1057275"/>
          </a:xfrm>
          <a:custGeom>
            <a:avLst/>
            <a:gdLst/>
            <a:ahLst/>
            <a:cxnLst>
              <a:cxn ang="0">
                <a:pos x="0" y="666"/>
              </a:cxn>
              <a:cxn ang="0">
                <a:pos x="422" y="178"/>
              </a:cxn>
              <a:cxn ang="0">
                <a:pos x="2202" y="0"/>
              </a:cxn>
            </a:cxnLst>
            <a:rect l="0" t="0" r="r" b="b"/>
            <a:pathLst>
              <a:path w="2202" h="666">
                <a:moveTo>
                  <a:pt x="0" y="666"/>
                </a:moveTo>
                <a:cubicBezTo>
                  <a:pt x="70" y="585"/>
                  <a:pt x="55" y="289"/>
                  <a:pt x="422" y="178"/>
                </a:cubicBezTo>
                <a:cubicBezTo>
                  <a:pt x="789" y="67"/>
                  <a:pt x="1831" y="37"/>
                  <a:pt x="2202" y="0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1186389" y="5043487"/>
            <a:ext cx="762000" cy="4572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336" y="240"/>
              </a:cxn>
              <a:cxn ang="0">
                <a:pos x="0" y="288"/>
              </a:cxn>
            </a:cxnLst>
            <a:rect l="0" t="0" r="r" b="b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624539" y="4581525"/>
            <a:ext cx="30679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207777" y="4586287"/>
            <a:ext cx="2971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386789" y="5197475"/>
            <a:ext cx="29076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487480" y="3649663"/>
            <a:ext cx="7607300" cy="2828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</a:t>
            </a:r>
            <a:r>
              <a:rPr lang="en-GB" dirty="0" smtClean="0"/>
              <a:t>Lists</a:t>
            </a:r>
            <a:endParaRPr lang="en-GB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67105" y="5181600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67104" y="3810000"/>
            <a:ext cx="761999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1576505" y="609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1652705" y="4799013"/>
            <a:ext cx="914400" cy="1374775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4395905" y="4495800"/>
            <a:ext cx="1828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67105" y="4495800"/>
            <a:ext cx="1828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4472105" y="4572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2643305" y="3886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 flipV="1">
            <a:off x="2948105" y="5257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2643305" y="5257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2948105" y="3886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552097" y="3657600"/>
            <a:ext cx="74045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 flipV="1">
            <a:off x="4776905" y="4572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Freeform 66"/>
          <p:cNvSpPr>
            <a:spLocks/>
          </p:cNvSpPr>
          <p:nvPr/>
        </p:nvSpPr>
        <p:spPr bwMode="auto">
          <a:xfrm>
            <a:off x="2719505" y="39624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 flipH="1">
            <a:off x="2719505" y="46482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762243" y="5972175"/>
            <a:ext cx="212013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= malloc(…)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086043" y="3657600"/>
            <a:ext cx="196746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(with splitting)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329105" y="37338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3176704" y="4038600"/>
            <a:ext cx="1684339" cy="596900"/>
          </a:xfrm>
          <a:custGeom>
            <a:avLst/>
            <a:gdLst/>
            <a:ahLst/>
            <a:cxnLst>
              <a:cxn ang="0">
                <a:pos x="965" y="424"/>
              </a:cxn>
              <a:cxn ang="0">
                <a:pos x="758" y="126"/>
              </a:cxn>
              <a:cxn ang="0">
                <a:pos x="263" y="76"/>
              </a:cxn>
              <a:cxn ang="0">
                <a:pos x="0" y="0"/>
              </a:cxn>
            </a:cxnLst>
            <a:rect l="0" t="0" r="r" b="b"/>
            <a:pathLst>
              <a:path w="965" h="424">
                <a:moveTo>
                  <a:pt x="965" y="424"/>
                </a:moveTo>
                <a:cubicBezTo>
                  <a:pt x="930" y="374"/>
                  <a:pt x="875" y="184"/>
                  <a:pt x="758" y="126"/>
                </a:cubicBezTo>
                <a:cubicBezTo>
                  <a:pt x="641" y="68"/>
                  <a:pt x="389" y="97"/>
                  <a:pt x="263" y="76"/>
                </a:cubicBezTo>
                <a:cubicBezTo>
                  <a:pt x="137" y="55"/>
                  <a:pt x="55" y="16"/>
                  <a:pt x="0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29105" y="51054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3024305" y="4800600"/>
            <a:ext cx="1828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18" y="184"/>
              </a:cxn>
              <a:cxn ang="0">
                <a:pos x="955" y="154"/>
              </a:cxn>
              <a:cxn ang="0">
                <a:pos x="1152" y="0"/>
              </a:cxn>
            </a:cxnLst>
            <a:rect l="0" t="0" r="r" b="b"/>
            <a:pathLst>
              <a:path w="1152" h="336">
                <a:moveTo>
                  <a:pt x="0" y="336"/>
                </a:moveTo>
                <a:cubicBezTo>
                  <a:pt x="53" y="311"/>
                  <a:pt x="159" y="214"/>
                  <a:pt x="318" y="184"/>
                </a:cubicBezTo>
                <a:cubicBezTo>
                  <a:pt x="477" y="154"/>
                  <a:pt x="816" y="185"/>
                  <a:pt x="955" y="154"/>
                </a:cubicBezTo>
                <a:cubicBezTo>
                  <a:pt x="1094" y="123"/>
                  <a:pt x="1111" y="32"/>
                  <a:pt x="1152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LIFO (last-in-first-out)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</a:t>
            </a:r>
            <a:r>
              <a:rPr lang="en-GB" dirty="0" smtClean="0"/>
              <a:t>ordered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</a:t>
            </a:r>
            <a:r>
              <a:rPr lang="en-GB" dirty="0" smtClean="0"/>
              <a:t>order: </a:t>
            </a:r>
            <a:br>
              <a:rPr lang="en-GB" dirty="0" smtClean="0"/>
            </a:br>
            <a:r>
              <a:rPr lang="en-GB" dirty="0" smtClean="0"/>
              <a:t>	         </a:t>
            </a:r>
            <a:r>
              <a:rPr lang="en-GB" i="1" dirty="0" err="1" smtClean="0"/>
              <a:t>addr</a:t>
            </a:r>
            <a:r>
              <a:rPr lang="en-GB" i="1" dirty="0" smtClean="0"/>
              <a:t>(</a:t>
            </a:r>
            <a:r>
              <a:rPr lang="en-GB" i="1" dirty="0" err="1" smtClean="0"/>
              <a:t>prev</a:t>
            </a:r>
            <a:r>
              <a:rPr lang="en-GB" i="1" dirty="0" smtClean="0"/>
              <a:t>) </a:t>
            </a:r>
            <a:r>
              <a:rPr lang="en-GB" i="1" dirty="0"/>
              <a:t>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</a:t>
            </a:r>
            <a:r>
              <a:rPr lang="en-GB" i="1" dirty="0" smtClean="0"/>
              <a:t>&lt; </a:t>
            </a:r>
            <a:r>
              <a:rPr lang="en-GB" i="1" dirty="0" err="1" smtClean="0"/>
              <a:t>addr</a:t>
            </a:r>
            <a:r>
              <a:rPr lang="en-GB" i="1" dirty="0" smtClean="0"/>
              <a:t>(next)</a:t>
            </a:r>
            <a:endParaRPr lang="en-GB" i="1" dirty="0"/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</a:t>
            </a:r>
          </a:p>
          <a:p>
            <a:pPr lvl="1">
              <a:lnSpc>
                <a:spcPct val="107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4243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4525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6162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4558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7941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6924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6162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7686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28448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7686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17780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19304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0066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3038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2276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4562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3800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1514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4641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6400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2530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4620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4243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3800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0149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1045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26365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209800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049463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</a:t>
            </a:r>
            <a:r>
              <a:rPr lang="en-GB" dirty="0" smtClean="0"/>
              <a:t>2)</a:t>
            </a:r>
            <a:endParaRPr lang="en-GB" dirty="0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692525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successor block, coalesce both memory blocks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524000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2895600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676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7526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048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5892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362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19034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2860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209800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3622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371600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600200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048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676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233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276350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7476" y="4575175"/>
            <a:ext cx="8151812" cy="2130425"/>
            <a:chOff x="397476" y="4575175"/>
            <a:chExt cx="8151812" cy="2130425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5751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137275"/>
              <a:ext cx="1065213" cy="455613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145088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765675"/>
              <a:ext cx="1065213" cy="455613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49180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4994275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2880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527675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451475"/>
              <a:ext cx="1065213" cy="455613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680075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603875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603875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326063"/>
              <a:ext cx="3213100" cy="354012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656263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2896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49164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476875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5832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  <a:endPara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235575"/>
              <a:ext cx="2662238" cy="436563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89535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15641</TotalTime>
  <Words>2679</Words>
  <Application>Microsoft Macintosh PowerPoint</Application>
  <PresentationFormat>On-screen Show (4:3)</PresentationFormat>
  <Paragraphs>530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template2007</vt:lpstr>
      <vt:lpstr>3_template2007</vt:lpstr>
      <vt:lpstr>1_template2007</vt:lpstr>
      <vt:lpstr>2_template2007</vt:lpstr>
      <vt:lpstr>Dynamic Memory Allocation:  Advanced Concepts  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Explicit List Summary</vt:lpstr>
      <vt:lpstr>Keeping Track of Free Blocks</vt:lpstr>
      <vt:lpstr>Today</vt:lpstr>
      <vt:lpstr>Segregated List (Seglist) Allocators</vt:lpstr>
      <vt:lpstr>Seglist Allocator</vt:lpstr>
      <vt:lpstr>Seglist Allocator (cont.)</vt:lpstr>
      <vt:lpstr>More Info on Allocators</vt:lpstr>
      <vt:lpstr>Today</vt:lpstr>
      <vt:lpstr>Implicit Memory Management: Garbage Collection</vt:lpstr>
      <vt:lpstr>Garbage Collection</vt:lpstr>
      <vt:lpstr>Classical GC Algorithms</vt:lpstr>
      <vt:lpstr>Memory as a Graph</vt:lpstr>
      <vt:lpstr>Mark and Sweep Collecting</vt:lpstr>
      <vt:lpstr>Assumptions For a Simple Implementation</vt:lpstr>
      <vt:lpstr>Mark and Sweep (cont.)</vt:lpstr>
      <vt:lpstr>Conservative Mark &amp; Sweep in C</vt:lpstr>
      <vt:lpstr>Today</vt:lpstr>
      <vt:lpstr>Memory-Related Perils and Pitfalls</vt:lpstr>
      <vt:lpstr>C operators</vt:lpstr>
      <vt:lpstr>C Pointer Declarations: Test Yourself!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671</cp:revision>
  <cp:lastPrinted>1999-09-20T15:19:18Z</cp:lastPrinted>
  <dcterms:created xsi:type="dcterms:W3CDTF">2012-11-01T14:52:42Z</dcterms:created>
  <dcterms:modified xsi:type="dcterms:W3CDTF">2016-04-11T18:17:47Z</dcterms:modified>
</cp:coreProperties>
</file>