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542" r:id="rId2"/>
    <p:sldId id="645" r:id="rId3"/>
    <p:sldId id="580" r:id="rId4"/>
    <p:sldId id="581" r:id="rId5"/>
    <p:sldId id="582" r:id="rId6"/>
    <p:sldId id="662" r:id="rId7"/>
    <p:sldId id="584" r:id="rId8"/>
    <p:sldId id="585" r:id="rId9"/>
    <p:sldId id="586" r:id="rId10"/>
    <p:sldId id="646" r:id="rId11"/>
    <p:sldId id="632" r:id="rId12"/>
    <p:sldId id="661" r:id="rId13"/>
    <p:sldId id="588" r:id="rId14"/>
    <p:sldId id="589" r:id="rId15"/>
    <p:sldId id="590" r:id="rId16"/>
    <p:sldId id="637" r:id="rId17"/>
    <p:sldId id="591" r:id="rId18"/>
    <p:sldId id="592" r:id="rId19"/>
    <p:sldId id="593" r:id="rId20"/>
    <p:sldId id="594" r:id="rId21"/>
    <p:sldId id="595" r:id="rId22"/>
    <p:sldId id="647" r:id="rId23"/>
    <p:sldId id="639" r:id="rId24"/>
    <p:sldId id="651" r:id="rId25"/>
    <p:sldId id="649" r:id="rId26"/>
    <p:sldId id="597" r:id="rId27"/>
    <p:sldId id="598" r:id="rId28"/>
    <p:sldId id="599" r:id="rId29"/>
    <p:sldId id="601" r:id="rId30"/>
    <p:sldId id="602" r:id="rId31"/>
    <p:sldId id="663" r:id="rId32"/>
    <p:sldId id="664" r:id="rId33"/>
    <p:sldId id="665" r:id="rId34"/>
    <p:sldId id="666" r:id="rId35"/>
    <p:sldId id="667" r:id="rId36"/>
    <p:sldId id="668" r:id="rId37"/>
    <p:sldId id="669" r:id="rId38"/>
    <p:sldId id="678" r:id="rId39"/>
    <p:sldId id="670" r:id="rId40"/>
    <p:sldId id="672" r:id="rId41"/>
    <p:sldId id="673" r:id="rId42"/>
    <p:sldId id="674" r:id="rId43"/>
    <p:sldId id="679" r:id="rId44"/>
    <p:sldId id="659" r:id="rId45"/>
  </p:sldIdLst>
  <p:sldSz cx="9144000" cy="6858000" type="screen4x3"/>
  <p:notesSz cx="7302500" cy="9586913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EFBFBF"/>
    <a:srgbClr val="F6F5BD"/>
    <a:srgbClr val="CC6600"/>
    <a:srgbClr val="FF9999"/>
    <a:srgbClr val="A8E799"/>
    <a:srgbClr val="FFFF99"/>
    <a:srgbClr val="CDF1C5"/>
    <a:srgbClr val="F1C7C7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 autoAdjust="0"/>
    <p:restoredTop sz="94660"/>
  </p:normalViewPr>
  <p:slideViewPr>
    <p:cSldViewPr snapToObjects="1">
      <p:cViewPr>
        <p:scale>
          <a:sx n="108" d="100"/>
          <a:sy n="108" d="100"/>
        </p:scale>
        <p:origin x="-5432" y="-2584"/>
      </p:cViewPr>
      <p:guideLst>
        <p:guide orient="horz" pos="25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0" d="100"/>
        <a:sy n="250" d="100"/>
      </p:scale>
      <p:origin x="0" y="17472"/>
    </p:cViewPr>
  </p:sorterViewPr>
  <p:notesViewPr>
    <p:cSldViewPr snapToObjects="1">
      <p:cViewPr varScale="1">
        <p:scale>
          <a:sx n="160" d="100"/>
          <a:sy n="160" d="100"/>
        </p:scale>
        <p:origin x="-6496" y="-12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87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42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0xf000 + 0x8 =</a:t>
            </a:r>
            <a:r>
              <a:rPr lang="en-US" baseline="0" dirty="0" smtClean="0"/>
              <a:t> 0xf008</a:t>
            </a:r>
          </a:p>
          <a:p>
            <a:r>
              <a:rPr lang="en-US" baseline="0" dirty="0" smtClean="0"/>
              <a:t>0xf000 + 0x0100 = 0xf100</a:t>
            </a:r>
          </a:p>
          <a:p>
            <a:r>
              <a:rPr lang="en-US" baseline="0" dirty="0" smtClean="0"/>
              <a:t>0xf000 + 4*0x0100 = 0xf400</a:t>
            </a:r>
          </a:p>
          <a:p>
            <a:r>
              <a:rPr lang="en-US" baseline="0" dirty="0" smtClean="0"/>
              <a:t>2*0xf000 + 0x80 = 0x1d080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Machine-Level Programming I: Basics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000" b="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/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Architecture:</a:t>
            </a:r>
            <a:r>
              <a:rPr lang="en-US" dirty="0" smtClean="0"/>
              <a:t> (also ISA: instruction set architecture) The parts of a processor design that one needs to understand or write assembly/machine code. 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instruction set specification, registers.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Microarchitecture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Implementation of the architecture.</a:t>
            </a:r>
          </a:p>
          <a:p>
            <a:pPr lvl="1"/>
            <a:r>
              <a:rPr lang="en-US" dirty="0" smtClean="0"/>
              <a:t>Examples: cache sizes and core frequency.</a:t>
            </a:r>
          </a:p>
          <a:p>
            <a:r>
              <a:rPr lang="en-US" dirty="0" smtClean="0"/>
              <a:t>Code Forms: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Machine Code</a:t>
            </a:r>
            <a:r>
              <a:rPr lang="en-US" dirty="0" smtClean="0"/>
              <a:t>: The byte-level programs that a processor executes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Assembly Code</a:t>
            </a:r>
            <a:r>
              <a:rPr lang="en-US" dirty="0" smtClean="0"/>
              <a:t>: A text representation of machine code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Example ISAs: </a:t>
            </a:r>
          </a:p>
          <a:p>
            <a:pPr lvl="1"/>
            <a:r>
              <a:rPr lang="en-US" dirty="0" smtClean="0"/>
              <a:t>Intel: x86, IA32, Itanium, x86-64</a:t>
            </a:r>
          </a:p>
          <a:p>
            <a:pPr lvl="1"/>
            <a:r>
              <a:rPr lang="en-US" dirty="0" smtClean="0"/>
              <a:t>ARM: Used in almost all mobile phones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 dirty="0" smtClean="0"/>
              <a:t>Assembly/Machine Code </a:t>
            </a:r>
            <a:r>
              <a:rPr lang="en-US" dirty="0"/>
              <a:t>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113" y="3352800"/>
            <a:ext cx="4852987" cy="3092450"/>
          </a:xfrm>
        </p:spPr>
        <p:txBody>
          <a:bodyPr/>
          <a:lstStyle/>
          <a:p>
            <a:pPr marL="227013" indent="-227013" defTabSz="895350">
              <a:buNone/>
              <a:tabLst>
                <a:tab pos="1371600" algn="l"/>
                <a:tab pos="4572000" algn="l"/>
              </a:tabLst>
            </a:pPr>
            <a:r>
              <a:rPr lang="en-US" sz="24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 smtClean="0"/>
              <a:t>PC: Program counter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 smtClean="0"/>
              <a:t>Called </a:t>
            </a:r>
            <a:r>
              <a:rPr lang="en-US" sz="1800" dirty="0"/>
              <a:t>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Register </a:t>
            </a:r>
            <a:r>
              <a:rPr lang="en-US" sz="2000" b="1" dirty="0" smtClean="0"/>
              <a:t>file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Condition </a:t>
            </a:r>
            <a:r>
              <a:rPr lang="en-US" sz="2000" b="1" dirty="0" smtClean="0"/>
              <a:t>codes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Store status information about most recent arithmetic </a:t>
            </a:r>
            <a:r>
              <a:rPr lang="en-US" sz="1800" dirty="0" smtClean="0"/>
              <a:t>or logical operation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409700" y="19812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371600"/>
            <a:ext cx="16764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1066800"/>
            <a:ext cx="17526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324600" y="1730102"/>
            <a:ext cx="11430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Code</a:t>
            </a:r>
          </a:p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Data</a:t>
            </a:r>
          </a:p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Stack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01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352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768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2954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854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3876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667000" y="2286000"/>
            <a:ext cx="10668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372100" y="3702050"/>
            <a:ext cx="36195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800" dirty="0"/>
              <a:t>Byte addressable array</a:t>
            </a:r>
          </a:p>
          <a:p>
            <a:pPr marL="571500" lvl="2" indent="-165100"/>
            <a:r>
              <a:rPr lang="en-US" sz="1800" dirty="0" smtClean="0"/>
              <a:t>Code and user data</a:t>
            </a:r>
          </a:p>
          <a:p>
            <a:pPr marL="571500" lvl="2" indent="-165100"/>
            <a:r>
              <a:rPr lang="en-US" sz="1800" dirty="0" smtClean="0"/>
              <a:t>Stack to support procedures</a:t>
            </a:r>
          </a:p>
          <a:p>
            <a:pPr marL="0" indent="0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101725" y="25146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1101725" y="36557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828675" y="4724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828675" y="5867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89388" y="2977233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4295774" y="3124200"/>
            <a:ext cx="30321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–</a:t>
            </a:r>
            <a:r>
              <a:rPr lang="en-US" sz="2000" dirty="0" err="1" smtClean="0">
                <a:latin typeface="Courier New" pitchFamily="49" charset="0"/>
              </a:rPr>
              <a:t>Og</a:t>
            </a:r>
            <a:r>
              <a:rPr lang="en-US" sz="2000" dirty="0" smtClean="0">
                <a:latin typeface="Courier New" pitchFamily="49" charset="0"/>
              </a:rPr>
              <a:t> -</a:t>
            </a:r>
            <a:r>
              <a:rPr lang="en-US" sz="2000" dirty="0">
                <a:latin typeface="Courier New" pitchFamily="49" charset="0"/>
              </a:rPr>
              <a:t>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4279900" y="4191000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Assembler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 </a:t>
            </a:r>
            <a:r>
              <a:rPr lang="en-US" sz="2000" dirty="0">
                <a:latin typeface="Courier New" pitchFamily="49" charset="0"/>
              </a:rPr>
              <a:t>as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4295775" y="5334000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ld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73313" y="2579688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259013" y="3657600"/>
            <a:ext cx="34925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program (</a:t>
            </a:r>
            <a:r>
              <a:rPr lang="en-US" sz="2000" dirty="0">
                <a:latin typeface="Courier New" pitchFamily="49" charset="0"/>
              </a:rPr>
              <a:t>p1.s p2.s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144713" y="4800600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131219" y="5943600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989388" y="4055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89388" y="5198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858000" y="4800600"/>
            <a:ext cx="2044700" cy="705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>
            <a:off x="5865813" y="5334000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381000" y="341312"/>
            <a:ext cx="6997700" cy="573088"/>
          </a:xfrm>
        </p:spPr>
        <p:txBody>
          <a:bodyPr/>
          <a:lstStyle/>
          <a:p>
            <a:r>
              <a:rPr lang="en-US"/>
              <a:t>Turning C into Object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463675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</a:rPr>
              <a:t>p1</a:t>
            </a:r>
            <a:r>
              <a:rPr lang="en-US" b="1" dirty="0">
                <a:latin typeface="Courier New" pitchFamily="49" charset="0"/>
              </a:rPr>
              <a:t>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</a:rPr>
              <a:t>gcc</a:t>
            </a:r>
            <a:r>
              <a:rPr lang="en-US" b="1" dirty="0" smtClean="0">
                <a:latin typeface="Courier New" pitchFamily="49" charset="0"/>
              </a:rPr>
              <a:t> –</a:t>
            </a:r>
            <a:r>
              <a:rPr lang="en-US" b="1" dirty="0" err="1" smtClean="0">
                <a:latin typeface="Courier New" pitchFamily="49" charset="0"/>
              </a:rPr>
              <a:t>Og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p1.c 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</a:t>
            </a:r>
            <a:r>
              <a:rPr lang="en-US" dirty="0" smtClean="0"/>
              <a:t>basic optimizations </a:t>
            </a:r>
            <a:r>
              <a:rPr lang="en-US" dirty="0"/>
              <a:t>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Og</a:t>
            </a:r>
            <a:r>
              <a:rPr lang="en-US" dirty="0" smtClean="0"/>
              <a:t>) [New to recent versions of GCC]</a:t>
            </a:r>
            <a:endParaRPr lang="en-US" dirty="0"/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46150"/>
            <a:ext cx="2438400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/>
              <a:t>C </a:t>
            </a:r>
            <a:r>
              <a:rPr lang="en-US" dirty="0" smtClean="0"/>
              <a:t>Code (</a:t>
            </a:r>
            <a:r>
              <a:rPr lang="en-US" dirty="0" err="1" smtClean="0"/>
              <a:t>sum.c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76200" y="1403350"/>
            <a:ext cx="4343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long plus(long x, long y</a:t>
            </a:r>
            <a:r>
              <a:rPr lang="en-US" sz="1800" dirty="0" smtClean="0">
                <a:latin typeface="Courier New" pitchFamily="49" charset="0"/>
              </a:rPr>
              <a:t>); </a:t>
            </a:r>
          </a:p>
          <a:p>
            <a:pPr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sumstore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</a:rPr>
              <a:t>long x, long y, 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           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long t = plus(x, y);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419600" y="91440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x86-64 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495800" y="1395413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pushq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call    </a:t>
            </a:r>
            <a:r>
              <a:rPr lang="en-US" sz="1800" dirty="0">
                <a:latin typeface="Courier New" pitchFamily="49" charset="0"/>
              </a:rPr>
              <a:t>plus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popq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454025" y="3638098"/>
            <a:ext cx="7467600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</a:t>
            </a:r>
            <a:r>
              <a:rPr lang="en-US" dirty="0" smtClean="0">
                <a:latin typeface="Calibri" pitchFamily="34" charset="0"/>
              </a:rPr>
              <a:t>with </a:t>
            </a:r>
            <a:r>
              <a:rPr lang="en-US" dirty="0">
                <a:latin typeface="Calibri" pitchFamily="34" charset="0"/>
              </a:rPr>
              <a:t>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err="1" smtClean="0">
                <a:latin typeface="Courier New" pitchFamily="49" charset="0"/>
              </a:rPr>
              <a:t>gcc</a:t>
            </a:r>
            <a:r>
              <a:rPr lang="en-US" dirty="0" smtClean="0">
                <a:latin typeface="Courier New" pitchFamily="49" charset="0"/>
              </a:rPr>
              <a:t> –</a:t>
            </a:r>
            <a:r>
              <a:rPr lang="en-US" dirty="0" err="1" smtClean="0">
                <a:latin typeface="Courier New" pitchFamily="49" charset="0"/>
              </a:rPr>
              <a:t>Og</a:t>
            </a:r>
            <a:r>
              <a:rPr lang="en-US" dirty="0" smtClean="0">
                <a:latin typeface="Courier New" pitchFamily="49" charset="0"/>
              </a:rPr>
              <a:t> –S </a:t>
            </a:r>
            <a:r>
              <a:rPr lang="en-US" dirty="0" err="1" smtClean="0">
                <a:latin typeface="Courier New" pitchFamily="49" charset="0"/>
              </a:rPr>
              <a:t>sum.c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 smtClean="0">
                <a:latin typeface="Courier New" pitchFamily="49" charset="0"/>
              </a:rPr>
              <a:t>sum.s</a:t>
            </a:r>
            <a:endParaRPr lang="en-US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  <a:latin typeface="Calibri" pitchFamily="34" charset="0"/>
              </a:rPr>
              <a:t>Warning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: Will get very different results on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machines other than system64 (Mac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OS-X, …) due to different versions of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gcc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and different compiler settings.</a:t>
            </a:r>
            <a:endParaRPr lang="en-US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 </a:t>
            </a:r>
            <a:r>
              <a:rPr lang="en-US" dirty="0" smtClean="0"/>
              <a:t>Characteristics: Data Types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548687" cy="553085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Integer” data of 1, 2</a:t>
            </a:r>
            <a:r>
              <a:rPr lang="en-US" dirty="0" smtClean="0"/>
              <a:t>, 4, or 8 </a:t>
            </a:r>
            <a:r>
              <a:rPr lang="en-US" dirty="0"/>
              <a:t>bytes</a:t>
            </a:r>
          </a:p>
          <a:p>
            <a:pPr lvl="1"/>
            <a:r>
              <a:rPr lang="en-US" dirty="0"/>
              <a:t>Data values</a:t>
            </a:r>
          </a:p>
          <a:p>
            <a:pPr lvl="1"/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endParaRPr lang="en-US" dirty="0" smtClean="0"/>
          </a:p>
          <a:p>
            <a:r>
              <a:rPr lang="en-US" dirty="0" smtClean="0"/>
              <a:t>Floating </a:t>
            </a:r>
            <a:r>
              <a:rPr lang="en-US" dirty="0"/>
              <a:t>point data of 4, 8, or 10 </a:t>
            </a:r>
            <a:r>
              <a:rPr lang="en-US" dirty="0" smtClean="0"/>
              <a:t>bytes</a:t>
            </a:r>
          </a:p>
          <a:p>
            <a:endParaRPr lang="en-US" dirty="0"/>
          </a:p>
          <a:p>
            <a:r>
              <a:rPr lang="en-US" dirty="0" smtClean="0"/>
              <a:t>Code: Byte sequences encoding series of instructions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aggregate types such as arrays or structures</a:t>
            </a:r>
          </a:p>
          <a:p>
            <a:pPr lvl="1"/>
            <a:r>
              <a:rPr lang="en-US" dirty="0"/>
              <a:t>Just contiguously allocated bytes in </a:t>
            </a:r>
            <a:r>
              <a:rPr lang="en-US" dirty="0" smtClean="0"/>
              <a:t>memory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 </a:t>
            </a:r>
            <a:r>
              <a:rPr lang="en-US" dirty="0" smtClean="0"/>
              <a:t>Characteristics: Operations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27150"/>
            <a:ext cx="8548687" cy="4921250"/>
          </a:xfrm>
        </p:spPr>
        <p:txBody>
          <a:bodyPr/>
          <a:lstStyle/>
          <a:p>
            <a:r>
              <a:rPr lang="en-US" dirty="0" smtClean="0"/>
              <a:t>Perform </a:t>
            </a:r>
            <a:r>
              <a:rPr lang="en-US" dirty="0"/>
              <a:t>arithmetic function on register or memory data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control</a:t>
            </a:r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42900" y="914400"/>
            <a:ext cx="30099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Code for </a:t>
            </a:r>
            <a:r>
              <a:rPr lang="en-US" sz="2400" dirty="0" err="1" smtClean="0">
                <a:latin typeface="Courier New" pitchFamily="49" charset="0"/>
              </a:rPr>
              <a:t>sumstore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44488" y="1447800"/>
            <a:ext cx="2511425" cy="4244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0xd3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0xe8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0xf2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0x03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0x5b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/>
          <a:lstStyle/>
          <a:p>
            <a:r>
              <a:rPr lang="en-US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864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295400" y="4038600"/>
            <a:ext cx="23622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Total of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Each instruction 1,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3,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or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5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0x0400595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Store value </a:t>
            </a:r>
            <a:r>
              <a:rPr lang="en-US" b="1" dirty="0" smtClean="0">
                <a:latin typeface="Courier New"/>
                <a:cs typeface="Courier New"/>
              </a:rPr>
              <a:t>t</a:t>
            </a:r>
            <a:r>
              <a:rPr lang="en-US" dirty="0" smtClean="0"/>
              <a:t> where designated by </a:t>
            </a:r>
            <a:r>
              <a:rPr lang="en-US" b="1" dirty="0" err="1" smtClean="0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Move 8-byte value to memory</a:t>
            </a:r>
            <a:endParaRPr lang="en-US" dirty="0"/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Quad words in x86-64 parlance</a:t>
            </a:r>
            <a:endParaRPr lang="en-US" dirty="0"/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Operands</a:t>
            </a:r>
            <a:r>
              <a:rPr lang="en-US" dirty="0"/>
              <a:t>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b="1" dirty="0" smtClean="0"/>
              <a:t>:	</a:t>
            </a:r>
            <a:r>
              <a:rPr lang="en-US" dirty="0" smtClean="0"/>
              <a:t>Register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err="1" smtClean="0">
                <a:latin typeface="Courier New" pitchFamily="49" charset="0"/>
              </a:rPr>
              <a:t>dest</a:t>
            </a:r>
            <a:r>
              <a:rPr lang="en-US" b="1" dirty="0" smtClean="0"/>
              <a:t>:</a:t>
            </a:r>
            <a:r>
              <a:rPr lang="en-US" dirty="0"/>
              <a:t>	</a:t>
            </a:r>
            <a:r>
              <a:rPr lang="en-US" dirty="0" smtClean="0"/>
              <a:t>Register</a:t>
            </a:r>
            <a:r>
              <a:rPr lang="en-US" dirty="0"/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smtClean="0">
                <a:latin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</a:rPr>
              <a:t>dest</a:t>
            </a:r>
            <a:r>
              <a:rPr lang="en-US" b="1" dirty="0" smtClean="0"/>
              <a:t>:</a:t>
            </a:r>
            <a:r>
              <a:rPr lang="en-US" dirty="0"/>
              <a:t> </a:t>
            </a:r>
            <a:r>
              <a:rPr lang="en-US" dirty="0" smtClean="0"/>
              <a:t>	Memory</a:t>
            </a:r>
            <a:r>
              <a:rPr lang="en-US" dirty="0"/>
              <a:t>	</a:t>
            </a:r>
            <a:r>
              <a:rPr lang="en-US" b="1" dirty="0"/>
              <a:t>M[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Object </a:t>
            </a:r>
            <a:r>
              <a:rPr lang="en-US" dirty="0"/>
              <a:t>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 smtClean="0">
                <a:latin typeface="Courier New" pitchFamily="49" charset="0"/>
              </a:rPr>
              <a:t>0x40059e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t;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rbx</a:t>
            </a:r>
            <a:r>
              <a:rPr lang="en-US" sz="1800" dirty="0" smtClean="0">
                <a:latin typeface="Courier New" pitchFamily="49" charset="0"/>
              </a:rPr>
              <a:t>)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0225" y="4912519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 dirty="0" smtClean="0">
                <a:latin typeface="Courier New" pitchFamily="49" charset="0"/>
              </a:rPr>
              <a:t>0x40059e:  48 89 03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–d sum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4900" y="1628839"/>
            <a:ext cx="74930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0000000000400595 &lt;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400595:  </a:t>
            </a:r>
            <a:r>
              <a:rPr lang="en-US" sz="1800" dirty="0" smtClean="0">
                <a:latin typeface="Courier New" pitchFamily="49" charset="0"/>
              </a:rPr>
              <a:t>53              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400596:  </a:t>
            </a:r>
            <a:r>
              <a:rPr lang="en-US" sz="1800" dirty="0" smtClean="0">
                <a:latin typeface="Courier New" pitchFamily="49" charset="0"/>
              </a:rPr>
              <a:t>48 </a:t>
            </a:r>
            <a:r>
              <a:rPr lang="en-US" sz="1800" dirty="0">
                <a:latin typeface="Courier New" pitchFamily="49" charset="0"/>
              </a:rPr>
              <a:t>89 d3    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400599:  </a:t>
            </a:r>
            <a:r>
              <a:rPr lang="en-US" sz="1800" dirty="0" smtClean="0">
                <a:latin typeface="Courier New" pitchFamily="49" charset="0"/>
              </a:rPr>
              <a:t>e8 </a:t>
            </a:r>
            <a:r>
              <a:rPr lang="en-US" sz="1800" dirty="0">
                <a:latin typeface="Courier New" pitchFamily="49" charset="0"/>
              </a:rPr>
              <a:t>f2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callq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400590 &lt;plus&gt;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40059e:  </a:t>
            </a:r>
            <a:r>
              <a:rPr lang="en-US" sz="1800" dirty="0" smtClean="0">
                <a:latin typeface="Courier New" pitchFamily="49" charset="0"/>
              </a:rPr>
              <a:t>48 </a:t>
            </a:r>
            <a:r>
              <a:rPr lang="en-US" sz="1800" dirty="0">
                <a:latin typeface="Courier New" pitchFamily="49" charset="0"/>
              </a:rPr>
              <a:t>89 03    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4005a1:  </a:t>
            </a:r>
            <a:r>
              <a:rPr lang="en-US" sz="1800" dirty="0" smtClean="0">
                <a:latin typeface="Courier New" pitchFamily="49" charset="0"/>
              </a:rPr>
              <a:t>5b               pop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4005a2:  </a:t>
            </a:r>
            <a:r>
              <a:rPr lang="en-US" sz="1800" dirty="0" smtClean="0">
                <a:latin typeface="Courier New" pitchFamily="49" charset="0"/>
              </a:rPr>
              <a:t>c3               </a:t>
            </a:r>
            <a:r>
              <a:rPr lang="en-US" sz="1800" dirty="0" err="1" smtClean="0">
                <a:latin typeface="Courier New" pitchFamily="49" charset="0"/>
              </a:rPr>
              <a:t>retq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191000" y="9144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297113" y="1705039"/>
            <a:ext cx="6846887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Dump of assembler code for function 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0x0000000000400595 </a:t>
            </a:r>
            <a:r>
              <a:rPr lang="en-US" sz="1800" dirty="0">
                <a:latin typeface="Courier New" pitchFamily="49" charset="0"/>
              </a:rPr>
              <a:t>&lt;+0&gt;</a:t>
            </a:r>
            <a:r>
              <a:rPr lang="en-US" sz="1800" dirty="0" smtClean="0">
                <a:latin typeface="Courier New" pitchFamily="49" charset="0"/>
              </a:rPr>
              <a:t>: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0x0000000000400596 </a:t>
            </a:r>
            <a:r>
              <a:rPr lang="en-US" sz="1800" dirty="0">
                <a:latin typeface="Courier New" pitchFamily="49" charset="0"/>
              </a:rPr>
              <a:t>&lt;+1&gt;: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0x0000000000400599 </a:t>
            </a:r>
            <a:r>
              <a:rPr lang="en-US" sz="1800" dirty="0">
                <a:latin typeface="Courier New" pitchFamily="49" charset="0"/>
              </a:rPr>
              <a:t>&lt;+4&gt;</a:t>
            </a:r>
            <a:r>
              <a:rPr lang="en-US" sz="1800" dirty="0" smtClean="0">
                <a:latin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</a:rPr>
              <a:t>callq</a:t>
            </a:r>
            <a:r>
              <a:rPr lang="en-US" sz="1800" dirty="0" smtClean="0">
                <a:latin typeface="Courier New" pitchFamily="49" charset="0"/>
              </a:rPr>
              <a:t>  0x400590 &lt;</a:t>
            </a:r>
            <a:r>
              <a:rPr lang="en-US" sz="1800" dirty="0">
                <a:latin typeface="Courier New" pitchFamily="49" charset="0"/>
              </a:rPr>
              <a:t>plus&gt;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0x000000000040059e </a:t>
            </a:r>
            <a:r>
              <a:rPr lang="en-US" sz="1800" dirty="0">
                <a:latin typeface="Courier New" pitchFamily="49" charset="0"/>
              </a:rPr>
              <a:t>&lt;+9&gt;: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0x00000000004005a1 </a:t>
            </a:r>
            <a:r>
              <a:rPr lang="en-US" sz="1800" dirty="0">
                <a:latin typeface="Courier New" pitchFamily="49" charset="0"/>
              </a:rPr>
              <a:t>&lt;+12&gt;</a:t>
            </a:r>
            <a:r>
              <a:rPr lang="en-US" sz="1800" dirty="0" smtClean="0">
                <a:latin typeface="Courier New" pitchFamily="49" charset="0"/>
              </a:rPr>
              <a:t>:pop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0x00000000004005a2 </a:t>
            </a:r>
            <a:r>
              <a:rPr lang="en-US" sz="1800" dirty="0">
                <a:latin typeface="Courier New" pitchFamily="49" charset="0"/>
              </a:rPr>
              <a:t>&lt;+13&gt;</a:t>
            </a:r>
            <a:r>
              <a:rPr lang="en-US" sz="1800" dirty="0" smtClean="0">
                <a:latin typeface="Courier New" pitchFamily="49" charset="0"/>
              </a:rPr>
              <a:t>:</a:t>
            </a:r>
            <a:r>
              <a:rPr lang="en-US" sz="1800" dirty="0" err="1" smtClean="0">
                <a:latin typeface="Courier New" pitchFamily="49" charset="0"/>
              </a:rPr>
              <a:t>retq</a:t>
            </a:r>
            <a:r>
              <a:rPr lang="en-US" sz="1800" dirty="0" smtClean="0">
                <a:latin typeface="Courier New" pitchFamily="49" charset="0"/>
              </a:rPr>
              <a:t> 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/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4195763"/>
            <a:ext cx="6300787" cy="2249487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sum</a:t>
            </a:r>
            <a:endParaRPr lang="en-US" b="1" dirty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 smtClean="0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x/14xb </a:t>
            </a:r>
            <a:r>
              <a:rPr lang="en-US" b="1" dirty="0" err="1" smtClean="0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Examine the </a:t>
            </a:r>
            <a:r>
              <a:rPr lang="en-US" dirty="0" smtClean="0"/>
              <a:t>14 </a:t>
            </a:r>
            <a:r>
              <a:rPr lang="en-US" dirty="0"/>
              <a:t>bytes starting at </a:t>
            </a:r>
            <a:r>
              <a:rPr lang="en-US" dirty="0" err="1" smtClean="0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304800" y="1524000"/>
            <a:ext cx="1828800" cy="4244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0x0400595: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0xd3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0xe8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0xf2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0x5b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0xc3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7150100" cy="573088"/>
          </a:xfrm>
        </p:spPr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551488"/>
            <a:ext cx="8624887" cy="1306512"/>
          </a:xfrm>
        </p:spPr>
        <p:txBody>
          <a:bodyPr/>
          <a:lstStyle/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33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dirty="0" err="1">
                <a:latin typeface="Courier New" pitchFamily="49" charset="0"/>
              </a:rPr>
              <a:t>objdump</a:t>
            </a:r>
            <a:r>
              <a:rPr lang="en-US" sz="1800" dirty="0">
                <a:latin typeface="Courier New" pitchFamily="49" charset="0"/>
              </a:rPr>
              <a:t> -</a:t>
            </a:r>
            <a:r>
              <a:rPr lang="en-US" sz="1800" dirty="0" err="1">
                <a:latin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WINWORD.EXE:  </a:t>
            </a:r>
            <a:r>
              <a:rPr lang="en-US" sz="1800" dirty="0" smtClean="0">
                <a:latin typeface="Courier New" pitchFamily="49" charset="0"/>
              </a:rPr>
              <a:t> file </a:t>
            </a:r>
            <a:r>
              <a:rPr lang="en-US" sz="1800" dirty="0">
                <a:latin typeface="Courier New" pitchFamily="49" charset="0"/>
              </a:rPr>
              <a:t>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</a:t>
            </a:r>
            <a:r>
              <a:rPr lang="en-US" sz="1800" dirty="0" smtClean="0">
                <a:latin typeface="Courier New" pitchFamily="49" charset="0"/>
              </a:rPr>
              <a:t>:  55            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30001001</a:t>
            </a:r>
            <a:r>
              <a:rPr lang="en-US" sz="1800" dirty="0" smtClean="0">
                <a:latin typeface="Courier New" pitchFamily="49" charset="0"/>
              </a:rPr>
              <a:t>:  8b </a:t>
            </a:r>
            <a:r>
              <a:rPr lang="en-US" sz="1800" dirty="0" err="1">
                <a:latin typeface="Courier New" pitchFamily="49" charset="0"/>
              </a:rPr>
              <a:t>ec</a:t>
            </a:r>
            <a:r>
              <a:rPr lang="en-US" sz="1800" dirty="0">
                <a:latin typeface="Courier New" pitchFamily="49" charset="0"/>
              </a:rPr>
              <a:t>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30001003</a:t>
            </a:r>
            <a:r>
              <a:rPr lang="en-US" sz="1800" dirty="0" smtClean="0">
                <a:latin typeface="Courier New" pitchFamily="49" charset="0"/>
              </a:rPr>
              <a:t>:  6a </a:t>
            </a:r>
            <a:r>
              <a:rPr lang="en-US" sz="1800" dirty="0">
                <a:latin typeface="Courier New" pitchFamily="49" charset="0"/>
              </a:rPr>
              <a:t>ff         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30001005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90 10 00 30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3000100a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91 dc 4c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$0x304cdc91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133600" y="3858425"/>
            <a:ext cx="533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Reverse engineering forbidden by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Microsoft End User License Agreement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/>
              <a:t>Assembly Basics: Registers, operands, move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History: IA32 Registers</a:t>
            </a:r>
            <a:endParaRPr lang="en-US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95400" y="1333501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84326" y="1404970"/>
            <a:ext cx="2819400" cy="343694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9" name="Straight Connector 18"/>
            <p:cNvCxnSpPr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4184326" y="1989024"/>
            <a:ext cx="2819400" cy="343694"/>
            <a:chOff x="4495800" y="1404970"/>
            <a:chExt cx="2819400" cy="343694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184326" y="2558580"/>
            <a:ext cx="2819400" cy="343694"/>
            <a:chOff x="4495800" y="1404970"/>
            <a:chExt cx="2819400" cy="34369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8" name="Straight Connector 27"/>
            <p:cNvCxnSpPr>
              <a:stCxn id="27" idx="0"/>
              <a:endCxn id="27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184326" y="3141484"/>
            <a:ext cx="2819400" cy="343694"/>
            <a:chOff x="4495800" y="1404970"/>
            <a:chExt cx="2819400" cy="3436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31" name="Straight Connector 30"/>
            <p:cNvCxnSpPr>
              <a:stCxn id="30" idx="0"/>
              <a:endCxn id="3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 bwMode="auto">
          <a:xfrm>
            <a:off x="4184326" y="3717666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84326" y="4301720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84326" y="4871276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184326" y="5454180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" name="TextBox 52"/>
          <p:cNvSpPr txBox="1"/>
          <p:nvPr/>
        </p:nvSpPr>
        <p:spPr>
          <a:xfrm>
            <a:off x="35814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14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1400" y="37080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1400" y="42872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1400" y="485769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81400" y="544357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20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720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6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9436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9436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AutoShape 7"/>
          <p:cNvSpPr>
            <a:spLocks/>
          </p:cNvSpPr>
          <p:nvPr/>
        </p:nvSpPr>
        <p:spPr bwMode="auto">
          <a:xfrm rot="5400000">
            <a:off x="5451983" y="4671257"/>
            <a:ext cx="279400" cy="2824085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67200" y="6172200"/>
            <a:ext cx="26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16-bit virtual registers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(backwards compatibility)</a:t>
            </a:r>
          </a:p>
        </p:txBody>
      </p: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2812536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general purpose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555159" y="139162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55159" y="1975438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55159" y="254129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55159" y="313178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5159" y="3626836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55159" y="4204648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555159" y="4701317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stack 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55159" y="5313528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base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93942" y="649069"/>
            <a:ext cx="185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Origin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(mostly obsolete)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9" grpId="0" animBg="1"/>
      <p:bldP spid="4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9" grpId="0"/>
      <p:bldP spid="70" grpId="0"/>
      <p:bldP spid="71" grpId="0"/>
      <p:bldP spid="72" grpId="0"/>
      <p:bldP spid="73" grpId="0" animBg="1"/>
      <p:bldP spid="7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 smtClean="0"/>
              <a:t>Can reference low-order 4 bytes (also low-order 1 &amp; 2 bytes)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25527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25527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25527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25527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25527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25527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2552700" y="4838700"/>
            <a:ext cx="1752600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2552700" y="54356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65151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%r8d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65151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%r9d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65151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%r10d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65151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%r11d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65151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%r12d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65151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%r13d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6515100" y="4838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%r14d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6515100" y="5448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%r15d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 dirty="0"/>
              <a:t>Moving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</a:rPr>
              <a:t>movq</a:t>
            </a:r>
            <a:r>
              <a:rPr lang="en-US" b="1" dirty="0" smtClean="0"/>
              <a:t> </a:t>
            </a:r>
            <a:r>
              <a:rPr lang="en-US" b="1" i="1" dirty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Operand </a:t>
            </a:r>
            <a:r>
              <a:rPr lang="en-US" dirty="0"/>
              <a:t>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$0x400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$-533</a:t>
            </a:r>
            <a:endParaRPr lang="en-US" dirty="0" smtClean="0"/>
          </a:p>
          <a:p>
            <a:pPr lvl="2"/>
            <a:r>
              <a:rPr lang="en-US" dirty="0" smtClean="0"/>
              <a:t>Like </a:t>
            </a:r>
            <a:r>
              <a:rPr lang="en-US" dirty="0"/>
              <a:t>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 smtClean="0"/>
              <a:t>Encoded </a:t>
            </a:r>
            <a:r>
              <a:rPr lang="en-US" dirty="0"/>
              <a:t>with 1, 2</a:t>
            </a:r>
            <a:r>
              <a:rPr lang="en-US" dirty="0" smtClean="0"/>
              <a:t>, or 4 </a:t>
            </a:r>
            <a:r>
              <a:rPr lang="en-US" dirty="0"/>
              <a:t>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</a:t>
            </a:r>
            <a:r>
              <a:rPr lang="en-US" dirty="0" smtClean="0"/>
              <a:t>16 </a:t>
            </a:r>
            <a:r>
              <a:rPr lang="en-US" dirty="0"/>
              <a:t>integer </a:t>
            </a:r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ax</a:t>
            </a:r>
            <a:r>
              <a:rPr lang="en-US" b="1" dirty="0" smtClean="0">
                <a:latin typeface="Courier New" pitchFamily="49" charset="0"/>
              </a:rPr>
              <a:t>, %r13</a:t>
            </a:r>
          </a:p>
          <a:p>
            <a:pPr lvl="2"/>
            <a:r>
              <a:rPr lang="en-US" dirty="0"/>
              <a:t>But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sp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reserved </a:t>
            </a:r>
            <a:r>
              <a:rPr lang="en-US" dirty="0"/>
              <a:t>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</a:t>
            </a:r>
            <a:r>
              <a:rPr lang="en-US" dirty="0" smtClean="0"/>
              <a:t>8 </a:t>
            </a:r>
            <a:r>
              <a:rPr lang="en-US" dirty="0"/>
              <a:t>consecutive bytes of </a:t>
            </a:r>
            <a:r>
              <a:rPr lang="en-US" dirty="0" smtClean="0"/>
              <a:t>memory at address given by register</a:t>
            </a:r>
          </a:p>
          <a:p>
            <a:pPr lvl="2"/>
            <a:r>
              <a:rPr lang="en-US" dirty="0" smtClean="0"/>
              <a:t>Simplest example: </a:t>
            </a:r>
            <a:r>
              <a:rPr lang="en-US" b="1" dirty="0" smtClean="0">
                <a:latin typeface="Courier New" pitchFamily="49" charset="0"/>
              </a:rPr>
              <a:t>(%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ax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Various </a:t>
            </a:r>
            <a:r>
              <a:rPr lang="en-US" dirty="0" smtClean="0"/>
              <a:t>other “address </a:t>
            </a:r>
            <a:r>
              <a:rPr lang="en-US" dirty="0"/>
              <a:t>modes”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67416" y="609600"/>
            <a:ext cx="2519384" cy="4267200"/>
            <a:chOff x="6167416" y="609600"/>
            <a:chExt cx="2519384" cy="426720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rbp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rN</a:t>
              </a:r>
              <a:endParaRPr lang="en-US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movq</a:t>
            </a:r>
            <a:r>
              <a:rPr lang="en-US" smtClean="0"/>
              <a:t> </a:t>
            </a:r>
            <a:r>
              <a:rPr lang="en-US"/>
              <a:t>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943600"/>
            <a:ext cx="8140700" cy="533400"/>
          </a:xfrm>
          <a:noFill/>
        </p:spPr>
        <p:txBody>
          <a:bodyPr lIns="0" tIns="0" rIns="0" bIns="0"/>
          <a:lstStyle/>
          <a:p>
            <a:pPr marL="0" indent="0" algn="ctr">
              <a:buNone/>
            </a:pPr>
            <a:r>
              <a:rPr lang="en-US" i="1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 smtClean="0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$0x4,</a:t>
            </a:r>
            <a:r>
              <a:rPr lang="en-US" sz="2000" dirty="0" smtClean="0">
                <a:latin typeface="Courier New" pitchFamily="49" charset="0"/>
              </a:rPr>
              <a:t>%rax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$-147,(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,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,(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),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Memory Addressing </a:t>
            </a:r>
            <a:r>
              <a:rPr lang="en-US" dirty="0"/>
              <a:t>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 smtClean="0"/>
              <a:t>Normal	(</a:t>
            </a:r>
            <a:r>
              <a:rPr lang="en-US" dirty="0"/>
              <a:t>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</a:t>
            </a:r>
            <a:r>
              <a:rPr lang="en-US" sz="2400" dirty="0" smtClean="0"/>
              <a:t>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 smtClean="0"/>
              <a:t>Aha! Pointer dereferencing in C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latin typeface="Courier New" pitchFamily="49" charset="0"/>
              </a:rPr>
              <a:t>movq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cx</a:t>
            </a:r>
            <a:r>
              <a:rPr lang="en-US" sz="2400" b="1" dirty="0">
                <a:latin typeface="Courier New" pitchFamily="49" charset="0"/>
              </a:rPr>
              <a:t>),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latin typeface="Courier New" pitchFamily="49" charset="0"/>
              </a:rPr>
              <a:t>movq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8(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bp</a:t>
            </a:r>
            <a:r>
              <a:rPr lang="en-US" sz="2400" b="1" dirty="0">
                <a:latin typeface="Courier New" pitchFamily="49" charset="0"/>
              </a:rPr>
              <a:t>),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dx</a:t>
            </a: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dirty="0" smtClean="0"/>
              <a:t>Example of Simple </a:t>
            </a:r>
            <a:r>
              <a:rPr lang="en-US" dirty="0"/>
              <a:t>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(long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495800" y="2154198"/>
            <a:ext cx="41910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%rdx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331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(long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090370" y="833735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</a:t>
            </a:r>
            <a:r>
              <a:rPr lang="en-US" sz="1800" dirty="0" smtClean="0">
                <a:latin typeface="Calibri" pitchFamily="34" charset="0"/>
              </a:rPr>
              <a:t>Value</a:t>
            </a:r>
            <a:endParaRPr lang="en-US" sz="1800" dirty="0">
              <a:latin typeface="Calibri" pitchFamily="34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rdi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t0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048000" y="48006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516399" y="1219200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5715000" y="1647175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715000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5638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638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81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 smtClean="0"/>
              <a:t>Intel x86 Processors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62075"/>
            <a:ext cx="7896225" cy="4972050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D</a:t>
            </a:r>
            <a:r>
              <a:rPr lang="en-US" dirty="0" smtClean="0"/>
              <a:t>ominate laptop/desktop/server market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Evolutionary design</a:t>
            </a:r>
            <a:endParaRPr lang="en-US" dirty="0"/>
          </a:p>
          <a:p>
            <a:pPr lvl="1"/>
            <a:r>
              <a:rPr lang="en-US" dirty="0" smtClean="0"/>
              <a:t>Backwards compatible up until 8086, introduced in 1978</a:t>
            </a:r>
            <a:endParaRPr lang="en-US" dirty="0"/>
          </a:p>
          <a:p>
            <a:pPr lvl="1"/>
            <a:r>
              <a:rPr lang="en-US" dirty="0"/>
              <a:t>Added more features as time goes on</a:t>
            </a:r>
          </a:p>
          <a:p>
            <a:endParaRPr lang="en-US" dirty="0" smtClean="0"/>
          </a:p>
          <a:p>
            <a:r>
              <a:rPr lang="en-US" dirty="0" smtClean="0"/>
              <a:t>Complex instruction set computer </a:t>
            </a:r>
            <a:r>
              <a:rPr lang="en-US" dirty="0"/>
              <a:t>(CISC)</a:t>
            </a:r>
          </a:p>
          <a:p>
            <a:pPr lvl="1"/>
            <a:r>
              <a:rPr lang="en-US" dirty="0"/>
              <a:t>Many different instructions with many different formats</a:t>
            </a:r>
          </a:p>
          <a:p>
            <a:pPr lvl="2"/>
            <a:r>
              <a:rPr lang="en-US" dirty="0"/>
              <a:t>But, only small subset encountered with Linux programs</a:t>
            </a:r>
          </a:p>
          <a:p>
            <a:pPr lvl="1"/>
            <a:r>
              <a:rPr lang="en-US" dirty="0"/>
              <a:t>Hard to match performance of Reduced Instruction Set Computers (RISC)</a:t>
            </a:r>
          </a:p>
          <a:p>
            <a:pPr lvl="1"/>
            <a:r>
              <a:rPr lang="en-US" dirty="0"/>
              <a:t>But, Intel has done just that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In terms of speed.  Less so for low power.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456</a:t>
            </a:r>
            <a:endParaRPr lang="en-US" sz="1800" dirty="0">
              <a:latin typeface="Calibri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5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81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123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2863423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movq    (%rdi), %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rax  # t0 = *xp  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311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2863423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 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(%rsi), %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rdx  # t1 = *yp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672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456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456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2863423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 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%rdx, (%rdi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)  # *xp = t1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000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456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123</a:t>
            </a:r>
            <a:endParaRPr lang="en-US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456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2863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%rax, (%rsi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)  # *yp = t0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0704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Memory Addressing </a:t>
            </a:r>
            <a:r>
              <a:rPr lang="en-US" dirty="0"/>
              <a:t>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 smtClean="0"/>
              <a:t>Normal	(</a:t>
            </a:r>
            <a:r>
              <a:rPr lang="en-US" dirty="0"/>
              <a:t>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</a:t>
            </a:r>
            <a:r>
              <a:rPr lang="en-US" sz="2400" dirty="0" smtClean="0"/>
              <a:t>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 smtClean="0"/>
              <a:t>Aha! Pointer dereferencing in C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latin typeface="Courier New" pitchFamily="49" charset="0"/>
              </a:rPr>
              <a:t>movq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cx</a:t>
            </a:r>
            <a:r>
              <a:rPr lang="en-US" sz="2400" b="1" dirty="0">
                <a:latin typeface="Courier New" pitchFamily="49" charset="0"/>
              </a:rPr>
              <a:t>),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latin typeface="Courier New" pitchFamily="49" charset="0"/>
              </a:rPr>
              <a:t>movq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8(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bp</a:t>
            </a:r>
            <a:r>
              <a:rPr lang="en-US" sz="2400" b="1" dirty="0">
                <a:latin typeface="Courier New" pitchFamily="49" charset="0"/>
              </a:rPr>
              <a:t>),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dx</a:t>
            </a: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5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077200" cy="573088"/>
          </a:xfrm>
        </p:spPr>
        <p:txBody>
          <a:bodyPr/>
          <a:lstStyle/>
          <a:p>
            <a:r>
              <a:rPr lang="en-US" dirty="0" smtClean="0"/>
              <a:t>Complete Memory </a:t>
            </a:r>
            <a:r>
              <a:rPr lang="en-US" dirty="0"/>
              <a:t>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Most General 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</a:t>
            </a:r>
            <a:r>
              <a:rPr lang="en-US" dirty="0" smtClean="0"/>
              <a:t>16 </a:t>
            </a:r>
            <a:r>
              <a:rPr lang="en-US" dirty="0"/>
              <a:t>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sp</a:t>
            </a:r>
            <a:endParaRPr lang="en-US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S</a:t>
            </a:r>
            <a:r>
              <a:rPr lang="en-US" dirty="0"/>
              <a:t>: 	Scale: 1, 2, 4, or </a:t>
            </a:r>
            <a:r>
              <a:rPr lang="en-US" dirty="0" smtClean="0"/>
              <a:t>8 (</a:t>
            </a:r>
            <a:r>
              <a:rPr lang="en-US" i="1" dirty="0" smtClean="0">
                <a:solidFill>
                  <a:srgbClr val="C00000"/>
                </a:solidFill>
              </a:rPr>
              <a:t>why these numbers?</a:t>
            </a:r>
            <a:r>
              <a:rPr lang="en-US" dirty="0" smtClean="0"/>
              <a:t>)</a:t>
            </a: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Special </a:t>
            </a:r>
            <a:r>
              <a:rPr lang="en-US" dirty="0"/>
              <a:t>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  <p:extLst>
      <p:ext uri="{BB962C8B-B14F-4D97-AF65-F5344CB8AC3E}">
        <p14:creationId xmlns:p14="http://schemas.microsoft.com/office/powerpoint/2010/main" val="47699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67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489084"/>
              </p:ext>
            </p:extLst>
          </p:nvPr>
        </p:nvGraphicFramePr>
        <p:xfrm>
          <a:off x="1050585" y="3886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Address Computation Examples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75691"/>
              </p:ext>
            </p:extLst>
          </p:nvPr>
        </p:nvGraphicFramePr>
        <p:xfrm>
          <a:off x="1050585" y="3893820"/>
          <a:ext cx="6934200" cy="252476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+ 4*0x100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0xf400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2*0xf000 + 0x80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0x1e080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50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874501"/>
              </p:ext>
            </p:extLst>
          </p:nvPr>
        </p:nvGraphicFramePr>
        <p:xfrm>
          <a:off x="1066800" y="1511300"/>
          <a:ext cx="2362200" cy="1016000"/>
        </p:xfrm>
        <a:graphic>
          <a:graphicData uri="http://schemas.openxmlformats.org/drawingml/2006/table">
            <a:tbl>
              <a:tblPr/>
              <a:tblGrid>
                <a:gridCol w="1041400"/>
                <a:gridCol w="1320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0x0100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70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/>
              <a:t>Arithmetic &amp; logical operations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82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Address Computation Instruction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 smtClean="0"/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r>
              <a:rPr lang="en-US" dirty="0" smtClean="0"/>
              <a:t>, </a:t>
            </a:r>
            <a:r>
              <a:rPr lang="en-US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Dst</a:t>
            </a:r>
            <a:endParaRPr lang="en-US" dirty="0"/>
          </a:p>
          <a:p>
            <a:pPr marL="552450" lvl="1"/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/>
              <a:t> is address mode expression</a:t>
            </a:r>
          </a:p>
          <a:p>
            <a:pPr marL="552450" lvl="1"/>
            <a:r>
              <a:rPr lang="en-US" dirty="0"/>
              <a:t>Set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Dst</a:t>
            </a:r>
            <a:r>
              <a:rPr lang="en-US" dirty="0" smtClean="0"/>
              <a:t> </a:t>
            </a:r>
            <a:r>
              <a:rPr lang="en-US" dirty="0"/>
              <a:t>to address denoted by expression</a:t>
            </a:r>
          </a:p>
          <a:p>
            <a:pPr>
              <a:spcBef>
                <a:spcPts val="2800"/>
              </a:spcBef>
            </a:pPr>
            <a:r>
              <a:rPr lang="en-US" dirty="0"/>
              <a:t>Uses</a:t>
            </a:r>
          </a:p>
          <a:p>
            <a:pPr marL="552450" lvl="1"/>
            <a:r>
              <a:rPr lang="en-US" dirty="0"/>
              <a:t>Computing addresses without a memory reference</a:t>
            </a:r>
          </a:p>
          <a:p>
            <a:pPr marL="838200" lvl="2"/>
            <a:r>
              <a:rPr lang="en-US" dirty="0"/>
              <a:t>E.g., translation of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p = &amp;x[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];</a:t>
            </a:r>
            <a:endParaRPr lang="en-US" dirty="0"/>
          </a:p>
          <a:p>
            <a:pPr marL="552450" lvl="1"/>
            <a:r>
              <a:rPr lang="en-US" dirty="0"/>
              <a:t>Computing arithmetic expressions of the form x + k*y</a:t>
            </a:r>
          </a:p>
          <a:p>
            <a:pPr marL="838200" lvl="2"/>
            <a:r>
              <a:rPr lang="en-US" dirty="0"/>
              <a:t>k = 1, 2, 4, or 8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304800" y="5219700"/>
            <a:ext cx="2514600" cy="1346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82880" tIns="0" rIns="0" bIns="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m12(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x)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x*12;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3340100" y="5740400"/>
            <a:ext cx="5524500" cy="6858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leaq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%</a:t>
            </a: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,%</a:t>
            </a: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2),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%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# t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&lt;- 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x+x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*2</a:t>
            </a:r>
            <a:endParaRPr lang="en-US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salq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$2,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%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     </a:t>
            </a: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#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t&lt;&lt;2</a:t>
            </a:r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3297238" y="5295900"/>
            <a:ext cx="3949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Converted to ASM by compiler:</a:t>
            </a:r>
          </a:p>
        </p:txBody>
      </p:sp>
    </p:spTree>
    <p:extLst>
      <p:ext uri="{BB962C8B-B14F-4D97-AF65-F5344CB8AC3E}">
        <p14:creationId xmlns:p14="http://schemas.microsoft.com/office/powerpoint/2010/main" val="189081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8229600" cy="573088"/>
          </a:xfrm>
        </p:spPr>
        <p:txBody>
          <a:bodyPr/>
          <a:lstStyle/>
          <a:p>
            <a:r>
              <a:rPr lang="en-US" dirty="0" smtClean="0"/>
              <a:t>Intel x86 Evolution: Milestones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924800" cy="5105400"/>
          </a:xfrm>
        </p:spPr>
        <p:txBody>
          <a:bodyPr/>
          <a:lstStyle/>
          <a:p>
            <a:pPr marL="223838" indent="-223838" defTabSz="895350">
              <a:buNone/>
              <a:tabLst>
                <a:tab pos="2055813" algn="l"/>
                <a:tab pos="3884613" algn="l"/>
                <a:tab pos="5946775" algn="l"/>
              </a:tabLst>
            </a:pPr>
            <a:r>
              <a:rPr lang="en-US" i="1" dirty="0" smtClean="0">
                <a:solidFill>
                  <a:srgbClr val="C00000"/>
                </a:solidFill>
              </a:rPr>
              <a:t>	Name</a:t>
            </a:r>
            <a:r>
              <a:rPr lang="en-US" i="1" dirty="0">
                <a:solidFill>
                  <a:srgbClr val="C00000"/>
                </a:solidFill>
              </a:rPr>
              <a:t>	Date	</a:t>
            </a:r>
            <a:r>
              <a:rPr lang="en-US" i="1" dirty="0" smtClean="0">
                <a:solidFill>
                  <a:srgbClr val="C00000"/>
                </a:solidFill>
              </a:rPr>
              <a:t>Transistors	MHz</a:t>
            </a:r>
            <a:endParaRPr lang="en-US" i="1" dirty="0">
              <a:solidFill>
                <a:srgbClr val="C00000"/>
              </a:solidFill>
            </a:endParaRP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8086	1978	</a:t>
            </a:r>
            <a:r>
              <a:rPr lang="en-US" dirty="0" smtClean="0"/>
              <a:t>29K	5-10</a:t>
            </a:r>
            <a:endParaRPr lang="en-US" dirty="0"/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16-bit Intel processor</a:t>
            </a:r>
            <a:r>
              <a:rPr lang="en-US" dirty="0"/>
              <a:t>.  Basis for IBM PC &amp; DOS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1MB </a:t>
            </a:r>
            <a:r>
              <a:rPr lang="en-US" dirty="0"/>
              <a:t>address </a:t>
            </a:r>
            <a:r>
              <a:rPr lang="en-US" dirty="0" smtClean="0"/>
              <a:t>space</a:t>
            </a:r>
            <a:endParaRPr lang="en-US" dirty="0"/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386	1985	</a:t>
            </a:r>
            <a:r>
              <a:rPr lang="en-US" dirty="0" smtClean="0"/>
              <a:t>275K	16-33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32 bit Intel processor , referred to as IA32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Added </a:t>
            </a:r>
            <a:r>
              <a:rPr lang="en-US" dirty="0"/>
              <a:t>“flat addressing</a:t>
            </a:r>
            <a:r>
              <a:rPr lang="en-US" dirty="0" smtClean="0"/>
              <a:t>”, capable of running Unix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Pentium 4E	2004	125M	2800-3800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64-bit Intel x86 processor, referred to as x86-64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Core 2	2006	291M	1060-3500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multi-core Intel processor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Core i7	2008	731M	1700-3900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Four </a:t>
            </a:r>
            <a:r>
              <a:rPr lang="en-US" dirty="0" smtClean="0"/>
              <a:t>cores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 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No </a:t>
            </a:r>
            <a:r>
              <a:rPr lang="en-US" dirty="0"/>
              <a:t>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</p:txBody>
      </p:sp>
    </p:spTree>
    <p:extLst>
      <p:ext uri="{BB962C8B-B14F-4D97-AF65-F5344CB8AC3E}">
        <p14:creationId xmlns:p14="http://schemas.microsoft.com/office/powerpoint/2010/main" val="161664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 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book for more instructions</a:t>
            </a:r>
          </a:p>
        </p:txBody>
      </p:sp>
    </p:spTree>
    <p:extLst>
      <p:ext uri="{BB962C8B-B14F-4D97-AF65-F5344CB8AC3E}">
        <p14:creationId xmlns:p14="http://schemas.microsoft.com/office/powerpoint/2010/main" val="84702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Arithmetic Expression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3505199"/>
            <a:ext cx="4406900" cy="28289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Interesting Instructions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leaq</a:t>
            </a:r>
            <a:r>
              <a:rPr lang="en-US" dirty="0" smtClean="0"/>
              <a:t>: address computation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salq</a:t>
            </a:r>
            <a:r>
              <a:rPr lang="en-US" dirty="0" smtClean="0"/>
              <a:t>: shift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imulq</a:t>
            </a:r>
            <a:r>
              <a:rPr lang="en-US" dirty="0" smtClean="0"/>
              <a:t>: multiplication</a:t>
            </a:r>
          </a:p>
          <a:p>
            <a:pPr lvl="2" indent="-342900"/>
            <a:r>
              <a:rPr lang="en-US" dirty="0" smtClean="0"/>
              <a:t>But, only used once</a:t>
            </a:r>
            <a:endParaRPr lang="en-US" dirty="0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814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4249737" y="1193800"/>
            <a:ext cx="41275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(%rsi,%rsi,2),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$4,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85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Understanding Arithmetic Expression Example</a:t>
            </a:r>
            <a:endParaRPr lang="en-US" dirty="0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052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3810000" y="1193800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t1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t2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(%rsi,%rsi,2),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$4,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 # t4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t5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089589"/>
              </p:ext>
            </p:extLst>
          </p:nvPr>
        </p:nvGraphicFramePr>
        <p:xfrm>
          <a:off x="4648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 smtClean="0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81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Programming I: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Intel processors and architectures</a:t>
            </a:r>
          </a:p>
          <a:p>
            <a:pPr lvl="1"/>
            <a:r>
              <a:rPr lang="en-US" dirty="0" smtClean="0"/>
              <a:t>Evolutionary design leads to many quirks and artifacts</a:t>
            </a:r>
          </a:p>
          <a:p>
            <a:r>
              <a:rPr lang="en-US" dirty="0" smtClean="0"/>
              <a:t>C, assembly, machine code</a:t>
            </a:r>
          </a:p>
          <a:p>
            <a:pPr lvl="1"/>
            <a:r>
              <a:rPr lang="en-US" dirty="0" smtClean="0"/>
              <a:t>New forms of visible state: program counter, registers, ...</a:t>
            </a:r>
          </a:p>
          <a:p>
            <a:pPr lvl="1"/>
            <a:r>
              <a:rPr lang="en-US" dirty="0" smtClean="0"/>
              <a:t>Compiler must transform statements, expressions, procedures into low-level instruction sequences</a:t>
            </a:r>
          </a:p>
          <a:p>
            <a:r>
              <a:rPr lang="en-US" dirty="0" smtClean="0"/>
              <a:t>Assembly Basics: Registers, operands, move</a:t>
            </a:r>
          </a:p>
          <a:p>
            <a:pPr lvl="1"/>
            <a:r>
              <a:rPr lang="en-US" dirty="0" smtClean="0"/>
              <a:t>The x86-64 move instructions cover wide range of data movement forms</a:t>
            </a:r>
          </a:p>
          <a:p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C compiler will figure out different instruction combinations to carry out computation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dirty="0" smtClean="0"/>
              <a:t>Intel x86 Processors, cont.</a:t>
            </a:r>
            <a:endParaRPr lang="en-US" dirty="0"/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7896225" cy="4972050"/>
          </a:xfrm>
        </p:spPr>
        <p:txBody>
          <a:bodyPr/>
          <a:lstStyle/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Machine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386</a:t>
            </a:r>
            <a:r>
              <a:rPr lang="en-US" dirty="0"/>
              <a:t>	</a:t>
            </a:r>
            <a:r>
              <a:rPr lang="en-US" dirty="0" smtClean="0"/>
              <a:t>1985</a:t>
            </a:r>
            <a:r>
              <a:rPr lang="en-US" dirty="0"/>
              <a:t>	</a:t>
            </a:r>
            <a:r>
              <a:rPr lang="en-US" dirty="0" smtClean="0"/>
              <a:t>0.3M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	1993	3.1M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Pentium/MMX	1997	4.5M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err="1"/>
              <a:t>PentiumPro</a:t>
            </a:r>
            <a:r>
              <a:rPr lang="en-US" dirty="0"/>
              <a:t>	1995	6.5M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III	1999	8.2M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4	2001	42M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Core </a:t>
            </a:r>
            <a:r>
              <a:rPr lang="en-US" dirty="0" smtClean="0"/>
              <a:t>2 Duo</a:t>
            </a:r>
            <a:r>
              <a:rPr lang="en-US" dirty="0"/>
              <a:t>	2006	</a:t>
            </a:r>
            <a:r>
              <a:rPr lang="en-US" dirty="0" smtClean="0"/>
              <a:t>291M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Core i7	2008	731M</a:t>
            </a:r>
            <a:endParaRPr lang="en-US" dirty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Added Features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support multimedia operations</a:t>
            </a:r>
            <a:endParaRPr lang="en-US" dirty="0" smtClean="0"/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Instructions </a:t>
            </a:r>
            <a:r>
              <a:rPr lang="en-US" dirty="0"/>
              <a:t>to enable more efficient conditional </a:t>
            </a:r>
            <a:r>
              <a:rPr lang="en-US" dirty="0" smtClean="0"/>
              <a:t>operations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Transition from 32 bits to 64 bits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More cores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143000"/>
            <a:ext cx="42481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dirty="0" smtClean="0"/>
              <a:t>2015 State of the Art</a:t>
            </a:r>
            <a:endParaRPr lang="en-US" dirty="0"/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7896225" cy="4972050"/>
          </a:xfrm>
        </p:spPr>
        <p:txBody>
          <a:bodyPr/>
          <a:lstStyle/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Core i7 </a:t>
            </a:r>
            <a:r>
              <a:rPr lang="en-US" dirty="0" err="1" smtClean="0"/>
              <a:t>Broadwell</a:t>
            </a:r>
            <a:r>
              <a:rPr lang="en-US" dirty="0" smtClean="0"/>
              <a:t> 2015</a:t>
            </a:r>
            <a:endParaRPr lang="en-US" dirty="0"/>
          </a:p>
          <a:p>
            <a:pPr marL="223838" indent="-223838" defTabSz="895350">
              <a:tabLst>
                <a:tab pos="23495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 smtClean="0"/>
              <a:t>Desktop Model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4 cores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Integrated graphics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3.3-3.8 GHz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65W</a:t>
            </a:r>
          </a:p>
          <a:p>
            <a:pPr marL="623888" lvl="1" indent="-223838" defTabSz="895350">
              <a:tabLst>
                <a:tab pos="23495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 smtClean="0"/>
              <a:t>Server Model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8 cores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Integrated I/O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2-2.6 GHz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45W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536" y="1447799"/>
            <a:ext cx="5032853" cy="438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3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Clones: Advanced Micro Devices (AMD)</a:t>
            </a:r>
            <a:endParaRPr lang="en-US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60338" indent="-222250" defTabSz="895350">
              <a:tabLst>
                <a:tab pos="2349500" algn="l"/>
              </a:tabLst>
            </a:pPr>
            <a:r>
              <a:rPr lang="en-US" dirty="0" smtClean="0"/>
              <a:t>Historically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AMD has followed just behind Intel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 little bit slower, a lot cheaper</a:t>
            </a:r>
          </a:p>
          <a:p>
            <a:pPr marL="160338" indent="-222250" defTabSz="895350">
              <a:tabLst>
                <a:tab pos="2349500" algn="l"/>
              </a:tabLst>
            </a:pPr>
            <a:r>
              <a:rPr lang="en-US" dirty="0" smtClean="0"/>
              <a:t>Then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Recruited top circuit designers from Digital Equipment Corp. and other downward trending companies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Built </a:t>
            </a:r>
            <a:r>
              <a:rPr lang="en-US" dirty="0" err="1" smtClean="0"/>
              <a:t>Opteron</a:t>
            </a:r>
            <a:r>
              <a:rPr lang="en-US" dirty="0" smtClean="0"/>
              <a:t>: tough competitor to Pentium 4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Developed x86-64, their own extension to 64 bits</a:t>
            </a:r>
          </a:p>
          <a:p>
            <a:pPr marL="39688" indent="-165100" defTabSz="895350">
              <a:tabLst>
                <a:tab pos="2349500" algn="l"/>
              </a:tabLst>
            </a:pPr>
            <a:r>
              <a:rPr lang="en-US" dirty="0" smtClean="0"/>
              <a:t> Recent Years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Intel got its act together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 smtClean="0"/>
              <a:t>Leads the world in semiconductor technology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AMD has fallen behind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 smtClean="0"/>
              <a:t>Relies on external semiconductor manufacturer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Intel’s </a:t>
            </a:r>
            <a:r>
              <a:rPr lang="en-US" dirty="0" smtClean="0"/>
              <a:t>64-Bit History</a:t>
            </a:r>
            <a:endParaRPr lang="en-US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 smtClean="0"/>
              <a:t>2001: Intel Attempts </a:t>
            </a:r>
            <a:r>
              <a:rPr lang="en-US" dirty="0"/>
              <a:t>Radical Shift from IA32 to IA64</a:t>
            </a:r>
          </a:p>
          <a:p>
            <a:pPr lvl="1"/>
            <a:r>
              <a:rPr lang="en-US" dirty="0"/>
              <a:t>Totally different </a:t>
            </a:r>
            <a:r>
              <a:rPr lang="en-US" dirty="0" smtClean="0"/>
              <a:t>architecture (Itanium)</a:t>
            </a:r>
            <a:endParaRPr lang="en-US" dirty="0"/>
          </a:p>
          <a:p>
            <a:pPr lvl="1"/>
            <a:r>
              <a:rPr lang="en-US" dirty="0"/>
              <a:t>Executes </a:t>
            </a:r>
            <a:r>
              <a:rPr lang="en-US" dirty="0" smtClean="0"/>
              <a:t>IA32 </a:t>
            </a:r>
            <a:r>
              <a:rPr lang="en-US" dirty="0"/>
              <a:t>code only as legacy</a:t>
            </a:r>
          </a:p>
          <a:p>
            <a:pPr lvl="1"/>
            <a:r>
              <a:rPr lang="en-US" dirty="0"/>
              <a:t>Performance disappointing</a:t>
            </a:r>
          </a:p>
          <a:p>
            <a:r>
              <a:rPr lang="en-US" dirty="0" smtClean="0"/>
              <a:t>2003: AMD Steps </a:t>
            </a:r>
            <a:r>
              <a:rPr lang="en-US" dirty="0"/>
              <a:t>in with Evolutionary Solution</a:t>
            </a:r>
          </a:p>
          <a:p>
            <a:pPr lvl="1"/>
            <a:r>
              <a:rPr lang="en-US" dirty="0"/>
              <a:t>x86-64 (now called “AMD64”)</a:t>
            </a:r>
          </a:p>
          <a:p>
            <a:r>
              <a:rPr lang="en-US" dirty="0"/>
              <a:t>Intel Felt Obligated to Focus on IA64</a:t>
            </a:r>
          </a:p>
          <a:p>
            <a:pPr lvl="1"/>
            <a:r>
              <a:rPr lang="en-US" dirty="0"/>
              <a:t>Hard to admit mistake or that AMD is better</a:t>
            </a:r>
          </a:p>
          <a:p>
            <a:r>
              <a:rPr lang="en-US" dirty="0"/>
              <a:t>2004: Intel Announces EM64T extension to IA32</a:t>
            </a:r>
          </a:p>
          <a:p>
            <a:pPr lvl="1"/>
            <a:r>
              <a:rPr lang="en-US" dirty="0"/>
              <a:t>Extended Memory 64-bit Technology</a:t>
            </a:r>
          </a:p>
          <a:p>
            <a:pPr lvl="1"/>
            <a:r>
              <a:rPr lang="en-US" dirty="0"/>
              <a:t>Almost identical to x86-64!</a:t>
            </a:r>
          </a:p>
          <a:p>
            <a:r>
              <a:rPr lang="en-US" dirty="0" smtClean="0"/>
              <a:t>All but low-end x86 processors support x86-64</a:t>
            </a:r>
          </a:p>
          <a:p>
            <a:pPr lvl="1"/>
            <a:r>
              <a:rPr lang="en-US" dirty="0" smtClean="0"/>
              <a:t>But, lots of code still runs in 32-bit mode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Coverage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IA32</a:t>
            </a:r>
          </a:p>
          <a:p>
            <a:pPr lvl="1"/>
            <a:r>
              <a:rPr lang="en-US" dirty="0"/>
              <a:t>The traditional </a:t>
            </a:r>
            <a:r>
              <a:rPr lang="en-US" dirty="0" smtClean="0"/>
              <a:t>x86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x86-64</a:t>
            </a:r>
          </a:p>
          <a:p>
            <a:pPr lvl="1"/>
            <a:r>
              <a:rPr lang="en-US" dirty="0" smtClean="0"/>
              <a:t>The new standard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system64&gt; </a:t>
            </a:r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Courier New"/>
                <a:cs typeface="Courier New"/>
              </a:rPr>
              <a:t>system64&gt; </a:t>
            </a:r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>
                <a:latin typeface="Courier New"/>
                <a:cs typeface="Courier New"/>
              </a:rPr>
              <a:t> –m64 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/>
          </a:p>
          <a:p>
            <a:r>
              <a:rPr lang="en-US" dirty="0" smtClean="0"/>
              <a:t>Presentation</a:t>
            </a:r>
            <a:endParaRPr lang="en-US" dirty="0"/>
          </a:p>
          <a:p>
            <a:pPr lvl="1"/>
            <a:r>
              <a:rPr lang="en-US" dirty="0" smtClean="0"/>
              <a:t>Book covers x86-64</a:t>
            </a:r>
            <a:endParaRPr lang="en-US" dirty="0"/>
          </a:p>
          <a:p>
            <a:pPr lvl="1"/>
            <a:r>
              <a:rPr lang="en-US" dirty="0" smtClean="0"/>
              <a:t>Web aside on IA32</a:t>
            </a:r>
          </a:p>
          <a:p>
            <a:pPr lvl="1"/>
            <a:r>
              <a:rPr lang="en-US" dirty="0" smtClean="0"/>
              <a:t>We will only cover x86-64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20233</TotalTime>
  <Words>3193</Words>
  <Application>Microsoft Macintosh PowerPoint</Application>
  <PresentationFormat>On-screen Show (4:3)</PresentationFormat>
  <Paragraphs>795</Paragraphs>
  <Slides>44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template2007</vt:lpstr>
      <vt:lpstr>Machine-Level Programming I: Basics   </vt:lpstr>
      <vt:lpstr>Today: Machine Programming I: Basics</vt:lpstr>
      <vt:lpstr>Intel x86 Processors</vt:lpstr>
      <vt:lpstr>Intel x86 Evolution: Milestones</vt:lpstr>
      <vt:lpstr>Intel x86 Processors, cont.</vt:lpstr>
      <vt:lpstr>2015 State of the Art</vt:lpstr>
      <vt:lpstr>x86 Clones: Advanced Micro Devices (AMD)</vt:lpstr>
      <vt:lpstr>Intel’s 64-Bit History</vt:lpstr>
      <vt:lpstr>Our Coverage</vt:lpstr>
      <vt:lpstr>Today: Machine Programming I: Basics</vt:lpstr>
      <vt:lpstr>Definitions</vt:lpstr>
      <vt:lpstr>Assembly/Machine Code View</vt:lpstr>
      <vt:lpstr>Turning C into Object Code</vt:lpstr>
      <vt:lpstr>Compiling Into Assembly</vt:lpstr>
      <vt:lpstr>Assembly Characteristics: Data Types</vt:lpstr>
      <vt:lpstr>Assembly Characteristics: Operations</vt:lpstr>
      <vt:lpstr>Object Code</vt:lpstr>
      <vt:lpstr>Machine Instruction Example</vt:lpstr>
      <vt:lpstr>Disassembling Object Code</vt:lpstr>
      <vt:lpstr>Alternate Disassembly</vt:lpstr>
      <vt:lpstr>What Can be Disassembled?</vt:lpstr>
      <vt:lpstr>Today: Machine Programming I: Basics</vt:lpstr>
      <vt:lpstr>Some History: IA32 Registers</vt:lpstr>
      <vt:lpstr>x86-64 Integer Registers</vt:lpstr>
      <vt:lpstr>Moving Data</vt:lpstr>
      <vt:lpstr>movq Operand Combinations</vt:lpstr>
      <vt:lpstr>Simple Memory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Understanding Swap()</vt:lpstr>
      <vt:lpstr>Simple Memory Addressing Modes</vt:lpstr>
      <vt:lpstr>Complete Memory Addressing Modes</vt:lpstr>
      <vt:lpstr>Address Computation Examples</vt:lpstr>
      <vt:lpstr>Today: Machine Programming I: Basics</vt:lpstr>
      <vt:lpstr>Address Computation Instruction</vt:lpstr>
      <vt:lpstr>Some Arithmetic Operations</vt:lpstr>
      <vt:lpstr>Some Arithmetic Operations</vt:lpstr>
      <vt:lpstr>Arithmetic Expression Example</vt:lpstr>
      <vt:lpstr>Understanding Arithmetic Expression Example</vt:lpstr>
      <vt:lpstr>Machine Programming I: 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Introduction to Computer Systems 15-213/18-213 </dc:title>
  <dc:subject/>
  <dc:creator>Markus Pueschel</dc:creator>
  <cp:keywords/>
  <dc:description/>
  <cp:lastModifiedBy>Hyrum Carroll</cp:lastModifiedBy>
  <cp:revision>666</cp:revision>
  <cp:lastPrinted>2011-09-12T20:37:42Z</cp:lastPrinted>
  <dcterms:created xsi:type="dcterms:W3CDTF">2012-09-11T15:51:41Z</dcterms:created>
  <dcterms:modified xsi:type="dcterms:W3CDTF">2016-02-22T19:14:57Z</dcterms:modified>
  <cp:category/>
</cp:coreProperties>
</file>