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26"/>
  </p:notesMasterIdLst>
  <p:handoutMasterIdLst>
    <p:handoutMasterId r:id="rId27"/>
  </p:handoutMasterIdLst>
  <p:sldIdLst>
    <p:sldId id="256" r:id="rId4"/>
    <p:sldId id="257" r:id="rId5"/>
    <p:sldId id="258" r:id="rId6"/>
    <p:sldId id="259" r:id="rId7"/>
    <p:sldId id="263" r:id="rId8"/>
    <p:sldId id="264" r:id="rId9"/>
    <p:sldId id="267" r:id="rId10"/>
    <p:sldId id="307" r:id="rId11"/>
    <p:sldId id="308" r:id="rId12"/>
    <p:sldId id="270" r:id="rId13"/>
    <p:sldId id="273" r:id="rId14"/>
    <p:sldId id="309" r:id="rId15"/>
    <p:sldId id="310" r:id="rId16"/>
    <p:sldId id="276" r:id="rId17"/>
    <p:sldId id="277" r:id="rId18"/>
    <p:sldId id="278" r:id="rId19"/>
    <p:sldId id="304" r:id="rId20"/>
    <p:sldId id="306" r:id="rId21"/>
    <p:sldId id="281" r:id="rId22"/>
    <p:sldId id="282" r:id="rId23"/>
    <p:sldId id="283" r:id="rId24"/>
    <p:sldId id="300" r:id="rId25"/>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8F6D9"/>
    <a:srgbClr val="EDEBCF"/>
    <a:srgbClr val="D3F2D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p:cViewPr>
        <p:scale>
          <a:sx n="103" d="100"/>
          <a:sy n="103" d="100"/>
        </p:scale>
        <p:origin x="-5576" y="-2416"/>
      </p:cViewPr>
      <p:guideLst>
        <p:guide orient="horz" pos="2160"/>
        <p:guide pos="2880"/>
      </p:guideLst>
    </p:cSldViewPr>
  </p:slideViewPr>
  <p:notesTextViewPr>
    <p:cViewPr>
      <p:scale>
        <a:sx n="100" d="100"/>
        <a:sy n="100" d="100"/>
      </p:scale>
      <p:origin x="0" y="0"/>
    </p:cViewPr>
  </p:notesTextViewPr>
  <p:sorterViewPr>
    <p:cViewPr>
      <p:scale>
        <a:sx n="400" d="100"/>
        <a:sy n="400" d="100"/>
      </p:scale>
      <p:origin x="0" y="0"/>
    </p:cViewPr>
  </p:sorterViewPr>
  <p:notesViewPr>
    <p:cSldViewPr snapToGrid="0" snapToObjects="1">
      <p:cViewPr varScale="1">
        <p:scale>
          <a:sx n="78" d="100"/>
          <a:sy n="78" d="100"/>
        </p:scale>
        <p:origin x="-231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droh:Google%20Drive:ics3:mountains:corei7mountain4x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45"/>
      <c:rAngAx val="0"/>
      <c:perspective val="30"/>
    </c:view3D>
    <c:floor>
      <c:thickness val="0"/>
      <c:spPr>
        <a:solidFill>
          <a:schemeClr val="bg1">
            <a:lumMod val="85000"/>
          </a:schemeClr>
        </a:solidFill>
      </c:spPr>
    </c:floor>
    <c:sideWall>
      <c:thickness val="0"/>
    </c:sideWall>
    <c:backWall>
      <c:thickness val="0"/>
    </c:backWall>
    <c:plotArea>
      <c:layout>
        <c:manualLayout>
          <c:layoutTarget val="inner"/>
          <c:xMode val="edge"/>
          <c:yMode val="edge"/>
          <c:x val="0.128498920968212"/>
          <c:y val="0.0283860753835129"/>
          <c:w val="0.699763896179644"/>
          <c:h val="0.921287118521949"/>
        </c:manualLayout>
      </c:layout>
      <c:surface3DChart>
        <c:wireframe val="0"/>
        <c:ser>
          <c:idx val="0"/>
          <c:order val="0"/>
          <c:tx>
            <c:strRef>
              <c:f>data!$A$2</c:f>
              <c:strCache>
                <c:ptCount val="1"/>
                <c:pt idx="0">
                  <c:v>128m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data!$B$2:$M$2</c:f>
              <c:numCache>
                <c:formatCode>General</c:formatCode>
                <c:ptCount val="12"/>
                <c:pt idx="0">
                  <c:v>8350.0</c:v>
                </c:pt>
                <c:pt idx="1">
                  <c:v>4750.0</c:v>
                </c:pt>
                <c:pt idx="2">
                  <c:v>3096.0</c:v>
                </c:pt>
                <c:pt idx="3">
                  <c:v>2286.0</c:v>
                </c:pt>
                <c:pt idx="4">
                  <c:v>1817.0</c:v>
                </c:pt>
                <c:pt idx="5">
                  <c:v>1512.0</c:v>
                </c:pt>
                <c:pt idx="6">
                  <c:v>1293.0</c:v>
                </c:pt>
                <c:pt idx="7">
                  <c:v>1131.0</c:v>
                </c:pt>
                <c:pt idx="8">
                  <c:v>1055.0</c:v>
                </c:pt>
                <c:pt idx="9">
                  <c:v>995.0</c:v>
                </c:pt>
                <c:pt idx="10">
                  <c:v>945.0</c:v>
                </c:pt>
                <c:pt idx="11">
                  <c:v>900.0</c:v>
                </c:pt>
              </c:numCache>
            </c:numRef>
          </c:val>
        </c:ser>
        <c:ser>
          <c:idx val="1"/>
          <c:order val="1"/>
          <c:tx>
            <c:strRef>
              <c:f>data!$A$3</c:f>
              <c:strCache>
                <c:ptCount val="1"/>
                <c:pt idx="0">
                  <c:v>64m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data!$B$3:$M$3</c:f>
              <c:numCache>
                <c:formatCode>General</c:formatCode>
                <c:ptCount val="12"/>
                <c:pt idx="0">
                  <c:v>8352.0</c:v>
                </c:pt>
                <c:pt idx="1">
                  <c:v>4750.0</c:v>
                </c:pt>
                <c:pt idx="2">
                  <c:v>3092.0</c:v>
                </c:pt>
                <c:pt idx="3">
                  <c:v>2287.0</c:v>
                </c:pt>
                <c:pt idx="4">
                  <c:v>1816.0</c:v>
                </c:pt>
                <c:pt idx="5">
                  <c:v>1510.0</c:v>
                </c:pt>
                <c:pt idx="6">
                  <c:v>1291.0</c:v>
                </c:pt>
                <c:pt idx="7">
                  <c:v>1129.0</c:v>
                </c:pt>
                <c:pt idx="8">
                  <c:v>1051.0</c:v>
                </c:pt>
                <c:pt idx="9">
                  <c:v>989.0</c:v>
                </c:pt>
                <c:pt idx="10">
                  <c:v>938.0</c:v>
                </c:pt>
                <c:pt idx="11">
                  <c:v>894.0</c:v>
                </c:pt>
              </c:numCache>
            </c:numRef>
          </c:val>
        </c:ser>
        <c:ser>
          <c:idx val="2"/>
          <c:order val="2"/>
          <c:tx>
            <c:strRef>
              <c:f>data!$A$4</c:f>
              <c:strCache>
                <c:ptCount val="1"/>
                <c:pt idx="0">
                  <c:v>32m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data!$B$4:$M$4</c:f>
              <c:numCache>
                <c:formatCode>General</c:formatCode>
                <c:ptCount val="12"/>
                <c:pt idx="0">
                  <c:v>8406.0</c:v>
                </c:pt>
                <c:pt idx="1">
                  <c:v>4787.0</c:v>
                </c:pt>
                <c:pt idx="2">
                  <c:v>3098.0</c:v>
                </c:pt>
                <c:pt idx="3">
                  <c:v>2289.0</c:v>
                </c:pt>
                <c:pt idx="4">
                  <c:v>1823.0</c:v>
                </c:pt>
                <c:pt idx="5">
                  <c:v>1512.0</c:v>
                </c:pt>
                <c:pt idx="6">
                  <c:v>1295.0</c:v>
                </c:pt>
                <c:pt idx="7">
                  <c:v>1133.0</c:v>
                </c:pt>
                <c:pt idx="8">
                  <c:v>1052.0</c:v>
                </c:pt>
                <c:pt idx="9">
                  <c:v>989.0</c:v>
                </c:pt>
                <c:pt idx="10">
                  <c:v>938.0</c:v>
                </c:pt>
                <c:pt idx="11">
                  <c:v>892.0</c:v>
                </c:pt>
              </c:numCache>
            </c:numRef>
          </c:val>
        </c:ser>
        <c:ser>
          <c:idx val="3"/>
          <c:order val="3"/>
          <c:tx>
            <c:strRef>
              <c:f>data!$A$5</c:f>
              <c:strCache>
                <c:ptCount val="1"/>
                <c:pt idx="0">
                  <c:v>16m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data!$B$5:$M$5</c:f>
              <c:numCache>
                <c:formatCode>General</c:formatCode>
                <c:ptCount val="12"/>
                <c:pt idx="0">
                  <c:v>8556.0</c:v>
                </c:pt>
                <c:pt idx="1">
                  <c:v>4990.0</c:v>
                </c:pt>
                <c:pt idx="2">
                  <c:v>3204.0</c:v>
                </c:pt>
                <c:pt idx="3">
                  <c:v>2376.0</c:v>
                </c:pt>
                <c:pt idx="4">
                  <c:v>1891.0</c:v>
                </c:pt>
                <c:pt idx="5">
                  <c:v>1579.0</c:v>
                </c:pt>
                <c:pt idx="6">
                  <c:v>1356.0</c:v>
                </c:pt>
                <c:pt idx="7">
                  <c:v>1198.0</c:v>
                </c:pt>
                <c:pt idx="8">
                  <c:v>1127.0</c:v>
                </c:pt>
                <c:pt idx="9">
                  <c:v>1070.0</c:v>
                </c:pt>
                <c:pt idx="10">
                  <c:v>1028.0</c:v>
                </c:pt>
                <c:pt idx="11">
                  <c:v>994.0</c:v>
                </c:pt>
              </c:numCache>
            </c:numRef>
          </c:val>
        </c:ser>
        <c:ser>
          <c:idx val="4"/>
          <c:order val="4"/>
          <c:tx>
            <c:strRef>
              <c:f>data!$A$6</c:f>
              <c:strCache>
                <c:ptCount val="1"/>
                <c:pt idx="0">
                  <c:v>8m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data!$B$6:$M$6</c:f>
              <c:numCache>
                <c:formatCode>General</c:formatCode>
                <c:ptCount val="12"/>
                <c:pt idx="0">
                  <c:v>8998.0</c:v>
                </c:pt>
                <c:pt idx="1">
                  <c:v>5447.0</c:v>
                </c:pt>
                <c:pt idx="2">
                  <c:v>3570.0</c:v>
                </c:pt>
                <c:pt idx="3">
                  <c:v>2643.0</c:v>
                </c:pt>
                <c:pt idx="4">
                  <c:v>2104.0</c:v>
                </c:pt>
                <c:pt idx="5">
                  <c:v>1743.0</c:v>
                </c:pt>
                <c:pt idx="6">
                  <c:v>1477.0</c:v>
                </c:pt>
                <c:pt idx="7">
                  <c:v>1300.0</c:v>
                </c:pt>
                <c:pt idx="8">
                  <c:v>1217.0</c:v>
                </c:pt>
                <c:pt idx="9">
                  <c:v>1158.0</c:v>
                </c:pt>
                <c:pt idx="10">
                  <c:v>1128.0</c:v>
                </c:pt>
                <c:pt idx="11">
                  <c:v>1096.0</c:v>
                </c:pt>
              </c:numCache>
            </c:numRef>
          </c:val>
        </c:ser>
        <c:ser>
          <c:idx val="5"/>
          <c:order val="5"/>
          <c:tx>
            <c:strRef>
              <c:f>data!$A$7</c:f>
              <c:strCache>
                <c:ptCount val="1"/>
                <c:pt idx="0">
                  <c:v>4m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data!$B$7:$M$7</c:f>
              <c:numCache>
                <c:formatCode>General</c:formatCode>
                <c:ptCount val="12"/>
                <c:pt idx="0">
                  <c:v>11494.0</c:v>
                </c:pt>
                <c:pt idx="1">
                  <c:v>7921.0</c:v>
                </c:pt>
                <c:pt idx="2">
                  <c:v>5664.0</c:v>
                </c:pt>
                <c:pt idx="3">
                  <c:v>4319.0</c:v>
                </c:pt>
                <c:pt idx="4">
                  <c:v>3524.0</c:v>
                </c:pt>
                <c:pt idx="5">
                  <c:v>2991.0</c:v>
                </c:pt>
                <c:pt idx="6">
                  <c:v>2592.0</c:v>
                </c:pt>
                <c:pt idx="7">
                  <c:v>2298.0</c:v>
                </c:pt>
                <c:pt idx="8">
                  <c:v>2208.0</c:v>
                </c:pt>
                <c:pt idx="9">
                  <c:v>2148.0</c:v>
                </c:pt>
                <c:pt idx="10">
                  <c:v>2117.0</c:v>
                </c:pt>
                <c:pt idx="11">
                  <c:v>2077.0</c:v>
                </c:pt>
              </c:numCache>
            </c:numRef>
          </c:val>
        </c:ser>
        <c:ser>
          <c:idx val="6"/>
          <c:order val="6"/>
          <c:tx>
            <c:strRef>
              <c:f>data!$A$8</c:f>
              <c:strCache>
                <c:ptCount val="1"/>
                <c:pt idx="0">
                  <c:v>2m</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data!$B$8:$M$8</c:f>
              <c:numCache>
                <c:formatCode>General</c:formatCode>
                <c:ptCount val="12"/>
                <c:pt idx="0">
                  <c:v>12297.0</c:v>
                </c:pt>
                <c:pt idx="1">
                  <c:v>8417.0</c:v>
                </c:pt>
                <c:pt idx="2">
                  <c:v>5940.0</c:v>
                </c:pt>
                <c:pt idx="3">
                  <c:v>4573.0</c:v>
                </c:pt>
                <c:pt idx="4">
                  <c:v>3734.0</c:v>
                </c:pt>
                <c:pt idx="5">
                  <c:v>3174.0</c:v>
                </c:pt>
                <c:pt idx="6">
                  <c:v>2763.0</c:v>
                </c:pt>
                <c:pt idx="7">
                  <c:v>2446.0</c:v>
                </c:pt>
                <c:pt idx="8">
                  <c:v>2349.0</c:v>
                </c:pt>
                <c:pt idx="9">
                  <c:v>2272.0</c:v>
                </c:pt>
                <c:pt idx="10">
                  <c:v>2213.0</c:v>
                </c:pt>
                <c:pt idx="11">
                  <c:v>2160.0</c:v>
                </c:pt>
              </c:numCache>
            </c:numRef>
          </c:val>
        </c:ser>
        <c:ser>
          <c:idx val="7"/>
          <c:order val="7"/>
          <c:tx>
            <c:strRef>
              <c:f>data!$A$9</c:f>
              <c:strCache>
                <c:ptCount val="1"/>
                <c:pt idx="0">
                  <c:v>1024k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data!$B$9:$M$9</c:f>
              <c:numCache>
                <c:formatCode>General</c:formatCode>
                <c:ptCount val="12"/>
                <c:pt idx="0">
                  <c:v>12422.0</c:v>
                </c:pt>
                <c:pt idx="1">
                  <c:v>8398.0</c:v>
                </c:pt>
                <c:pt idx="2">
                  <c:v>5971.0</c:v>
                </c:pt>
                <c:pt idx="3">
                  <c:v>4569.0</c:v>
                </c:pt>
                <c:pt idx="4">
                  <c:v>3740.0</c:v>
                </c:pt>
                <c:pt idx="5">
                  <c:v>3172.0</c:v>
                </c:pt>
                <c:pt idx="6">
                  <c:v>2756.0</c:v>
                </c:pt>
                <c:pt idx="7">
                  <c:v>2446.0</c:v>
                </c:pt>
                <c:pt idx="8">
                  <c:v>2351.0</c:v>
                </c:pt>
                <c:pt idx="9">
                  <c:v>2271.0</c:v>
                </c:pt>
                <c:pt idx="10">
                  <c:v>2209.0</c:v>
                </c:pt>
                <c:pt idx="11">
                  <c:v>2162.0</c:v>
                </c:pt>
              </c:numCache>
            </c:numRef>
          </c:val>
        </c:ser>
        <c:ser>
          <c:idx val="8"/>
          <c:order val="8"/>
          <c:tx>
            <c:strRef>
              <c:f>data!$A$10</c:f>
              <c:strCache>
                <c:ptCount val="1"/>
                <c:pt idx="0">
                  <c:v>512k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data!$B$10:$M$10</c:f>
              <c:numCache>
                <c:formatCode>General</c:formatCode>
                <c:ptCount val="12"/>
                <c:pt idx="0">
                  <c:v>12432.0</c:v>
                </c:pt>
                <c:pt idx="1">
                  <c:v>8472.0</c:v>
                </c:pt>
                <c:pt idx="2">
                  <c:v>5950.0</c:v>
                </c:pt>
                <c:pt idx="3">
                  <c:v>4573.0</c:v>
                </c:pt>
                <c:pt idx="4">
                  <c:v>3726.0</c:v>
                </c:pt>
                <c:pt idx="5">
                  <c:v>3165.0</c:v>
                </c:pt>
                <c:pt idx="6">
                  <c:v>2758.0</c:v>
                </c:pt>
                <c:pt idx="7">
                  <c:v>2447.0</c:v>
                </c:pt>
                <c:pt idx="8">
                  <c:v>2341.0</c:v>
                </c:pt>
                <c:pt idx="9">
                  <c:v>2267.0</c:v>
                </c:pt>
                <c:pt idx="10">
                  <c:v>2210.0</c:v>
                </c:pt>
                <c:pt idx="11">
                  <c:v>2162.0</c:v>
                </c:pt>
              </c:numCache>
            </c:numRef>
          </c:val>
        </c:ser>
        <c:ser>
          <c:idx val="9"/>
          <c:order val="9"/>
          <c:tx>
            <c:strRef>
              <c:f>data!$A$11</c:f>
              <c:strCache>
                <c:ptCount val="1"/>
                <c:pt idx="0">
                  <c:v>256k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data!$B$11:$M$11</c:f>
              <c:numCache>
                <c:formatCode>General</c:formatCode>
                <c:ptCount val="12"/>
                <c:pt idx="0">
                  <c:v>12564.0</c:v>
                </c:pt>
                <c:pt idx="1">
                  <c:v>10037.0</c:v>
                </c:pt>
                <c:pt idx="2">
                  <c:v>8679.0</c:v>
                </c:pt>
                <c:pt idx="3">
                  <c:v>7175.0</c:v>
                </c:pt>
                <c:pt idx="4">
                  <c:v>5915.0</c:v>
                </c:pt>
                <c:pt idx="5">
                  <c:v>5022.0</c:v>
                </c:pt>
                <c:pt idx="6">
                  <c:v>4345.0</c:v>
                </c:pt>
                <c:pt idx="7">
                  <c:v>3856.0</c:v>
                </c:pt>
                <c:pt idx="8">
                  <c:v>3895.0</c:v>
                </c:pt>
                <c:pt idx="9">
                  <c:v>3981.0</c:v>
                </c:pt>
                <c:pt idx="10">
                  <c:v>4001.0</c:v>
                </c:pt>
                <c:pt idx="11">
                  <c:v>4404.0</c:v>
                </c:pt>
              </c:numCache>
            </c:numRef>
          </c:val>
        </c:ser>
        <c:ser>
          <c:idx val="10"/>
          <c:order val="10"/>
          <c:tx>
            <c:strRef>
              <c:f>data!$A$12</c:f>
              <c:strCache>
                <c:ptCount val="1"/>
                <c:pt idx="0">
                  <c:v>128k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data!$B$12:$M$12</c:f>
              <c:numCache>
                <c:formatCode>General</c:formatCode>
                <c:ptCount val="12"/>
                <c:pt idx="0">
                  <c:v>12711.0</c:v>
                </c:pt>
                <c:pt idx="1">
                  <c:v>10750.0</c:v>
                </c:pt>
                <c:pt idx="2">
                  <c:v>10271.0</c:v>
                </c:pt>
                <c:pt idx="3">
                  <c:v>8649.0</c:v>
                </c:pt>
                <c:pt idx="4">
                  <c:v>7525.0</c:v>
                </c:pt>
                <c:pt idx="5">
                  <c:v>6374.0</c:v>
                </c:pt>
                <c:pt idx="6">
                  <c:v>5482.0</c:v>
                </c:pt>
                <c:pt idx="7">
                  <c:v>4854.0</c:v>
                </c:pt>
                <c:pt idx="8">
                  <c:v>4901.0</c:v>
                </c:pt>
                <c:pt idx="9">
                  <c:v>4933.0</c:v>
                </c:pt>
                <c:pt idx="10">
                  <c:v>4917.0</c:v>
                </c:pt>
                <c:pt idx="11">
                  <c:v>4924.0</c:v>
                </c:pt>
              </c:numCache>
            </c:numRef>
          </c:val>
        </c:ser>
        <c:ser>
          <c:idx val="11"/>
          <c:order val="11"/>
          <c:tx>
            <c:strRef>
              <c:f>data!$A$13</c:f>
              <c:strCache>
                <c:ptCount val="1"/>
                <c:pt idx="0">
                  <c:v>64k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data!$B$13:$M$13</c:f>
              <c:numCache>
                <c:formatCode>General</c:formatCode>
                <c:ptCount val="12"/>
                <c:pt idx="0">
                  <c:v>12687.0</c:v>
                </c:pt>
                <c:pt idx="1">
                  <c:v>10689.0</c:v>
                </c:pt>
                <c:pt idx="2">
                  <c:v>10208.0</c:v>
                </c:pt>
                <c:pt idx="3">
                  <c:v>8768.0</c:v>
                </c:pt>
                <c:pt idx="4">
                  <c:v>7570.0</c:v>
                </c:pt>
                <c:pt idx="5">
                  <c:v>6352.0</c:v>
                </c:pt>
                <c:pt idx="6">
                  <c:v>5460.0</c:v>
                </c:pt>
                <c:pt idx="7">
                  <c:v>4830.0</c:v>
                </c:pt>
                <c:pt idx="8">
                  <c:v>4885.0</c:v>
                </c:pt>
                <c:pt idx="9">
                  <c:v>4885.0</c:v>
                </c:pt>
                <c:pt idx="10">
                  <c:v>4823.0</c:v>
                </c:pt>
                <c:pt idx="11">
                  <c:v>4868.0</c:v>
                </c:pt>
              </c:numCache>
            </c:numRef>
          </c:val>
        </c:ser>
        <c:ser>
          <c:idx val="12"/>
          <c:order val="12"/>
          <c:tx>
            <c:strRef>
              <c:f>data!$A$14</c:f>
              <c:strCache>
                <c:ptCount val="1"/>
                <c:pt idx="0">
                  <c:v>32k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data!$B$14:$M$14</c:f>
              <c:numCache>
                <c:formatCode>General</c:formatCode>
                <c:ptCount val="12"/>
                <c:pt idx="0">
                  <c:v>14101.0</c:v>
                </c:pt>
                <c:pt idx="1">
                  <c:v>13686.0</c:v>
                </c:pt>
                <c:pt idx="2">
                  <c:v>13524.0</c:v>
                </c:pt>
                <c:pt idx="3">
                  <c:v>13092.0</c:v>
                </c:pt>
                <c:pt idx="4">
                  <c:v>13144.0</c:v>
                </c:pt>
                <c:pt idx="5">
                  <c:v>12771.0</c:v>
                </c:pt>
                <c:pt idx="6">
                  <c:v>12783.0</c:v>
                </c:pt>
                <c:pt idx="7">
                  <c:v>12466.0</c:v>
                </c:pt>
                <c:pt idx="8">
                  <c:v>12230.0</c:v>
                </c:pt>
                <c:pt idx="9">
                  <c:v>12716.0</c:v>
                </c:pt>
                <c:pt idx="10">
                  <c:v>12238.0</c:v>
                </c:pt>
                <c:pt idx="11">
                  <c:v>12409.0</c:v>
                </c:pt>
              </c:numCache>
            </c:numRef>
          </c:val>
        </c:ser>
        <c:ser>
          <c:idx val="13"/>
          <c:order val="13"/>
          <c:tx>
            <c:strRef>
              <c:f>data!$A$15</c:f>
              <c:strCache>
                <c:ptCount val="1"/>
                <c:pt idx="0">
                  <c:v>16k</c:v>
                </c:pt>
              </c:strCache>
            </c:strRef>
          </c:tx>
          <c:cat>
            <c:strRef>
              <c:f>data!$B$1:$M$1</c:f>
              <c:strCache>
                <c:ptCount val="11"/>
                <c:pt idx="0">
                  <c:v>s1</c:v>
                </c:pt>
                <c:pt idx="1">
                  <c:v>s2</c:v>
                </c:pt>
                <c:pt idx="2">
                  <c:v>s3</c:v>
                </c:pt>
                <c:pt idx="3">
                  <c:v>s4</c:v>
                </c:pt>
                <c:pt idx="4">
                  <c:v>s5</c:v>
                </c:pt>
                <c:pt idx="5">
                  <c:v>s6</c:v>
                </c:pt>
                <c:pt idx="6">
                  <c:v>s7</c:v>
                </c:pt>
                <c:pt idx="7">
                  <c:v>s8</c:v>
                </c:pt>
                <c:pt idx="8">
                  <c:v>s9</c:v>
                </c:pt>
                <c:pt idx="9">
                  <c:v>s10</c:v>
                </c:pt>
                <c:pt idx="10">
                  <c:v>s11</c:v>
                </c:pt>
              </c:strCache>
            </c:strRef>
          </c:cat>
          <c:val>
            <c:numRef>
              <c:f>data!$B$15:$M$15</c:f>
              <c:numCache>
                <c:formatCode>General</c:formatCode>
                <c:ptCount val="12"/>
                <c:pt idx="0">
                  <c:v>13958.0</c:v>
                </c:pt>
                <c:pt idx="1">
                  <c:v>13986.0</c:v>
                </c:pt>
                <c:pt idx="2">
                  <c:v>13366.0</c:v>
                </c:pt>
                <c:pt idx="3">
                  <c:v>13033.0</c:v>
                </c:pt>
                <c:pt idx="4">
                  <c:v>12835.0</c:v>
                </c:pt>
                <c:pt idx="5">
                  <c:v>12409.0</c:v>
                </c:pt>
                <c:pt idx="6">
                  <c:v>11784.0</c:v>
                </c:pt>
                <c:pt idx="7">
                  <c:v>10833.0</c:v>
                </c:pt>
                <c:pt idx="8">
                  <c:v>10414.0</c:v>
                </c:pt>
                <c:pt idx="9">
                  <c:v>11543.0</c:v>
                </c:pt>
                <c:pt idx="10">
                  <c:v>10857.0</c:v>
                </c:pt>
                <c:pt idx="11">
                  <c:v>10129.0</c:v>
                </c:pt>
              </c:numCache>
            </c:numRef>
          </c:val>
        </c:ser>
        <c:bandFmts/>
        <c:axId val="-2140221992"/>
        <c:axId val="-2143565272"/>
        <c:axId val="-2143560280"/>
      </c:surface3DChart>
      <c:catAx>
        <c:axId val="-2140221992"/>
        <c:scaling>
          <c:orientation val="minMax"/>
        </c:scaling>
        <c:delete val="0"/>
        <c:axPos val="b"/>
        <c:title>
          <c:tx>
            <c:rich>
              <a:bodyPr/>
              <a:lstStyle/>
              <a:p>
                <a:pPr>
                  <a:defRPr sz="1200">
                    <a:latin typeface="Arial"/>
                  </a:defRPr>
                </a:pPr>
                <a:r>
                  <a:rPr lang="en-US" sz="1200">
                    <a:latin typeface="Arial"/>
                  </a:rPr>
                  <a:t>Stride (x8 bytes)</a:t>
                </a:r>
              </a:p>
            </c:rich>
          </c:tx>
          <c:layout>
            <c:manualLayout>
              <c:xMode val="edge"/>
              <c:yMode val="edge"/>
              <c:x val="0.136577707090151"/>
              <c:y val="0.849094052644392"/>
            </c:manualLayout>
          </c:layout>
          <c:overlay val="0"/>
        </c:title>
        <c:majorTickMark val="out"/>
        <c:minorTickMark val="none"/>
        <c:tickLblPos val="nextTo"/>
        <c:txPr>
          <a:bodyPr rot="0" vert="horz" anchor="b" anchorCtr="1"/>
          <a:lstStyle/>
          <a:p>
            <a:pPr>
              <a:defRPr sz="1200">
                <a:latin typeface="Arial"/>
              </a:defRPr>
            </a:pPr>
            <a:endParaRPr lang="en-US"/>
          </a:p>
        </c:txPr>
        <c:crossAx val="-2143565272"/>
        <c:crosses val="autoZero"/>
        <c:auto val="1"/>
        <c:lblAlgn val="ctr"/>
        <c:lblOffset val="100"/>
        <c:noMultiLvlLbl val="0"/>
      </c:catAx>
      <c:valAx>
        <c:axId val="-2143565272"/>
        <c:scaling>
          <c:orientation val="minMax"/>
          <c:max val="17000.0"/>
          <c:min val="0.0"/>
        </c:scaling>
        <c:delete val="0"/>
        <c:axPos val="l"/>
        <c:majorGridlines/>
        <c:title>
          <c:tx>
            <c:rich>
              <a:bodyPr rot="-5400000" vert="horz"/>
              <a:lstStyle/>
              <a:p>
                <a:pPr>
                  <a:defRPr sz="1200">
                    <a:latin typeface="Arial"/>
                  </a:defRPr>
                </a:pPr>
                <a:r>
                  <a:rPr lang="en-US" sz="1200">
                    <a:latin typeface="Arial"/>
                  </a:rPr>
                  <a:t>Read throughput (MB/s)</a:t>
                </a:r>
              </a:p>
              <a:p>
                <a:pPr>
                  <a:defRPr sz="1200">
                    <a:latin typeface="Arial"/>
                  </a:defRPr>
                </a:pPr>
                <a:endParaRPr lang="en-US" sz="1200">
                  <a:latin typeface="Arial"/>
                </a:endParaRPr>
              </a:p>
            </c:rich>
          </c:tx>
          <c:layout>
            <c:manualLayout>
              <c:xMode val="edge"/>
              <c:yMode val="edge"/>
              <c:x val="0.0294270509024441"/>
              <c:y val="0.261701562111002"/>
            </c:manualLayout>
          </c:layout>
          <c:overlay val="0"/>
        </c:title>
        <c:numFmt formatCode="General" sourceLinked="1"/>
        <c:majorTickMark val="out"/>
        <c:minorTickMark val="none"/>
        <c:tickLblPos val="nextTo"/>
        <c:txPr>
          <a:bodyPr/>
          <a:lstStyle/>
          <a:p>
            <a:pPr>
              <a:defRPr sz="1200">
                <a:latin typeface="Arial"/>
              </a:defRPr>
            </a:pPr>
            <a:endParaRPr lang="en-US"/>
          </a:p>
        </c:txPr>
        <c:crossAx val="-2140221992"/>
        <c:crosses val="autoZero"/>
        <c:crossBetween val="midCat"/>
        <c:majorUnit val="2000.0"/>
        <c:minorUnit val="500.0"/>
      </c:valAx>
      <c:serAx>
        <c:axId val="-2143560280"/>
        <c:scaling>
          <c:orientation val="minMax"/>
        </c:scaling>
        <c:delete val="0"/>
        <c:axPos val="b"/>
        <c:title>
          <c:tx>
            <c:rich>
              <a:bodyPr rot="0" vert="horz"/>
              <a:lstStyle/>
              <a:p>
                <a:pPr>
                  <a:defRPr sz="1200">
                    <a:latin typeface="Arial"/>
                  </a:defRPr>
                </a:pPr>
                <a:r>
                  <a:rPr lang="en-US" sz="1200">
                    <a:latin typeface="Arial"/>
                  </a:rPr>
                  <a:t>Size (bytes)</a:t>
                </a:r>
              </a:p>
            </c:rich>
          </c:tx>
          <c:layout>
            <c:manualLayout>
              <c:xMode val="edge"/>
              <c:yMode val="edge"/>
              <c:x val="0.644972761738116"/>
              <c:y val="0.855644760091263"/>
            </c:manualLayout>
          </c:layout>
          <c:overlay val="0"/>
        </c:title>
        <c:majorTickMark val="out"/>
        <c:minorTickMark val="none"/>
        <c:tickLblPos val="nextTo"/>
        <c:txPr>
          <a:bodyPr rot="0" vert="horz" lIns="2">
            <a:spAutoFit/>
          </a:bodyPr>
          <a:lstStyle/>
          <a:p>
            <a:pPr>
              <a:defRPr sz="1200">
                <a:latin typeface="Arial"/>
              </a:defRPr>
            </a:pPr>
            <a:endParaRPr lang="en-US"/>
          </a:p>
        </c:txPr>
        <c:crossAx val="-2143565272"/>
        <c:crosses val="autoZero"/>
        <c:tickLblSkip val="2"/>
        <c:tickMarkSkip val="1"/>
      </c:serAx>
    </c:plotArea>
    <c:plotVisOnly val="1"/>
    <c:dispBlanksAs val="zero"/>
    <c:showDLblsOverMax val="0"/>
  </c:chart>
  <c:spPr>
    <a:ln w="9525">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CFFC39-3AF6-8048-8D2D-0B9CBEDA9E0F}" type="datetimeFigureOut">
              <a:rPr lang="en-US" smtClean="0"/>
              <a:pPr/>
              <a:t>1/8/16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81F6DB-D364-0A40-9E0D-3DD3F1C3C9F7}" type="slidenum">
              <a:rPr lang="en-US" smtClean="0"/>
              <a:pPr/>
              <a:t>‹#›</a:t>
            </a:fld>
            <a:endParaRPr lang="en-US"/>
          </a:p>
        </p:txBody>
      </p:sp>
    </p:spTree>
    <p:extLst>
      <p:ext uri="{BB962C8B-B14F-4D97-AF65-F5344CB8AC3E}">
        <p14:creationId xmlns:p14="http://schemas.microsoft.com/office/powerpoint/2010/main" val="1265186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1"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p:spPr>
      </p:sp>
      <p:sp>
        <p:nvSpPr>
          <p:cNvPr id="1536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7518296"/>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charset="0"/>
        <a:ea typeface="+mn-ea"/>
        <a:cs typeface="+mn-cs"/>
      </a:defRPr>
    </a:lvl1pPr>
    <a:lvl2pPr marL="457200" algn="l" rtl="0" fontAlgn="base">
      <a:spcBef>
        <a:spcPct val="0"/>
      </a:spcBef>
      <a:spcAft>
        <a:spcPct val="0"/>
      </a:spcAft>
      <a:defRPr sz="1200" kern="1200">
        <a:solidFill>
          <a:schemeClr val="tx1"/>
        </a:solidFill>
        <a:latin typeface="Gill Sans" charset="0"/>
        <a:ea typeface="ＭＳ Ｐゴシック" charset="-128"/>
        <a:cs typeface="+mn-cs"/>
      </a:defRPr>
    </a:lvl2pPr>
    <a:lvl3pPr marL="914400" algn="l" rtl="0" fontAlgn="base">
      <a:spcBef>
        <a:spcPct val="0"/>
      </a:spcBef>
      <a:spcAft>
        <a:spcPct val="0"/>
      </a:spcAft>
      <a:defRPr sz="1200" kern="1200">
        <a:solidFill>
          <a:schemeClr val="tx1"/>
        </a:solidFill>
        <a:latin typeface="Gill Sans" charset="0"/>
        <a:ea typeface="ＭＳ Ｐゴシック" charset="-128"/>
        <a:cs typeface="+mn-cs"/>
      </a:defRPr>
    </a:lvl3pPr>
    <a:lvl4pPr marL="1371600" algn="l" rtl="0" fontAlgn="base">
      <a:spcBef>
        <a:spcPct val="0"/>
      </a:spcBef>
      <a:spcAft>
        <a:spcPct val="0"/>
      </a:spcAft>
      <a:defRPr sz="1200" kern="1200">
        <a:solidFill>
          <a:schemeClr val="tx1"/>
        </a:solidFill>
        <a:latin typeface="Gill Sans" charset="0"/>
        <a:ea typeface="ＭＳ Ｐゴシック" charset="-128"/>
        <a:cs typeface="+mn-cs"/>
      </a:defRPr>
    </a:lvl4pPr>
    <a:lvl5pPr marL="1828800" algn="l" rtl="0" fontAlgn="base">
      <a:spcBef>
        <a:spcPct val="0"/>
      </a:spcBef>
      <a:spcAft>
        <a:spcPct val="0"/>
      </a:spcAft>
      <a:defRPr sz="1200" kern="1200">
        <a:solidFill>
          <a:schemeClr val="tx1"/>
        </a:solidFill>
        <a:latin typeface="Gill San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volatile is a qualifier that is applied to a variable when it is declared. It tells the compiler that the value of the variable may change at any time-without any action being taken by the code the compiler finds nearby.</a:t>
            </a:r>
            <a:endParaRPr lang="en-US" dirty="0"/>
          </a:p>
        </p:txBody>
      </p:sp>
    </p:spTree>
    <p:extLst>
      <p:ext uri="{BB962C8B-B14F-4D97-AF65-F5344CB8AC3E}">
        <p14:creationId xmlns:p14="http://schemas.microsoft.com/office/powerpoint/2010/main" val="1842160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 are column-major</a:t>
            </a:r>
            <a:r>
              <a:rPr lang="en-US" baseline="0" dirty="0" smtClean="0"/>
              <a:t> (FORTRAN, is row-major)  </a:t>
            </a:r>
            <a:endParaRPr lang="en-US" dirty="0"/>
          </a:p>
        </p:txBody>
      </p:sp>
    </p:spTree>
    <p:extLst>
      <p:ext uri="{BB962C8B-B14F-4D97-AF65-F5344CB8AC3E}">
        <p14:creationId xmlns:p14="http://schemas.microsoft.com/office/powerpoint/2010/main" val="2064512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computer programming, the stride of an array (also referred to as increment, pitch or step size) is the number of locations in memory between beginnings of successive array elements, measured in bytes or in units of the size of the array's elements</a:t>
            </a:r>
            <a:endParaRPr lang="en-US" dirty="0"/>
          </a:p>
        </p:txBody>
      </p:sp>
    </p:spTree>
    <p:extLst>
      <p:ext uri="{BB962C8B-B14F-4D97-AF65-F5344CB8AC3E}">
        <p14:creationId xmlns:p14="http://schemas.microsoft.com/office/powerpoint/2010/main" val="267699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8538"/>
            <a:ext cx="19431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98538"/>
            <a:ext cx="56769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97000"/>
            <a:ext cx="4114800" cy="543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54000"/>
            <a:ext cx="2095500" cy="6578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54000"/>
            <a:ext cx="6134100" cy="657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50800"/>
            <a:ext cx="2081212" cy="6075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7188" y="50800"/>
            <a:ext cx="6096000" cy="6075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00575" y="3886200"/>
            <a:ext cx="3762375"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998538"/>
            <a:ext cx="7772400" cy="2887662"/>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1026" name="Rectangle 2"/>
          <p:cNvSpPr>
            <a:spLocks noGrp="1" noChangeArrowheads="1"/>
          </p:cNvSpPr>
          <p:nvPr>
            <p:ph type="body" idx="1"/>
          </p:nvPr>
        </p:nvSpPr>
        <p:spPr bwMode="auto">
          <a:xfrm>
            <a:off x="685800" y="3886200"/>
            <a:ext cx="7677150" cy="29718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4" name="Rectangle 3"/>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5" name="TextBox 4"/>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xmlns:p14="http://schemas.microsoft.com/office/powerpoint/2010/mai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algn="l" rtl="0" fontAlgn="base">
        <a:spcBef>
          <a:spcPts val="500"/>
        </a:spcBef>
        <a:spcAft>
          <a:spcPct val="0"/>
        </a:spcAft>
        <a:defRPr sz="2000">
          <a:solidFill>
            <a:schemeClr val="tx1"/>
          </a:solidFill>
          <a:latin typeface="+mn-lt"/>
          <a:ea typeface="+mn-ea"/>
          <a:cs typeface="+mn-cs"/>
          <a:sym typeface="Calibri" charset="0"/>
        </a:defRPr>
      </a:lvl1pPr>
      <a:lvl2pPr marL="419100" algn="ctr" rtl="0" fontAlgn="base">
        <a:spcBef>
          <a:spcPts val="500"/>
        </a:spcBef>
        <a:spcAft>
          <a:spcPct val="0"/>
        </a:spcAft>
        <a:defRPr sz="2000">
          <a:solidFill>
            <a:schemeClr val="tx1"/>
          </a:solidFill>
          <a:latin typeface="+mn-lt"/>
          <a:ea typeface="+mn-ea"/>
          <a:cs typeface="+mn-cs"/>
          <a:sym typeface="Calibri" charset="0"/>
        </a:defRPr>
      </a:lvl2pPr>
      <a:lvl3pPr marL="876300" algn="ctr" rtl="0" fontAlgn="base">
        <a:spcBef>
          <a:spcPts val="500"/>
        </a:spcBef>
        <a:spcAft>
          <a:spcPct val="0"/>
        </a:spcAft>
        <a:defRPr sz="2000">
          <a:solidFill>
            <a:schemeClr val="tx1"/>
          </a:solidFill>
          <a:latin typeface="+mn-lt"/>
          <a:ea typeface="+mn-ea"/>
          <a:cs typeface="+mn-cs"/>
          <a:sym typeface="Calibri" charset="0"/>
        </a:defRPr>
      </a:lvl3pPr>
      <a:lvl4pPr marL="1333500" algn="ctr" rtl="0" fontAlgn="base">
        <a:spcBef>
          <a:spcPts val="500"/>
        </a:spcBef>
        <a:spcAft>
          <a:spcPct val="0"/>
        </a:spcAft>
        <a:defRPr sz="2000">
          <a:solidFill>
            <a:schemeClr val="tx1"/>
          </a:solidFill>
          <a:latin typeface="+mn-lt"/>
          <a:ea typeface="+mn-ea"/>
          <a:cs typeface="+mn-cs"/>
          <a:sym typeface="Calibri" charset="0"/>
        </a:defRPr>
      </a:lvl4pPr>
      <a:lvl5pPr marL="1790700" algn="ctr" rtl="0" fontAlgn="base">
        <a:spcBef>
          <a:spcPts val="500"/>
        </a:spcBef>
        <a:spcAft>
          <a:spcPct val="0"/>
        </a:spcAft>
        <a:defRPr sz="2000">
          <a:solidFill>
            <a:schemeClr val="tx1"/>
          </a:solidFill>
          <a:latin typeface="+mn-lt"/>
          <a:ea typeface="+mn-ea"/>
          <a:cs typeface="+mn-cs"/>
          <a:sym typeface="Calibri" charset="0"/>
        </a:defRPr>
      </a:lvl5pPr>
      <a:lvl6pPr marL="2247900" algn="ctr" rtl="0" fontAlgn="base">
        <a:spcBef>
          <a:spcPts val="500"/>
        </a:spcBef>
        <a:spcAft>
          <a:spcPct val="0"/>
        </a:spcAft>
        <a:defRPr sz="2000">
          <a:solidFill>
            <a:schemeClr val="tx1"/>
          </a:solidFill>
          <a:latin typeface="+mn-lt"/>
          <a:ea typeface="+mn-ea"/>
          <a:cs typeface="+mn-cs"/>
          <a:sym typeface="Calibri" charset="0"/>
        </a:defRPr>
      </a:lvl6pPr>
      <a:lvl7pPr marL="2705100" algn="ctr" rtl="0" fontAlgn="base">
        <a:spcBef>
          <a:spcPts val="500"/>
        </a:spcBef>
        <a:spcAft>
          <a:spcPct val="0"/>
        </a:spcAft>
        <a:defRPr sz="2000">
          <a:solidFill>
            <a:schemeClr val="tx1"/>
          </a:solidFill>
          <a:latin typeface="+mn-lt"/>
          <a:ea typeface="+mn-ea"/>
          <a:cs typeface="+mn-cs"/>
          <a:sym typeface="Calibri" charset="0"/>
        </a:defRPr>
      </a:lvl7pPr>
      <a:lvl8pPr marL="3162300" algn="ctr" rtl="0" fontAlgn="base">
        <a:spcBef>
          <a:spcPts val="500"/>
        </a:spcBef>
        <a:spcAft>
          <a:spcPct val="0"/>
        </a:spcAft>
        <a:defRPr sz="2000">
          <a:solidFill>
            <a:schemeClr val="tx1"/>
          </a:solidFill>
          <a:latin typeface="+mn-lt"/>
          <a:ea typeface="+mn-ea"/>
          <a:cs typeface="+mn-cs"/>
          <a:sym typeface="Calibri" charset="0"/>
        </a:defRPr>
      </a:lvl8pPr>
      <a:lvl9pPr marL="3619500" algn="ctr" rtl="0" fontAlgn="base">
        <a:spcBef>
          <a:spcPts val="500"/>
        </a:spcBef>
        <a:spcAft>
          <a:spcPct val="0"/>
        </a:spcAft>
        <a:defRPr sz="2000">
          <a:solidFill>
            <a:schemeClr val="tx1"/>
          </a:solidFill>
          <a:latin typeface="+mn-lt"/>
          <a:ea typeface="+mn-ea"/>
          <a:cs typeface="+mn-cs"/>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381000" y="254000"/>
            <a:ext cx="8382000" cy="10922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2050" name="Rectangle 2"/>
          <p:cNvSpPr>
            <a:spLocks noGrp="1" noChangeArrowheads="1"/>
          </p:cNvSpPr>
          <p:nvPr>
            <p:ph type="body" idx="1"/>
          </p:nvPr>
        </p:nvSpPr>
        <p:spPr bwMode="auto">
          <a:xfrm>
            <a:off x="381000" y="1397000"/>
            <a:ext cx="8382000" cy="5435600"/>
          </a:xfrm>
          <a:prstGeom prst="rect">
            <a:avLst/>
          </a:prstGeom>
          <a:noFill/>
          <a:ln w="9525">
            <a:noFill/>
            <a:miter lim="800000"/>
            <a:headEnd/>
            <a:tailEnd/>
          </a:ln>
          <a:effectLst/>
        </p:spPr>
        <p:txBody>
          <a:bodyPr vert="horz" wrap="square" lIns="38100" tIns="38100" rIns="38100" bIns="38100" numCol="1" anchor="t" anchorCtr="0" compatLnSpc="1">
            <a:prstTxWarp prst="textNoShape">
              <a:avLst/>
            </a:prstTxWarp>
          </a:bodyPr>
          <a:lstStyle/>
          <a:p>
            <a:pPr lvl="0"/>
            <a:r>
              <a:rPr lang="en-US">
                <a:sym typeface="Calibri Bold" charset="0"/>
              </a:rPr>
              <a:t>Click to edit Master text styles</a:t>
            </a:r>
          </a:p>
          <a:p>
            <a:pPr lvl="1"/>
            <a:r>
              <a:rPr lang="en-US">
                <a:sym typeface="Calibri" charset="0"/>
              </a:rPr>
              <a:t>Second level</a:t>
            </a:r>
          </a:p>
          <a:p>
            <a:pPr lvl="2"/>
            <a:r>
              <a:rPr lang="en-US">
                <a:sym typeface="Calibri" charset="0"/>
              </a:rPr>
              <a:t>Third level</a:t>
            </a:r>
          </a:p>
          <a:p>
            <a:pPr lvl="3"/>
            <a:r>
              <a:rPr lang="en-US">
                <a:sym typeface="Calibri" charset="0"/>
              </a:rPr>
              <a:t>Fourth level</a:t>
            </a:r>
          </a:p>
          <a:p>
            <a:pPr lvl="4"/>
            <a:r>
              <a:rPr lang="en-US">
                <a:sym typeface="Calibri" charset="0"/>
              </a:rPr>
              <a:t>Fifth level</a:t>
            </a:r>
          </a:p>
        </p:txBody>
      </p:sp>
      <p:sp>
        <p:nvSpPr>
          <p:cNvPr id="5" name="Rectangle 4"/>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6" name="TextBox 5"/>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marL="254000" indent="-2540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514350" indent="-2349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800100" indent="-2032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143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14605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19177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3749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28321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2893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357188" y="50800"/>
            <a:ext cx="7591425" cy="1549400"/>
          </a:xfrm>
          <a:prstGeom prst="rect">
            <a:avLst/>
          </a:prstGeom>
          <a:noFill/>
          <a:ln w="9525">
            <a:noFill/>
            <a:miter lim="800000"/>
            <a:headEnd/>
            <a:tailEnd/>
          </a:ln>
          <a:effectLst/>
        </p:spPr>
        <p:txBody>
          <a:bodyPr vert="horz" wrap="square" lIns="38100" tIns="38100" rIns="38100" bIns="38100" numCol="1" anchor="ctr" anchorCtr="0" compatLnSpc="1">
            <a:prstTxWarp prst="textNoShape">
              <a:avLst/>
            </a:prstTxWarp>
          </a:bodyPr>
          <a:lstStyle/>
          <a:p>
            <a:pPr lvl="0"/>
            <a:r>
              <a:rPr lang="en-US">
                <a:sym typeface="Calibri Bold" charset="0"/>
              </a:rPr>
              <a:t>Click to edit Master title style</a:t>
            </a:r>
          </a:p>
        </p:txBody>
      </p:sp>
      <p:sp>
        <p:nvSpPr>
          <p:cNvPr id="3" name="Rectangle 2"/>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sz="1000" dirty="0"/>
          </a:p>
        </p:txBody>
      </p:sp>
      <p:sp>
        <p:nvSpPr>
          <p:cNvPr id="4" name="TextBox 3"/>
          <p:cNvSpPr txBox="1"/>
          <p:nvPr userDrawn="1"/>
        </p:nvSpPr>
        <p:spPr>
          <a:xfrm>
            <a:off x="-16031" y="6629400"/>
            <a:ext cx="4649342" cy="246221"/>
          </a:xfrm>
          <a:prstGeom prst="rect">
            <a:avLst/>
          </a:prstGeom>
          <a:noFill/>
        </p:spPr>
        <p:txBody>
          <a:bodyPr wrap="none" rtlCol="0">
            <a:spAutoFit/>
          </a:bodyPr>
          <a:lstStyle/>
          <a:p>
            <a:r>
              <a:rPr lang="en-US" sz="1000" b="0" i="0" dirty="0" smtClean="0">
                <a:latin typeface="Calibri" pitchFamily="34" charset="0"/>
              </a:rPr>
              <a:t>Bryant</a:t>
            </a:r>
            <a:r>
              <a:rPr lang="en-US" sz="1000" b="0" i="0" baseline="0" dirty="0" smtClean="0">
                <a:latin typeface="Calibri" pitchFamily="34" charset="0"/>
              </a:rPr>
              <a:t> and </a:t>
            </a:r>
            <a:r>
              <a:rPr lang="en-US" sz="1000" b="0" i="0" baseline="0" dirty="0" err="1" smtClean="0">
                <a:latin typeface="Calibri" pitchFamily="34" charset="0"/>
              </a:rPr>
              <a:t>O’Hallaron</a:t>
            </a:r>
            <a:r>
              <a:rPr lang="en-US" sz="1000" b="0" i="0" baseline="0" dirty="0" smtClean="0">
                <a:latin typeface="Calibri" pitchFamily="34" charset="0"/>
              </a:rPr>
              <a:t>, Computer Systems: A Programmer’s Perspective, Third Edition</a:t>
            </a:r>
            <a:endParaRPr lang="en-US" sz="1000" b="0" i="0" dirty="0" smtClean="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txStyles>
    <p:titleStyle>
      <a:lvl1pPr algn="l" rtl="0" fontAlgn="base">
        <a:spcBef>
          <a:spcPct val="0"/>
        </a:spcBef>
        <a:spcAft>
          <a:spcPct val="0"/>
        </a:spcAft>
        <a:defRPr sz="3600">
          <a:solidFill>
            <a:schemeClr val="tx1"/>
          </a:solidFill>
          <a:latin typeface="+mj-lt"/>
          <a:ea typeface="+mj-ea"/>
          <a:cs typeface="+mj-cs"/>
          <a:sym typeface="Calibri Bold" charset="0"/>
        </a:defRPr>
      </a:lvl1pPr>
      <a:lvl2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2pPr>
      <a:lvl3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3pPr>
      <a:lvl4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4pPr>
      <a:lvl5pPr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5pPr>
      <a:lvl6pPr marL="4572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6pPr>
      <a:lvl7pPr marL="9144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7pPr>
      <a:lvl8pPr marL="13716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8pPr>
      <a:lvl9pPr marL="1828800" algn="l" rtl="0" fontAlgn="base">
        <a:spcBef>
          <a:spcPct val="0"/>
        </a:spcBef>
        <a:spcAft>
          <a:spcPct val="0"/>
        </a:spcAft>
        <a:defRPr sz="3600">
          <a:solidFill>
            <a:schemeClr val="tx1"/>
          </a:solidFill>
          <a:latin typeface="Calibri Bold" charset="0"/>
          <a:ea typeface="ヒラギノ角ゴ ProN W6" charset="-128"/>
          <a:cs typeface="ヒラギノ角ゴ ProN W6" charset="-128"/>
          <a:sym typeface="Calibri Bold" charset="0"/>
        </a:defRPr>
      </a:lvl9pPr>
    </p:titleStyle>
    <p:bodyStyle>
      <a:lvl1pPr marL="342900" indent="-342900" algn="l" rtl="0" fontAlgn="base">
        <a:spcBef>
          <a:spcPts val="600"/>
        </a:spcBef>
        <a:spcAft>
          <a:spcPct val="0"/>
        </a:spcAft>
        <a:buClr>
          <a:srgbClr val="990000"/>
        </a:buClr>
        <a:buSzPct val="60000"/>
        <a:buFont typeface="Wingdings 2" charset="2"/>
        <a:buChar char="¢"/>
        <a:defRPr sz="2400">
          <a:solidFill>
            <a:schemeClr val="tx1"/>
          </a:solidFill>
          <a:latin typeface="+mn-lt"/>
          <a:ea typeface="+mn-ea"/>
          <a:cs typeface="+mn-cs"/>
          <a:sym typeface="Calibri Bold" charset="0"/>
        </a:defRPr>
      </a:lvl1pPr>
      <a:lvl2pPr marL="742950" indent="-285750" algn="l" rtl="0" fontAlgn="base">
        <a:spcBef>
          <a:spcPts val="500"/>
        </a:spcBef>
        <a:spcAft>
          <a:spcPct val="0"/>
        </a:spcAft>
        <a:buClr>
          <a:srgbClr val="990000"/>
        </a:buClr>
        <a:buSzPct val="11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2pPr>
      <a:lvl3pPr marL="1143000" indent="-228600" algn="l" rtl="0" fontAlgn="base">
        <a:spcBef>
          <a:spcPts val="500"/>
        </a:spcBef>
        <a:spcAft>
          <a:spcPct val="0"/>
        </a:spcAft>
        <a:buClr>
          <a:srgbClr val="000000"/>
        </a:buClr>
        <a:buSzPct val="80000"/>
        <a:buFont typeface="Wingdings" charset="2"/>
        <a:buChar char="§"/>
        <a:defRPr sz="2000">
          <a:solidFill>
            <a:schemeClr val="tx1"/>
          </a:solidFill>
          <a:latin typeface="Calibri" charset="0"/>
          <a:ea typeface="ヒラギノ角ゴ ProN W3" charset="-128"/>
          <a:cs typeface="ヒラギノ角ゴ ProN W3" charset="-128"/>
          <a:sym typeface="Calibri" charset="0"/>
        </a:defRPr>
      </a:lvl3pPr>
      <a:lvl4pPr marL="16002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4pPr>
      <a:lvl5pPr marL="20574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5pPr>
      <a:lvl6pPr marL="25146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6pPr>
      <a:lvl7pPr marL="29718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7pPr>
      <a:lvl8pPr marL="34290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8pPr>
      <a:lvl9pPr marL="3886200" indent="-228600" algn="l" rtl="0" fontAlgn="base">
        <a:spcBef>
          <a:spcPts val="500"/>
        </a:spcBef>
        <a:spcAft>
          <a:spcPct val="0"/>
        </a:spcAft>
        <a:buClr>
          <a:srgbClr val="000000"/>
        </a:buClr>
        <a:buSzPct val="100000"/>
        <a:buFont typeface="Calibri" charset="0"/>
        <a:buChar char="»"/>
        <a:defRPr sz="2000">
          <a:solidFill>
            <a:schemeClr val="tx1"/>
          </a:solidFill>
          <a:latin typeface="Calibri" charset="0"/>
          <a:ea typeface="ヒラギノ角ゴ ProN W3" charset="-128"/>
          <a:cs typeface="ヒラギノ角ゴ ProN W3" charset="-128"/>
          <a:sym typeface="Calibri"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cs.mtsu.edu/~hcarroll/324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409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7" name="Title 1"/>
          <p:cNvSpPr txBox="1">
            <a:spLocks/>
          </p:cNvSpPr>
          <p:nvPr/>
        </p:nvSpPr>
        <p:spPr bwMode="auto">
          <a:xfrm>
            <a:off x="685800" y="2012950"/>
            <a:ext cx="7772400" cy="17208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t>CSCI 3240</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3600" b="1" kern="0" dirty="0" smtClean="0">
                <a:solidFill>
                  <a:schemeClr val="tx1"/>
                </a:solidFill>
                <a:latin typeface="Calibri" pitchFamily="34" charset="0"/>
                <a:ea typeface="+mj-ea"/>
                <a:cs typeface="+mj-cs"/>
              </a:rPr>
              <a:t>Introduction to Computer Systems</a:t>
            </a:r>
            <a: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t/>
            </a:r>
            <a:b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br>
            <a: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t>MTSU</a:t>
            </a:r>
            <a: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t/>
            </a:r>
            <a:br>
              <a:rPr kumimoji="0" lang="en-US" sz="3600" b="1" i="0" u="none" strike="noStrike" kern="0" cap="none" spc="0" normalizeH="0" baseline="0" noProof="0" dirty="0" smtClean="0">
                <a:ln>
                  <a:noFill/>
                </a:ln>
                <a:solidFill>
                  <a:schemeClr val="tx1"/>
                </a:solidFill>
                <a:effectLst/>
                <a:uLnTx/>
                <a:uFillTx/>
                <a:latin typeface="Calibri" pitchFamily="34" charset="0"/>
                <a:ea typeface="+mj-ea"/>
                <a:cs typeface="+mj-cs"/>
              </a:rPr>
            </a:br>
            <a:r>
              <a:rPr lang="en-US" sz="3600" b="1" kern="0" dirty="0" smtClean="0">
                <a:solidFill>
                  <a:schemeClr val="tx1"/>
                </a:solidFill>
                <a:latin typeface="Calibri" pitchFamily="34" charset="0"/>
                <a:ea typeface="+mj-ea"/>
                <a:cs typeface="+mj-cs"/>
              </a:rPr>
              <a:t>Spring 2016</a:t>
            </a:r>
            <a:endParaRPr kumimoji="0" lang="en-US" sz="2000" b="0" i="0" u="none" strike="noStrike" kern="0" cap="none" spc="0" normalizeH="0" baseline="0" noProof="0" dirty="0" smtClean="0">
              <a:ln>
                <a:noFill/>
              </a:ln>
              <a:solidFill>
                <a:schemeClr val="tx1"/>
              </a:solidFill>
              <a:effectLst/>
              <a:uLnTx/>
              <a:uFillTx/>
              <a:latin typeface="Calibri" pitchFamily="34" charset="0"/>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0482"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0483" name="Rectangle 3"/>
          <p:cNvSpPr>
            <a:spLocks noGrp="1" noChangeArrowheads="1"/>
          </p:cNvSpPr>
          <p:nvPr>
            <p:ph type="title"/>
          </p:nvPr>
        </p:nvSpPr>
        <p:spPr>
          <a:ln/>
        </p:spPr>
        <p:txBody>
          <a:bodyPr/>
          <a:lstStyle/>
          <a:p>
            <a:pPr marL="119063" indent="-119063"/>
            <a:r>
              <a:rPr lang="en-US" b="1" dirty="0"/>
              <a:t>Memory Referencing Errors</a:t>
            </a:r>
          </a:p>
        </p:txBody>
      </p:sp>
      <p:sp>
        <p:nvSpPr>
          <p:cNvPr id="20484" name="Rectangle 4"/>
          <p:cNvSpPr>
            <a:spLocks noGrp="1" noChangeArrowheads="1"/>
          </p:cNvSpPr>
          <p:nvPr>
            <p:ph type="body" idx="1"/>
          </p:nvPr>
        </p:nvSpPr>
        <p:spPr>
          <a:ln/>
        </p:spPr>
        <p:txBody>
          <a:bodyPr/>
          <a:lstStyle/>
          <a:p>
            <a:r>
              <a:rPr lang="en-US" b="1" dirty="0"/>
              <a:t>C and C++ do not provide any memory protection</a:t>
            </a:r>
          </a:p>
          <a:p>
            <a:pPr marL="552450" lvl="1"/>
            <a:r>
              <a:rPr lang="en-US" dirty="0"/>
              <a:t>Out of bounds array references</a:t>
            </a:r>
          </a:p>
          <a:p>
            <a:pPr marL="552450" lvl="1"/>
            <a:r>
              <a:rPr lang="en-US" dirty="0"/>
              <a:t>Invalid pointer values</a:t>
            </a:r>
          </a:p>
          <a:p>
            <a:pPr marL="552450" lvl="1"/>
            <a:r>
              <a:rPr lang="en-US" dirty="0"/>
              <a:t>Abuses of </a:t>
            </a:r>
            <a:r>
              <a:rPr lang="en-US" dirty="0" err="1"/>
              <a:t>malloc</a:t>
            </a:r>
            <a:r>
              <a:rPr lang="en-US" dirty="0"/>
              <a:t>/free</a:t>
            </a:r>
          </a:p>
          <a:p>
            <a:r>
              <a:rPr lang="en-US" b="1" dirty="0"/>
              <a:t>Can lead to nasty bugs</a:t>
            </a:r>
          </a:p>
          <a:p>
            <a:pPr marL="552450" lvl="1"/>
            <a:r>
              <a:rPr lang="en-US" dirty="0"/>
              <a:t>Whether or not bug has any effect depends on system and compiler</a:t>
            </a:r>
          </a:p>
          <a:p>
            <a:pPr marL="552450" lvl="1"/>
            <a:r>
              <a:rPr lang="en-US" dirty="0"/>
              <a:t>Action at a distance</a:t>
            </a:r>
          </a:p>
          <a:p>
            <a:pPr marL="838200" lvl="2"/>
            <a:r>
              <a:rPr lang="en-US" dirty="0"/>
              <a:t>Corrupted object logically unrelated to one being accessed</a:t>
            </a:r>
          </a:p>
          <a:p>
            <a:pPr marL="838200" lvl="2"/>
            <a:r>
              <a:rPr lang="en-US" dirty="0"/>
              <a:t>Effect of bug may be first observed long after it is generated</a:t>
            </a:r>
          </a:p>
          <a:p>
            <a:r>
              <a:rPr lang="en-US" b="1" dirty="0"/>
              <a:t>How can I deal with this?</a:t>
            </a:r>
          </a:p>
          <a:p>
            <a:pPr marL="552450" lvl="1"/>
            <a:r>
              <a:rPr lang="en-US" dirty="0"/>
              <a:t>Program in Java, </a:t>
            </a:r>
            <a:r>
              <a:rPr lang="en-US" dirty="0" smtClean="0"/>
              <a:t>Ruby, Python, ML, …</a:t>
            </a:r>
            <a:endParaRPr lang="en-US" dirty="0"/>
          </a:p>
          <a:p>
            <a:pPr marL="552450" lvl="1"/>
            <a:r>
              <a:rPr lang="en-US" dirty="0"/>
              <a:t>Understand what possible interactions may occur</a:t>
            </a:r>
          </a:p>
          <a:p>
            <a:pPr marL="552450" lvl="1"/>
            <a:r>
              <a:rPr lang="en-US" dirty="0"/>
              <a:t>Use or develop tools to detect referencing </a:t>
            </a:r>
            <a:r>
              <a:rPr lang="en-US" dirty="0" smtClean="0"/>
              <a:t>errors (e.g. </a:t>
            </a:r>
            <a:r>
              <a:rPr lang="en-US" dirty="0" err="1" smtClean="0"/>
              <a:t>Valgrind</a:t>
            </a:r>
            <a:r>
              <a:rPr lang="en-US" dirty="0" smtClean="0"/>
              <a:t>)</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355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3555" name="Rectangle 3"/>
          <p:cNvSpPr>
            <a:spLocks noGrp="1" noChangeArrowheads="1"/>
          </p:cNvSpPr>
          <p:nvPr>
            <p:ph type="title"/>
          </p:nvPr>
        </p:nvSpPr>
        <p:spPr>
          <a:xfrm>
            <a:off x="381000" y="457200"/>
            <a:ext cx="8382000" cy="1066800"/>
          </a:xfrm>
          <a:ln/>
        </p:spPr>
        <p:txBody>
          <a:bodyPr>
            <a:normAutofit fontScale="90000"/>
          </a:bodyPr>
          <a:lstStyle/>
          <a:p>
            <a:pPr marL="119063" indent="-119063"/>
            <a:r>
              <a:rPr lang="en-US" sz="4000" b="1" dirty="0"/>
              <a:t>Great Reality #4: There’s more to performance than asymptotic </a:t>
            </a:r>
            <a:r>
              <a:rPr lang="en-US" sz="4000" b="1" dirty="0" smtClean="0"/>
              <a:t>complexity</a:t>
            </a:r>
            <a:r>
              <a:rPr lang="en-US" dirty="0" smtClean="0"/>
              <a:t/>
            </a:r>
            <a:br>
              <a:rPr lang="en-US" dirty="0" smtClean="0"/>
            </a:br>
            <a:endParaRPr lang="en-US" dirty="0"/>
          </a:p>
        </p:txBody>
      </p:sp>
      <p:sp>
        <p:nvSpPr>
          <p:cNvPr id="23556" name="Rectangle 4"/>
          <p:cNvSpPr>
            <a:spLocks noGrp="1" noChangeArrowheads="1"/>
          </p:cNvSpPr>
          <p:nvPr>
            <p:ph type="body" idx="1"/>
          </p:nvPr>
        </p:nvSpPr>
        <p:spPr>
          <a:xfrm>
            <a:off x="381000" y="1651000"/>
            <a:ext cx="8382000" cy="5181600"/>
          </a:xfrm>
          <a:ln/>
        </p:spPr>
        <p:txBody>
          <a:bodyPr/>
          <a:lstStyle/>
          <a:p>
            <a:r>
              <a:rPr lang="en-US" b="1" dirty="0"/>
              <a:t>Constant factors matter too!</a:t>
            </a:r>
          </a:p>
          <a:p>
            <a:r>
              <a:rPr lang="en-US" b="1" dirty="0"/>
              <a:t>And even exact op count does not predict performance</a:t>
            </a:r>
          </a:p>
          <a:p>
            <a:pPr marL="552450" lvl="1"/>
            <a:r>
              <a:rPr lang="en-US" dirty="0"/>
              <a:t>Easily see 10:1 performance range depending on how code written</a:t>
            </a:r>
          </a:p>
          <a:p>
            <a:pPr marL="552450" lvl="1"/>
            <a:r>
              <a:rPr lang="en-US" dirty="0"/>
              <a:t>Must optimize at multiple levels: algorithm, data representations, procedures, and loops</a:t>
            </a:r>
          </a:p>
          <a:p>
            <a:r>
              <a:rPr lang="en-US" b="1" dirty="0"/>
              <a:t>Must understand system to optimize performance</a:t>
            </a:r>
          </a:p>
          <a:p>
            <a:pPr marL="552450" lvl="1"/>
            <a:r>
              <a:rPr lang="en-US" dirty="0"/>
              <a:t>How programs compiled and executed</a:t>
            </a:r>
          </a:p>
          <a:p>
            <a:pPr marL="552450" lvl="1"/>
            <a:r>
              <a:rPr lang="en-US" dirty="0"/>
              <a:t>How to measure program performance and identify bottlenecks</a:t>
            </a:r>
          </a:p>
          <a:p>
            <a:pPr marL="552450" lvl="1"/>
            <a:r>
              <a:rPr lang="en-US" dirty="0"/>
              <a:t>How to improve performance without destroying code modularity and generality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1506"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1507" name="Rectangle 3"/>
          <p:cNvSpPr>
            <a:spLocks noGrp="1" noChangeArrowheads="1"/>
          </p:cNvSpPr>
          <p:nvPr>
            <p:ph type="title"/>
          </p:nvPr>
        </p:nvSpPr>
        <p:spPr>
          <a:ln/>
        </p:spPr>
        <p:txBody>
          <a:bodyPr/>
          <a:lstStyle/>
          <a:p>
            <a:pPr marL="119063" indent="-119063"/>
            <a:r>
              <a:rPr lang="en-US" b="1" dirty="0"/>
              <a:t>Memory System Performance Example</a:t>
            </a:r>
          </a:p>
        </p:txBody>
      </p:sp>
      <p:sp>
        <p:nvSpPr>
          <p:cNvPr id="21508" name="Rectangle 4"/>
          <p:cNvSpPr>
            <a:spLocks noGrp="1" noChangeArrowheads="1"/>
          </p:cNvSpPr>
          <p:nvPr>
            <p:ph type="body" idx="1"/>
          </p:nvPr>
        </p:nvSpPr>
        <p:spPr>
          <a:xfrm>
            <a:off x="381000" y="4610100"/>
            <a:ext cx="8382000" cy="2222500"/>
          </a:xfrm>
          <a:ln/>
        </p:spPr>
        <p:txBody>
          <a:bodyPr/>
          <a:lstStyle/>
          <a:p>
            <a:r>
              <a:rPr lang="en-US" dirty="0"/>
              <a:t>Hierarchical memory organization</a:t>
            </a:r>
          </a:p>
          <a:p>
            <a:r>
              <a:rPr lang="en-US" dirty="0"/>
              <a:t>Performance depends on access patterns</a:t>
            </a:r>
          </a:p>
          <a:p>
            <a:pPr marL="552450" lvl="1"/>
            <a:r>
              <a:rPr lang="en-US" dirty="0"/>
              <a:t>Including how step through multi-dimensional array</a:t>
            </a:r>
          </a:p>
        </p:txBody>
      </p:sp>
      <p:sp>
        <p:nvSpPr>
          <p:cNvPr id="21509" name="Rectangle 5"/>
          <p:cNvSpPr>
            <a:spLocks/>
          </p:cNvSpPr>
          <p:nvPr/>
        </p:nvSpPr>
        <p:spPr bwMode="auto">
          <a:xfrm>
            <a:off x="4622800" y="1603375"/>
            <a:ext cx="4114800" cy="2273300"/>
          </a:xfrm>
          <a:prstGeom prst="rect">
            <a:avLst/>
          </a:prstGeom>
          <a:solidFill>
            <a:srgbClr val="D3F2D3"/>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copyji(int</a:t>
            </a:r>
            <a:r>
              <a:rPr lang="en-US" sz="1600" b="1" dirty="0">
                <a:solidFill>
                  <a:schemeClr val="tx1"/>
                </a:solidFill>
                <a:latin typeface="Courier New"/>
                <a:ea typeface="Monaco" charset="0"/>
                <a:cs typeface="Courier New"/>
                <a:sym typeface="Monaco" charset="0"/>
              </a:rPr>
              <a:t> src[2048][2048],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dst[2048][2048])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 0;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 &lt; 2048; </a:t>
            </a:r>
            <a:r>
              <a:rPr lang="en-US" sz="1600" b="1" dirty="0" err="1">
                <a:solidFill>
                  <a:srgbClr val="21218A"/>
                </a:solidFill>
                <a:latin typeface="Courier New"/>
                <a:ea typeface="Monaco" charset="0"/>
                <a:cs typeface="Courier New"/>
                <a:sym typeface="Monaco" charset="0"/>
              </a:rPr>
              <a:t>j</a:t>
            </a:r>
            <a:r>
              <a:rPr lang="en-US" sz="1600" b="1" dirty="0">
                <a:solidFill>
                  <a:srgbClr val="21218A"/>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dst[i][j</a:t>
            </a:r>
            <a:r>
              <a:rPr lang="en-US" sz="1600" b="1" dirty="0">
                <a:solidFill>
                  <a:schemeClr val="tx1"/>
                </a:solidFill>
                <a:latin typeface="Courier New"/>
                <a:ea typeface="Monaco" charset="0"/>
                <a:cs typeface="Courier New"/>
                <a:sym typeface="Monaco" charset="0"/>
              </a:rPr>
              <a:t>] = </a:t>
            </a:r>
            <a:r>
              <a:rPr lang="en-US" sz="1600" b="1" dirty="0" err="1">
                <a:solidFill>
                  <a:schemeClr val="tx1"/>
                </a:solidFill>
                <a:latin typeface="Courier New"/>
                <a:ea typeface="Monaco" charset="0"/>
                <a:cs typeface="Courier New"/>
                <a:sym typeface="Monaco" charset="0"/>
              </a:rPr>
              <a:t>src[i][j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
        <p:nvSpPr>
          <p:cNvPr id="21510" name="Rectangle 6"/>
          <p:cNvSpPr>
            <a:spLocks/>
          </p:cNvSpPr>
          <p:nvPr/>
        </p:nvSpPr>
        <p:spPr bwMode="auto">
          <a:xfrm>
            <a:off x="393700" y="1603375"/>
            <a:ext cx="4114800" cy="22733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void </a:t>
            </a:r>
            <a:r>
              <a:rPr lang="en-US" sz="1600" b="1" dirty="0" err="1">
                <a:solidFill>
                  <a:schemeClr val="tx1"/>
                </a:solidFill>
                <a:latin typeface="Courier New"/>
                <a:ea typeface="Monaco" charset="0"/>
                <a:cs typeface="Courier New"/>
                <a:sym typeface="Monaco" charset="0"/>
              </a:rPr>
              <a:t>copyij</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[2048][2048])</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i,j</a:t>
            </a:r>
            <a:r>
              <a:rPr lang="en-US" sz="1600" b="1" dirty="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C00000"/>
                </a:solidFill>
                <a:latin typeface="Courier New"/>
                <a:ea typeface="Monaco" charset="0"/>
                <a:cs typeface="Courier New"/>
                <a:sym typeface="Monaco" charset="0"/>
              </a:rPr>
              <a:t>for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 0;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 &lt; 2048; </a:t>
            </a:r>
            <a:r>
              <a:rPr lang="en-US" sz="1600" b="1" dirty="0" err="1">
                <a:solidFill>
                  <a:srgbClr val="C00000"/>
                </a:solidFill>
                <a:latin typeface="Courier New"/>
                <a:ea typeface="Monaco" charset="0"/>
                <a:cs typeface="Courier New"/>
                <a:sym typeface="Monaco" charset="0"/>
              </a:rPr>
              <a:t>i</a:t>
            </a:r>
            <a:r>
              <a:rPr lang="en-US" sz="1600" b="1" dirty="0">
                <a:solidFill>
                  <a:srgbClr val="C00000"/>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a:solidFill>
                  <a:srgbClr val="21218A"/>
                </a:solidFill>
                <a:latin typeface="Courier New"/>
                <a:ea typeface="Monaco" charset="0"/>
                <a:cs typeface="Courier New"/>
                <a:sym typeface="Monaco" charset="0"/>
              </a:rPr>
              <a:t>for (j = 0; j &lt; 2048; j++)</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dst</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 = </a:t>
            </a:r>
            <a:r>
              <a:rPr lang="en-US" sz="1600" b="1" dirty="0" err="1">
                <a:solidFill>
                  <a:schemeClr val="tx1"/>
                </a:solidFill>
                <a:latin typeface="Courier New"/>
                <a:ea typeface="Monaco" charset="0"/>
                <a:cs typeface="Courier New"/>
                <a:sym typeface="Monaco" charset="0"/>
              </a:rPr>
              <a:t>src</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][j];</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grpSp>
        <p:nvGrpSpPr>
          <p:cNvPr id="21511" name="Group 7"/>
          <p:cNvGrpSpPr>
            <a:grpSpLocks/>
          </p:cNvGrpSpPr>
          <p:nvPr/>
        </p:nvGrpSpPr>
        <p:grpSpPr bwMode="auto">
          <a:xfrm>
            <a:off x="4130675" y="2860675"/>
            <a:ext cx="762000" cy="228600"/>
            <a:chOff x="0" y="0"/>
            <a:chExt cx="480" cy="144"/>
          </a:xfrm>
        </p:grpSpPr>
        <p:sp>
          <p:nvSpPr>
            <p:cNvPr id="21512" name="Line 8"/>
            <p:cNvSpPr>
              <a:spLocks noChangeShapeType="1"/>
            </p:cNvSpPr>
            <p:nvPr/>
          </p:nvSpPr>
          <p:spPr bwMode="auto">
            <a:xfrm>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sp>
          <p:nvSpPr>
            <p:cNvPr id="21513" name="Line 9"/>
            <p:cNvSpPr>
              <a:spLocks noChangeShapeType="1"/>
            </p:cNvSpPr>
            <p:nvPr/>
          </p:nvSpPr>
          <p:spPr bwMode="auto">
            <a:xfrm rot="10800000" flipH="1">
              <a:off x="0" y="0"/>
              <a:ext cx="480" cy="144"/>
            </a:xfrm>
            <a:prstGeom prst="line">
              <a:avLst/>
            </a:prstGeom>
            <a:noFill/>
            <a:ln w="38100" cap="flat">
              <a:solidFill>
                <a:schemeClr val="tx1"/>
              </a:solidFill>
              <a:prstDash val="solid"/>
              <a:round/>
              <a:headEnd type="none" w="med" len="med"/>
              <a:tailEnd type="triangle" w="sm" len="sm"/>
            </a:ln>
          </p:spPr>
          <p:txBody>
            <a:bodyPr lIns="0" tIns="0" rIns="0" bIns="0">
              <a:prstTxWarp prst="textNoShape">
                <a:avLst/>
              </a:prstTxWarp>
            </a:bodyPr>
            <a:lstStyle/>
            <a:p>
              <a:endParaRPr lang="en-US"/>
            </a:p>
          </p:txBody>
        </p:sp>
      </p:grpSp>
      <p:grpSp>
        <p:nvGrpSpPr>
          <p:cNvPr id="3" name="Group 2"/>
          <p:cNvGrpSpPr/>
          <p:nvPr/>
        </p:nvGrpSpPr>
        <p:grpSpPr>
          <a:xfrm>
            <a:off x="1875047" y="3886200"/>
            <a:ext cx="5871668" cy="674876"/>
            <a:chOff x="1875047" y="3886200"/>
            <a:chExt cx="5871668" cy="674876"/>
          </a:xfrm>
        </p:grpSpPr>
        <p:sp>
          <p:nvSpPr>
            <p:cNvPr id="21514" name="Rectangle 10"/>
            <p:cNvSpPr>
              <a:spLocks/>
            </p:cNvSpPr>
            <p:nvPr/>
          </p:nvSpPr>
          <p:spPr bwMode="auto">
            <a:xfrm>
              <a:off x="6605878" y="3886200"/>
              <a:ext cx="1140837" cy="507831"/>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800" dirty="0" smtClean="0">
                  <a:solidFill>
                    <a:schemeClr val="tx1"/>
                  </a:solidFill>
                  <a:latin typeface="+mn-lt"/>
                  <a:ea typeface="Calibri" charset="0"/>
                  <a:cs typeface="Calibri" charset="0"/>
                  <a:sym typeface="Calibri" charset="0"/>
                </a:rPr>
                <a:t>81.8ms</a:t>
              </a:r>
              <a:endParaRPr lang="en-US" sz="2800" dirty="0">
                <a:solidFill>
                  <a:schemeClr val="tx1"/>
                </a:solidFill>
                <a:latin typeface="+mn-lt"/>
                <a:ea typeface="Calibri" charset="0"/>
                <a:cs typeface="Calibri" charset="0"/>
                <a:sym typeface="Calibri" charset="0"/>
              </a:endParaRPr>
            </a:p>
          </p:txBody>
        </p:sp>
        <p:sp>
          <p:nvSpPr>
            <p:cNvPr id="2" name="TextBox 1"/>
            <p:cNvSpPr txBox="1"/>
            <p:nvPr/>
          </p:nvSpPr>
          <p:spPr>
            <a:xfrm>
              <a:off x="1875047" y="3886200"/>
              <a:ext cx="1066568" cy="523220"/>
            </a:xfrm>
            <a:prstGeom prst="rect">
              <a:avLst/>
            </a:prstGeom>
            <a:noFill/>
          </p:spPr>
          <p:txBody>
            <a:bodyPr wrap="none" rtlCol="0">
              <a:spAutoFit/>
            </a:bodyPr>
            <a:lstStyle/>
            <a:p>
              <a:r>
                <a:rPr lang="en-US" sz="2800" dirty="0" smtClean="0">
                  <a:latin typeface="+mn-lt"/>
                </a:rPr>
                <a:t>4.3ms</a:t>
              </a:r>
              <a:endParaRPr lang="en-US" sz="2800" dirty="0">
                <a:latin typeface="+mn-lt"/>
              </a:endParaRPr>
            </a:p>
          </p:txBody>
        </p:sp>
        <p:sp>
          <p:nvSpPr>
            <p:cNvPr id="13" name="Rectangle 10"/>
            <p:cNvSpPr>
              <a:spLocks/>
            </p:cNvSpPr>
            <p:nvPr/>
          </p:nvSpPr>
          <p:spPr bwMode="auto">
            <a:xfrm>
              <a:off x="2870694" y="4114800"/>
              <a:ext cx="3675585" cy="446276"/>
            </a:xfrm>
            <a:prstGeom prst="rect">
              <a:avLst/>
            </a:prstGeom>
            <a:noFill/>
            <a:ln w="12700" cap="rnd">
              <a:noFill/>
              <a:round/>
              <a:headEnd type="none" w="med" len="med"/>
              <a:tailEnd type="none" w="med" len="med"/>
            </a:ln>
          </p:spPr>
          <p:txBody>
            <a:bodyPr wrap="none" lIns="38100" tIns="38100" rIns="38100" bIns="38100">
              <a:prstTxWarp prst="textNoShape">
                <a:avLst/>
              </a:prstTxWarp>
              <a:spAutoFit/>
            </a:bodyPr>
            <a:lstStyle/>
            <a:p>
              <a:r>
                <a:rPr lang="en-US" sz="2400" dirty="0" smtClean="0">
                  <a:solidFill>
                    <a:schemeClr val="tx1"/>
                  </a:solidFill>
                  <a:latin typeface="+mn-lt"/>
                  <a:ea typeface="Calibri" charset="0"/>
                  <a:cs typeface="Calibri" charset="0"/>
                  <a:sym typeface="Calibri" charset="0"/>
                </a:rPr>
                <a:t>2.0 GHz Intel Core i7 </a:t>
              </a:r>
              <a:r>
                <a:rPr lang="en-US" sz="2400" dirty="0" err="1" smtClean="0">
                  <a:solidFill>
                    <a:schemeClr val="tx1"/>
                  </a:solidFill>
                  <a:latin typeface="+mn-lt"/>
                  <a:ea typeface="Calibri" charset="0"/>
                  <a:cs typeface="Calibri" charset="0"/>
                  <a:sym typeface="Calibri" charset="0"/>
                </a:rPr>
                <a:t>Haswell</a:t>
              </a:r>
              <a:endParaRPr lang="en-US" sz="2400" dirty="0">
                <a:solidFill>
                  <a:schemeClr val="tx1"/>
                </a:solidFill>
                <a:latin typeface="+mn-lt"/>
                <a:ea typeface="Calibri" charset="0"/>
                <a:cs typeface="Calibri" charset="0"/>
                <a:sym typeface="Calibri" charset="0"/>
              </a:endParaRPr>
            </a:p>
          </p:txBody>
        </p:sp>
      </p:grpSp>
    </p:spTree>
    <p:extLst>
      <p:ext uri="{BB962C8B-B14F-4D97-AF65-F5344CB8AC3E}">
        <p14:creationId xmlns:p14="http://schemas.microsoft.com/office/powerpoint/2010/main" val="367603974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15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0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Performance Differs</a:t>
            </a:r>
            <a:endParaRPr lang="en-US" dirty="0"/>
          </a:p>
        </p:txBody>
      </p:sp>
      <p:graphicFrame>
        <p:nvGraphicFramePr>
          <p:cNvPr id="4" name="Chart 3"/>
          <p:cNvGraphicFramePr>
            <a:graphicFrameLocks noGrp="1" noChangeAspect="1"/>
          </p:cNvGraphicFramePr>
          <p:nvPr>
            <p:extLst>
              <p:ext uri="{D42A27DB-BD31-4B8C-83A1-F6EECF244321}">
                <p14:modId xmlns:p14="http://schemas.microsoft.com/office/powerpoint/2010/main" val="2130756887"/>
              </p:ext>
            </p:extLst>
          </p:nvPr>
        </p:nvGraphicFramePr>
        <p:xfrm>
          <a:off x="457200" y="1061112"/>
          <a:ext cx="8572500" cy="58293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bwMode="auto">
          <a:xfrm>
            <a:off x="1828800" y="1295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smtClean="0">
                <a:ln>
                  <a:noFill/>
                </a:ln>
                <a:solidFill>
                  <a:srgbClr val="000000"/>
                </a:solidFill>
                <a:effectLst/>
                <a:latin typeface="Courier New"/>
                <a:ea typeface="ヒラギノ角ゴ ProN W3" charset="-128"/>
                <a:cs typeface="Courier New"/>
                <a:sym typeface="Gill Sans" charset="0"/>
              </a:rPr>
              <a:t>copyij</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sp>
        <p:nvSpPr>
          <p:cNvPr id="6" name="Rectangle 5"/>
          <p:cNvSpPr/>
          <p:nvPr/>
        </p:nvSpPr>
        <p:spPr bwMode="auto">
          <a:xfrm>
            <a:off x="4724400" y="4724400"/>
            <a:ext cx="1219200" cy="533400"/>
          </a:xfrm>
          <a:prstGeom prst="rect">
            <a:avLst/>
          </a:prstGeom>
          <a:solidFill>
            <a:srgbClr val="FFFF00"/>
          </a:solidFill>
          <a:ln w="25400"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err="1" smtClean="0">
                <a:ln>
                  <a:noFill/>
                </a:ln>
                <a:solidFill>
                  <a:srgbClr val="000000"/>
                </a:solidFill>
                <a:effectLst/>
                <a:latin typeface="Courier New"/>
                <a:ea typeface="ヒラギノ角ゴ ProN W3" charset="-128"/>
                <a:cs typeface="Courier New"/>
                <a:sym typeface="Gill Sans" charset="0"/>
              </a:rPr>
              <a:t>copyji</a:t>
            </a:r>
            <a:endParaRPr kumimoji="0" lang="en-US" sz="1800" b="1" u="none" strike="noStrike" cap="none" normalizeH="0" baseline="0" dirty="0">
              <a:ln>
                <a:noFill/>
              </a:ln>
              <a:solidFill>
                <a:srgbClr val="000000"/>
              </a:solidFill>
              <a:effectLst/>
              <a:latin typeface="Courier New"/>
              <a:ea typeface="ヒラギノ角ゴ ProN W3" charset="-128"/>
              <a:cs typeface="Courier New"/>
              <a:sym typeface="Gill Sans" charset="0"/>
            </a:endParaRPr>
          </a:p>
        </p:txBody>
      </p:sp>
      <p:cxnSp>
        <p:nvCxnSpPr>
          <p:cNvPr id="8" name="Straight Arrow Connector 7"/>
          <p:cNvCxnSpPr>
            <a:stCxn id="5" idx="2"/>
          </p:cNvCxnSpPr>
          <p:nvPr/>
        </p:nvCxnSpPr>
        <p:spPr bwMode="auto">
          <a:xfrm flipH="1">
            <a:off x="1981200" y="1828800"/>
            <a:ext cx="457200" cy="1828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9" name="Straight Arrow Connector 8"/>
          <p:cNvCxnSpPr>
            <a:stCxn id="6" idx="2"/>
          </p:cNvCxnSpPr>
          <p:nvPr/>
        </p:nvCxnSpPr>
        <p:spPr bwMode="auto">
          <a:xfrm flipH="1">
            <a:off x="4495800" y="5257800"/>
            <a:ext cx="838200" cy="6858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735201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6626"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6627" name="Rectangle 3"/>
          <p:cNvSpPr>
            <a:spLocks noGrp="1" noChangeArrowheads="1"/>
          </p:cNvSpPr>
          <p:nvPr>
            <p:ph type="title"/>
          </p:nvPr>
        </p:nvSpPr>
        <p:spPr>
          <a:xfrm>
            <a:off x="381000" y="254000"/>
            <a:ext cx="8534400" cy="1168400"/>
          </a:xfrm>
          <a:ln/>
        </p:spPr>
        <p:txBody>
          <a:bodyPr/>
          <a:lstStyle/>
          <a:p>
            <a:pPr marL="119063" indent="-119063"/>
            <a:r>
              <a:rPr lang="en-US" b="1" dirty="0"/>
              <a:t>Great Reality #5:</a:t>
            </a:r>
            <a:br>
              <a:rPr lang="en-US" b="1" dirty="0"/>
            </a:br>
            <a:r>
              <a:rPr lang="en-US" b="1" dirty="0"/>
              <a:t>Computers do more than execute programs</a:t>
            </a:r>
          </a:p>
        </p:txBody>
      </p:sp>
      <p:sp>
        <p:nvSpPr>
          <p:cNvPr id="26628" name="Rectangle 4"/>
          <p:cNvSpPr>
            <a:spLocks noGrp="1" noChangeArrowheads="1"/>
          </p:cNvSpPr>
          <p:nvPr>
            <p:ph type="body" idx="1"/>
          </p:nvPr>
        </p:nvSpPr>
        <p:spPr>
          <a:xfrm>
            <a:off x="381000" y="1600200"/>
            <a:ext cx="8382000" cy="5232400"/>
          </a:xfrm>
          <a:ln/>
        </p:spPr>
        <p:txBody>
          <a:bodyPr/>
          <a:lstStyle/>
          <a:p>
            <a:r>
              <a:rPr lang="en-US" b="1" dirty="0"/>
              <a:t>They need to get data in and out</a:t>
            </a:r>
          </a:p>
          <a:p>
            <a:pPr marL="552450" lvl="1"/>
            <a:r>
              <a:rPr lang="en-US" dirty="0"/>
              <a:t>I/O system critical to program reliability and performance</a:t>
            </a:r>
          </a:p>
          <a:p>
            <a:endParaRPr lang="en-US" dirty="0"/>
          </a:p>
          <a:p>
            <a:r>
              <a:rPr lang="en-US" b="1" dirty="0"/>
              <a:t>They communicate with each other over networks</a:t>
            </a:r>
          </a:p>
          <a:p>
            <a:pPr marL="552450" lvl="1"/>
            <a:r>
              <a:rPr lang="en-US" dirty="0"/>
              <a:t>Many system-level issues arise in presence of network</a:t>
            </a:r>
          </a:p>
          <a:p>
            <a:pPr marL="838200" lvl="2"/>
            <a:r>
              <a:rPr lang="en-US" dirty="0"/>
              <a:t>Concurrent operations by autonomous processes</a:t>
            </a:r>
          </a:p>
          <a:p>
            <a:pPr marL="838200" lvl="2"/>
            <a:r>
              <a:rPr lang="en-US" dirty="0"/>
              <a:t>Coping with unreliable media</a:t>
            </a:r>
          </a:p>
          <a:p>
            <a:pPr marL="838200" lvl="2"/>
            <a:r>
              <a:rPr lang="en-US" dirty="0"/>
              <a:t>Cross platform compatibility</a:t>
            </a:r>
          </a:p>
          <a:p>
            <a:pPr marL="838200" lvl="2"/>
            <a:r>
              <a:rPr lang="en-US" dirty="0"/>
              <a:t>Complex performance issues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7650"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7651" name="Rectangle 3"/>
          <p:cNvSpPr>
            <a:spLocks noGrp="1" noChangeArrowheads="1"/>
          </p:cNvSpPr>
          <p:nvPr>
            <p:ph type="title"/>
          </p:nvPr>
        </p:nvSpPr>
        <p:spPr>
          <a:ln/>
        </p:spPr>
        <p:txBody>
          <a:bodyPr/>
          <a:lstStyle/>
          <a:p>
            <a:pPr marL="119063" indent="-119063"/>
            <a:r>
              <a:rPr lang="en-US" dirty="0"/>
              <a:t>Role within CS/ECE Curriculum</a:t>
            </a:r>
          </a:p>
        </p:txBody>
      </p:sp>
      <p:sp>
        <p:nvSpPr>
          <p:cNvPr id="27652" name="Rectangle 4"/>
          <p:cNvSpPr>
            <a:spLocks/>
          </p:cNvSpPr>
          <p:nvPr/>
        </p:nvSpPr>
        <p:spPr bwMode="auto">
          <a:xfrm>
            <a:off x="2332038" y="2054225"/>
            <a:ext cx="793750" cy="685800"/>
          </a:xfrm>
          <a:prstGeom prst="rect">
            <a:avLst/>
          </a:prstGeom>
          <a:solidFill>
            <a:srgbClr val="FFFF99"/>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0" tIns="0" rIns="0" bIns="0" anchor="ctr">
            <a:prstTxWarp prst="textNoShape">
              <a:avLst/>
            </a:prstTxWarp>
          </a:bodyPr>
          <a:lstStyle/>
          <a:p>
            <a:r>
              <a:rPr lang="en-US" sz="1400" dirty="0" smtClean="0">
                <a:solidFill>
                  <a:schemeClr val="tx1"/>
                </a:solidFill>
                <a:latin typeface="Calibri" charset="0"/>
                <a:ea typeface="Calibri" charset="0"/>
                <a:cs typeface="Calibri" charset="0"/>
                <a:sym typeface="Calibri" charset="0"/>
              </a:rPr>
              <a:t>Operating</a:t>
            </a:r>
            <a:endParaRPr lang="en-US" sz="2400" dirty="0">
              <a:solidFill>
                <a:schemeClr val="tx1"/>
              </a:solidFill>
              <a:latin typeface="Arial Narrow" charset="0"/>
              <a:ea typeface="Lucida Grande" charset="0"/>
              <a:cs typeface="Lucida Grande" charset="0"/>
              <a:sym typeface="Arial Narrow" charset="0"/>
            </a:endParaRPr>
          </a:p>
          <a:p>
            <a:r>
              <a:rPr lang="en-US" sz="1400" dirty="0">
                <a:solidFill>
                  <a:schemeClr val="tx1"/>
                </a:solidFill>
                <a:latin typeface="Calibri" charset="0"/>
                <a:ea typeface="Calibri" charset="0"/>
                <a:cs typeface="Calibri" charset="0"/>
                <a:sym typeface="Calibri" charset="0"/>
              </a:rPr>
              <a:t>Systems</a:t>
            </a:r>
          </a:p>
        </p:txBody>
      </p:sp>
      <p:sp>
        <p:nvSpPr>
          <p:cNvPr id="27653" name="Rectangle 5"/>
          <p:cNvSpPr>
            <a:spLocks/>
          </p:cNvSpPr>
          <p:nvPr/>
        </p:nvSpPr>
        <p:spPr bwMode="auto">
          <a:xfrm>
            <a:off x="3475038" y="2060575"/>
            <a:ext cx="798512" cy="673100"/>
          </a:xfrm>
          <a:prstGeom prst="rect">
            <a:avLst/>
          </a:prstGeom>
          <a:solidFill>
            <a:srgbClr val="FFFF99"/>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0" tIns="0" rIns="0" bIns="0" anchor="ctr">
            <a:prstTxWarp prst="textNoShape">
              <a:avLst/>
            </a:prstTxWarp>
          </a:bodyPr>
          <a:lstStyle/>
          <a:p>
            <a:r>
              <a:rPr lang="en-US" sz="1400" dirty="0" smtClean="0">
                <a:solidFill>
                  <a:schemeClr val="tx1"/>
                </a:solidFill>
                <a:latin typeface="Calibri" charset="0"/>
                <a:ea typeface="Calibri" charset="0"/>
                <a:cs typeface="Calibri" charset="0"/>
                <a:sym typeface="Calibri" charset="0"/>
              </a:rPr>
              <a:t>Compilers</a:t>
            </a:r>
            <a:endParaRPr lang="en-US" sz="1400" dirty="0">
              <a:solidFill>
                <a:schemeClr val="tx1"/>
              </a:solidFill>
              <a:latin typeface="Calibri" charset="0"/>
              <a:ea typeface="Calibri" charset="0"/>
              <a:cs typeface="Calibri" charset="0"/>
              <a:sym typeface="Calibri" charset="0"/>
            </a:endParaRPr>
          </a:p>
        </p:txBody>
      </p:sp>
      <p:sp>
        <p:nvSpPr>
          <p:cNvPr id="27654" name="Line 6"/>
          <p:cNvSpPr>
            <a:spLocks noChangeShapeType="1"/>
          </p:cNvSpPr>
          <p:nvPr/>
        </p:nvSpPr>
        <p:spPr bwMode="auto">
          <a:xfrm>
            <a:off x="1828800" y="2733675"/>
            <a:ext cx="2071688" cy="1349375"/>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55" name="Line 7"/>
          <p:cNvSpPr>
            <a:spLocks noChangeShapeType="1"/>
          </p:cNvSpPr>
          <p:nvPr/>
        </p:nvSpPr>
        <p:spPr bwMode="auto">
          <a:xfrm>
            <a:off x="2973388" y="2736850"/>
            <a:ext cx="927100" cy="1149350"/>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56" name="Rectangle 8"/>
          <p:cNvSpPr>
            <a:spLocks/>
          </p:cNvSpPr>
          <p:nvPr/>
        </p:nvSpPr>
        <p:spPr bwMode="auto">
          <a:xfrm>
            <a:off x="2925763" y="2895600"/>
            <a:ext cx="1009650" cy="508000"/>
          </a:xfrm>
          <a:prstGeom prst="rect">
            <a:avLst/>
          </a:prstGeom>
          <a:solidFill>
            <a:srgbClr val="FFFFFF"/>
          </a:solidFill>
          <a:ln w="12700" cap="flat">
            <a:noFill/>
            <a:miter lim="800000"/>
            <a:headEnd type="none" w="med" len="med"/>
            <a:tailEnd type="none" w="med" len="med"/>
          </a:ln>
        </p:spPr>
        <p:txBody>
          <a:bodyPr wrap="none" lIns="38100" tIns="38100" rIns="38100" bIns="38100">
            <a:prstTxWarp prst="textNoShape">
              <a:avLst/>
            </a:prstTxWarp>
            <a:spAutoFit/>
          </a:bodyPr>
          <a:lstStyle/>
          <a:p>
            <a:pPr algn="l"/>
            <a:r>
              <a:rPr lang="en-US" sz="1400">
                <a:solidFill>
                  <a:schemeClr val="tx1"/>
                </a:solidFill>
                <a:latin typeface="Calibri Bold" charset="0"/>
                <a:ea typeface="Calibri Bold" charset="0"/>
                <a:cs typeface="Calibri Bold" charset="0"/>
                <a:sym typeface="Calibri Bold" charset="0"/>
              </a:rPr>
              <a:t>Processes</a:t>
            </a:r>
          </a:p>
          <a:p>
            <a:pPr algn="l"/>
            <a:r>
              <a:rPr lang="en-US" sz="1400">
                <a:solidFill>
                  <a:schemeClr val="tx1"/>
                </a:solidFill>
                <a:latin typeface="Calibri Bold" charset="0"/>
                <a:ea typeface="Calibri Bold" charset="0"/>
                <a:cs typeface="Calibri Bold" charset="0"/>
                <a:sym typeface="Calibri Bold" charset="0"/>
              </a:rPr>
              <a:t>Mem. Mgmt</a:t>
            </a:r>
          </a:p>
        </p:txBody>
      </p:sp>
      <p:sp>
        <p:nvSpPr>
          <p:cNvPr id="27657" name="Line 9"/>
          <p:cNvSpPr>
            <a:spLocks noChangeShapeType="1"/>
          </p:cNvSpPr>
          <p:nvPr/>
        </p:nvSpPr>
        <p:spPr bwMode="auto">
          <a:xfrm>
            <a:off x="4114800" y="2733675"/>
            <a:ext cx="76200" cy="1158875"/>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58" name="Rectangle 10"/>
          <p:cNvSpPr>
            <a:spLocks/>
          </p:cNvSpPr>
          <p:nvPr/>
        </p:nvSpPr>
        <p:spPr bwMode="auto">
          <a:xfrm>
            <a:off x="1189038" y="2060575"/>
            <a:ext cx="766762" cy="673100"/>
          </a:xfrm>
          <a:prstGeom prst="rect">
            <a:avLst/>
          </a:prstGeom>
          <a:solidFill>
            <a:srgbClr val="FFFF99"/>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0" tIns="0" rIns="0" bIns="0" anchor="ctr">
            <a:prstTxWarp prst="textNoShape">
              <a:avLst/>
            </a:prstTxWarp>
          </a:bodyPr>
          <a:lstStyle/>
          <a:p>
            <a:r>
              <a:rPr lang="en-US" sz="1400" dirty="0" smtClean="0">
                <a:solidFill>
                  <a:schemeClr val="tx1"/>
                </a:solidFill>
                <a:latin typeface="Calibri" charset="0"/>
                <a:ea typeface="Calibri" charset="0"/>
                <a:cs typeface="Calibri" charset="0"/>
                <a:sym typeface="Calibri" charset="0"/>
              </a:rPr>
              <a:t>Networks</a:t>
            </a:r>
            <a:endParaRPr lang="en-US" sz="1400" dirty="0">
              <a:solidFill>
                <a:schemeClr val="tx1"/>
              </a:solidFill>
              <a:latin typeface="Calibri" charset="0"/>
              <a:ea typeface="Calibri" charset="0"/>
              <a:cs typeface="Calibri" charset="0"/>
              <a:sym typeface="Calibri" charset="0"/>
            </a:endParaRPr>
          </a:p>
        </p:txBody>
      </p:sp>
      <p:sp>
        <p:nvSpPr>
          <p:cNvPr id="27659" name="Rectangle 11"/>
          <p:cNvSpPr>
            <a:spLocks/>
          </p:cNvSpPr>
          <p:nvPr/>
        </p:nvSpPr>
        <p:spPr bwMode="auto">
          <a:xfrm>
            <a:off x="1981200" y="2895600"/>
            <a:ext cx="777875" cy="508000"/>
          </a:xfrm>
          <a:prstGeom prst="rect">
            <a:avLst/>
          </a:prstGeom>
          <a:solidFill>
            <a:srgbClr val="FFFFFF"/>
          </a:solidFill>
          <a:ln w="12700" cap="flat">
            <a:noFill/>
            <a:miter lim="800000"/>
            <a:headEnd type="none" w="med" len="med"/>
            <a:tailEnd type="none" w="med" len="med"/>
          </a:ln>
        </p:spPr>
        <p:txBody>
          <a:bodyPr wrap="none" lIns="38100" tIns="38100" rIns="38100" bIns="38100">
            <a:prstTxWarp prst="textNoShape">
              <a:avLst/>
            </a:prstTxWarp>
            <a:spAutoFit/>
          </a:bodyPr>
          <a:lstStyle/>
          <a:p>
            <a:pPr algn="l"/>
            <a:r>
              <a:rPr lang="en-US" sz="1400" dirty="0">
                <a:solidFill>
                  <a:schemeClr val="tx1"/>
                </a:solidFill>
                <a:latin typeface="Calibri Bold" charset="0"/>
                <a:ea typeface="Calibri Bold" charset="0"/>
                <a:cs typeface="Calibri Bold" charset="0"/>
                <a:sym typeface="Calibri Bold" charset="0"/>
              </a:rPr>
              <a:t>Network</a:t>
            </a:r>
          </a:p>
          <a:p>
            <a:pPr algn="l"/>
            <a:r>
              <a:rPr lang="en-US" sz="1400" dirty="0">
                <a:solidFill>
                  <a:schemeClr val="tx1"/>
                </a:solidFill>
                <a:latin typeface="Calibri Bold" charset="0"/>
                <a:ea typeface="Calibri Bold" charset="0"/>
                <a:cs typeface="Calibri Bold" charset="0"/>
                <a:sym typeface="Calibri Bold" charset="0"/>
              </a:rPr>
              <a:t>Protocols</a:t>
            </a:r>
          </a:p>
        </p:txBody>
      </p:sp>
      <p:sp>
        <p:nvSpPr>
          <p:cNvPr id="27660" name="Rectangle 12"/>
          <p:cNvSpPr>
            <a:spLocks/>
          </p:cNvSpPr>
          <p:nvPr/>
        </p:nvSpPr>
        <p:spPr bwMode="auto">
          <a:xfrm>
            <a:off x="5761038" y="2060575"/>
            <a:ext cx="969962" cy="673100"/>
          </a:xfrm>
          <a:prstGeom prst="rect">
            <a:avLst/>
          </a:prstGeom>
          <a:solidFill>
            <a:srgbClr val="CDF1C5"/>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0" tIns="0" rIns="0" bIns="0" anchor="ctr">
            <a:prstTxWarp prst="textNoShape">
              <a:avLst/>
            </a:prstTxWarp>
          </a:bodyPr>
          <a:lstStyle/>
          <a:p>
            <a:r>
              <a:rPr lang="en-US" sz="1400" dirty="0" smtClean="0">
                <a:solidFill>
                  <a:schemeClr val="tx1"/>
                </a:solidFill>
                <a:latin typeface="Calibri" charset="0"/>
                <a:ea typeface="Calibri" charset="0"/>
                <a:cs typeface="Calibri" charset="0"/>
                <a:sym typeface="Calibri" charset="0"/>
              </a:rPr>
              <a:t>Architecture</a:t>
            </a:r>
            <a:endParaRPr lang="en-US" sz="1400" dirty="0">
              <a:solidFill>
                <a:schemeClr val="tx1"/>
              </a:solidFill>
              <a:latin typeface="Calibri" charset="0"/>
              <a:ea typeface="Calibri" charset="0"/>
              <a:cs typeface="Calibri" charset="0"/>
              <a:sym typeface="Calibri" charset="0"/>
            </a:endParaRPr>
          </a:p>
        </p:txBody>
      </p:sp>
      <p:sp>
        <p:nvSpPr>
          <p:cNvPr id="27664" name="Rectangle 16"/>
          <p:cNvSpPr>
            <a:spLocks/>
          </p:cNvSpPr>
          <p:nvPr/>
        </p:nvSpPr>
        <p:spPr bwMode="auto">
          <a:xfrm>
            <a:off x="46038" y="2060575"/>
            <a:ext cx="817562" cy="673100"/>
          </a:xfrm>
          <a:prstGeom prst="rect">
            <a:avLst/>
          </a:prstGeom>
          <a:solidFill>
            <a:srgbClr val="FFFF99"/>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wrap="none" lIns="0" tIns="0" rIns="0" bIns="0" anchor="ctr">
            <a:prstTxWarp prst="textNoShape">
              <a:avLst/>
            </a:prstTxWarp>
          </a:bodyPr>
          <a:lstStyle/>
          <a:p>
            <a:pPr algn="l"/>
            <a:r>
              <a:rPr lang="en-US" sz="1400" dirty="0" smtClean="0">
                <a:solidFill>
                  <a:schemeClr val="tx1"/>
                </a:solidFill>
                <a:latin typeface="Calibri" charset="0"/>
                <a:ea typeface="Calibri" charset="0"/>
                <a:cs typeface="Calibri" charset="0"/>
                <a:sym typeface="Calibri" charset="0"/>
              </a:rPr>
              <a:t>Databases</a:t>
            </a:r>
            <a:endParaRPr lang="en-US" sz="1400" dirty="0">
              <a:solidFill>
                <a:schemeClr val="tx1"/>
              </a:solidFill>
              <a:latin typeface="Calibri" charset="0"/>
              <a:ea typeface="Calibri" charset="0"/>
              <a:cs typeface="Calibri" charset="0"/>
              <a:sym typeface="Calibri" charset="0"/>
            </a:endParaRPr>
          </a:p>
        </p:txBody>
      </p:sp>
      <p:sp>
        <p:nvSpPr>
          <p:cNvPr id="27665" name="Line 17"/>
          <p:cNvSpPr>
            <a:spLocks noChangeShapeType="1"/>
          </p:cNvSpPr>
          <p:nvPr/>
        </p:nvSpPr>
        <p:spPr bwMode="auto">
          <a:xfrm>
            <a:off x="762000" y="2743200"/>
            <a:ext cx="3138488" cy="1524000"/>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66" name="Rectangle 18"/>
          <p:cNvSpPr>
            <a:spLocks/>
          </p:cNvSpPr>
          <p:nvPr/>
        </p:nvSpPr>
        <p:spPr bwMode="auto">
          <a:xfrm>
            <a:off x="609600" y="2984500"/>
            <a:ext cx="1241425" cy="508000"/>
          </a:xfrm>
          <a:prstGeom prst="rect">
            <a:avLst/>
          </a:prstGeom>
          <a:solidFill>
            <a:srgbClr val="FFFFFF"/>
          </a:solidFill>
          <a:ln w="12700" cap="flat">
            <a:noFill/>
            <a:miter lim="800000"/>
            <a:headEnd type="none" w="med" len="med"/>
            <a:tailEnd type="none" w="med" len="med"/>
          </a:ln>
        </p:spPr>
        <p:txBody>
          <a:bodyPr wrap="none" lIns="38100" tIns="38100" rIns="38100" bIns="38100">
            <a:prstTxWarp prst="textNoShape">
              <a:avLst/>
            </a:prstTxWarp>
            <a:spAutoFit/>
          </a:bodyPr>
          <a:lstStyle/>
          <a:p>
            <a:pPr algn="l"/>
            <a:r>
              <a:rPr lang="en-US" sz="1400">
                <a:solidFill>
                  <a:schemeClr val="tx1"/>
                </a:solidFill>
                <a:latin typeface="Calibri Bold" charset="0"/>
                <a:ea typeface="Calibri Bold" charset="0"/>
                <a:cs typeface="Calibri Bold" charset="0"/>
                <a:sym typeface="Calibri Bold" charset="0"/>
              </a:rPr>
              <a:t>Data Reps.</a:t>
            </a:r>
          </a:p>
          <a:p>
            <a:pPr algn="l"/>
            <a:r>
              <a:rPr lang="en-US" sz="1400">
                <a:solidFill>
                  <a:schemeClr val="tx1"/>
                </a:solidFill>
                <a:latin typeface="Calibri Bold" charset="0"/>
                <a:ea typeface="Calibri Bold" charset="0"/>
                <a:cs typeface="Calibri Bold" charset="0"/>
                <a:sym typeface="Calibri Bold" charset="0"/>
              </a:rPr>
              <a:t>Memory Model</a:t>
            </a:r>
          </a:p>
        </p:txBody>
      </p:sp>
      <p:sp>
        <p:nvSpPr>
          <p:cNvPr id="27669" name="Rectangle 21"/>
          <p:cNvSpPr>
            <a:spLocks/>
          </p:cNvSpPr>
          <p:nvPr/>
        </p:nvSpPr>
        <p:spPr bwMode="auto">
          <a:xfrm>
            <a:off x="3962400" y="2895600"/>
            <a:ext cx="730250" cy="508000"/>
          </a:xfrm>
          <a:prstGeom prst="rect">
            <a:avLst/>
          </a:prstGeom>
          <a:solidFill>
            <a:srgbClr val="FFFFFF"/>
          </a:solidFill>
          <a:ln w="12700" cap="flat">
            <a:noFill/>
            <a:miter lim="800000"/>
            <a:headEnd type="none" w="med" len="med"/>
            <a:tailEnd type="none" w="med" len="med"/>
          </a:ln>
        </p:spPr>
        <p:txBody>
          <a:bodyPr wrap="none" lIns="38100" tIns="38100" rIns="38100" bIns="38100">
            <a:prstTxWarp prst="textNoShape">
              <a:avLst/>
            </a:prstTxWarp>
            <a:spAutoFit/>
          </a:bodyPr>
          <a:lstStyle/>
          <a:p>
            <a:pPr algn="l"/>
            <a:r>
              <a:rPr lang="en-US" sz="1400">
                <a:solidFill>
                  <a:schemeClr val="tx1"/>
                </a:solidFill>
                <a:latin typeface="Calibri Bold" charset="0"/>
                <a:ea typeface="Calibri Bold" charset="0"/>
                <a:cs typeface="Calibri Bold" charset="0"/>
                <a:sym typeface="Calibri Bold" charset="0"/>
              </a:rPr>
              <a:t>Machine</a:t>
            </a:r>
          </a:p>
          <a:p>
            <a:pPr algn="l"/>
            <a:r>
              <a:rPr lang="en-US" sz="1400">
                <a:solidFill>
                  <a:schemeClr val="tx1"/>
                </a:solidFill>
                <a:latin typeface="Calibri Bold" charset="0"/>
                <a:ea typeface="Calibri Bold" charset="0"/>
                <a:cs typeface="Calibri Bold" charset="0"/>
                <a:sym typeface="Calibri Bold" charset="0"/>
              </a:rPr>
              <a:t>Code</a:t>
            </a:r>
          </a:p>
        </p:txBody>
      </p:sp>
      <p:sp>
        <p:nvSpPr>
          <p:cNvPr id="27672" name="Rectangle 24"/>
          <p:cNvSpPr>
            <a:spLocks/>
          </p:cNvSpPr>
          <p:nvPr/>
        </p:nvSpPr>
        <p:spPr bwMode="auto">
          <a:xfrm>
            <a:off x="5334000" y="4343400"/>
            <a:ext cx="3898900" cy="990600"/>
          </a:xfrm>
          <a:prstGeom prst="rect">
            <a:avLst/>
          </a:prstGeom>
          <a:noFill/>
          <a:ln w="12700" cap="rnd">
            <a:noFill/>
            <a:round/>
            <a:headEnd type="none" w="med" len="med"/>
            <a:tailEnd type="none" w="med" len="med"/>
          </a:ln>
        </p:spPr>
        <p:txBody>
          <a:bodyPr lIns="38100" tIns="38100" rIns="38100" bIns="38100">
            <a:prstTxWarp prst="textNoShape">
              <a:avLst/>
            </a:prstTxWarp>
          </a:bodyPr>
          <a:lstStyle/>
          <a:p>
            <a:pPr algn="l">
              <a:spcBef>
                <a:spcPts val="475"/>
              </a:spcBef>
            </a:pPr>
            <a:r>
              <a:rPr lang="en-US" sz="2000" dirty="0">
                <a:solidFill>
                  <a:srgbClr val="C00000"/>
                </a:solidFill>
                <a:latin typeface="Calibri Italic" charset="0"/>
                <a:ea typeface="Calibri Italic" charset="0"/>
                <a:cs typeface="Calibri Italic" charset="0"/>
                <a:sym typeface="Calibri Italic" charset="0"/>
              </a:rPr>
              <a:t>Foundation of Computer Systems</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Underlying principles for hardware, </a:t>
            </a:r>
            <a:br>
              <a:rPr lang="en-US" sz="2000" dirty="0">
                <a:solidFill>
                  <a:srgbClr val="C00000"/>
                </a:solidFill>
                <a:latin typeface="Calibri Italic" charset="0"/>
                <a:ea typeface="Calibri Italic" charset="0"/>
                <a:cs typeface="Calibri Italic" charset="0"/>
                <a:sym typeface="Calibri Italic" charset="0"/>
              </a:rPr>
            </a:br>
            <a:r>
              <a:rPr lang="en-US" sz="2000" dirty="0">
                <a:solidFill>
                  <a:srgbClr val="C00000"/>
                </a:solidFill>
                <a:latin typeface="Calibri Italic" charset="0"/>
                <a:ea typeface="Calibri Italic" charset="0"/>
                <a:cs typeface="Calibri Italic" charset="0"/>
                <a:sym typeface="Calibri Italic" charset="0"/>
              </a:rPr>
              <a:t>software, and networking</a:t>
            </a:r>
          </a:p>
        </p:txBody>
      </p:sp>
      <p:sp>
        <p:nvSpPr>
          <p:cNvPr id="27673" name="Line 25"/>
          <p:cNvSpPr>
            <a:spLocks noChangeShapeType="1"/>
          </p:cNvSpPr>
          <p:nvPr/>
        </p:nvSpPr>
        <p:spPr bwMode="auto">
          <a:xfrm flipH="1">
            <a:off x="5051425" y="2730500"/>
            <a:ext cx="1273175" cy="1168400"/>
          </a:xfrm>
          <a:prstGeom prst="line">
            <a:avLst/>
          </a:prstGeom>
          <a:noFill/>
          <a:ln w="25400" cap="flat">
            <a:solidFill>
              <a:schemeClr val="tx1"/>
            </a:solidFill>
            <a:prstDash val="solid"/>
            <a:round/>
            <a:headEnd type="triangle" w="med" len="med"/>
            <a:tailEnd type="none" w="med" len="med"/>
          </a:ln>
        </p:spPr>
        <p:txBody>
          <a:bodyPr lIns="0" tIns="0" rIns="0" bIns="0">
            <a:prstTxWarp prst="textNoShape">
              <a:avLst/>
            </a:prstTxWarp>
          </a:bodyPr>
          <a:lstStyle/>
          <a:p>
            <a:endParaRPr lang="en-US"/>
          </a:p>
        </p:txBody>
      </p:sp>
      <p:sp>
        <p:nvSpPr>
          <p:cNvPr id="27676" name="Rectangle 28"/>
          <p:cNvSpPr>
            <a:spLocks/>
          </p:cNvSpPr>
          <p:nvPr/>
        </p:nvSpPr>
        <p:spPr bwMode="auto">
          <a:xfrm>
            <a:off x="5181600" y="3048000"/>
            <a:ext cx="1328737" cy="508000"/>
          </a:xfrm>
          <a:prstGeom prst="rect">
            <a:avLst/>
          </a:prstGeom>
          <a:solidFill>
            <a:srgbClr val="FFFFFF"/>
          </a:solidFill>
          <a:ln w="12700" cap="flat">
            <a:noFill/>
            <a:miter lim="800000"/>
            <a:headEnd type="none" w="med" len="med"/>
            <a:tailEnd type="none" w="med" len="med"/>
          </a:ln>
        </p:spPr>
        <p:txBody>
          <a:bodyPr wrap="none" lIns="38100" tIns="38100" rIns="38100" bIns="38100">
            <a:prstTxWarp prst="textNoShape">
              <a:avLst/>
            </a:prstTxWarp>
            <a:spAutoFit/>
          </a:bodyPr>
          <a:lstStyle/>
          <a:p>
            <a:pPr algn="l"/>
            <a:r>
              <a:rPr lang="en-US" sz="1400" dirty="0">
                <a:solidFill>
                  <a:schemeClr val="tx1"/>
                </a:solidFill>
                <a:latin typeface="Calibri Bold" charset="0"/>
                <a:ea typeface="Calibri Bold" charset="0"/>
                <a:cs typeface="Calibri Bold" charset="0"/>
                <a:sym typeface="Calibri Bold" charset="0"/>
              </a:rPr>
              <a:t>Execution Model</a:t>
            </a:r>
          </a:p>
          <a:p>
            <a:pPr algn="l"/>
            <a:r>
              <a:rPr lang="en-US" sz="1400" dirty="0">
                <a:solidFill>
                  <a:schemeClr val="tx1"/>
                </a:solidFill>
                <a:latin typeface="Calibri Bold" charset="0"/>
                <a:ea typeface="Calibri Bold" charset="0"/>
                <a:cs typeface="Calibri Bold" charset="0"/>
                <a:sym typeface="Calibri Bold" charset="0"/>
              </a:rPr>
              <a:t>Memory System</a:t>
            </a:r>
          </a:p>
        </p:txBody>
      </p:sp>
      <p:sp>
        <p:nvSpPr>
          <p:cNvPr id="27678" name="Rectangle 30"/>
          <p:cNvSpPr>
            <a:spLocks/>
          </p:cNvSpPr>
          <p:nvPr/>
        </p:nvSpPr>
        <p:spPr bwMode="auto">
          <a:xfrm>
            <a:off x="3833813" y="3775075"/>
            <a:ext cx="1485900" cy="1003300"/>
          </a:xfrm>
          <a:prstGeom prst="rect">
            <a:avLst/>
          </a:prstGeom>
          <a:solidFill>
            <a:srgbClr val="C00000"/>
          </a:solidFill>
          <a:ln w="12700" cap="flat">
            <a:solidFill>
              <a:schemeClr val="tx1"/>
            </a:solidFill>
            <a:prstDash val="solid"/>
            <a:miter lim="800000"/>
            <a:headEnd type="none" w="med" len="med"/>
            <a:tailEnd type="none" w="med" len="med"/>
          </a:ln>
          <a:effectLst>
            <a:outerShdw blurRad="12700" dist="25399" dir="2700000" algn="ctr" rotWithShape="0">
              <a:schemeClr val="bg2">
                <a:alpha val="74998"/>
              </a:schemeClr>
            </a:outerShdw>
          </a:effectLst>
        </p:spPr>
        <p:txBody>
          <a:bodyPr lIns="0" tIns="0" rIns="0" bIns="0" anchor="ctr">
            <a:prstTxWarp prst="textNoShape">
              <a:avLst/>
            </a:prstTxWarp>
          </a:bodyPr>
          <a:lstStyle/>
          <a:p>
            <a:r>
              <a:rPr lang="en-US" sz="2800" dirty="0" smtClean="0">
                <a:solidFill>
                  <a:srgbClr val="FFFFFF"/>
                </a:solidFill>
                <a:latin typeface="Calibri" charset="0"/>
                <a:ea typeface="Calibri" charset="0"/>
                <a:cs typeface="Calibri" charset="0"/>
                <a:sym typeface="Calibri" charset="0"/>
              </a:rPr>
              <a:t>3240</a:t>
            </a:r>
            <a:endParaRPr lang="en-US" sz="2800" dirty="0">
              <a:solidFill>
                <a:srgbClr val="FFFFFF"/>
              </a:solidFill>
              <a:latin typeface="Calibri" charset="0"/>
              <a:ea typeface="Calibri" charset="0"/>
              <a:cs typeface="Calibri" charset="0"/>
              <a:sym typeface="Calibri"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2867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28675" name="Rectangle 3"/>
          <p:cNvSpPr>
            <a:spLocks noGrp="1" noChangeArrowheads="1"/>
          </p:cNvSpPr>
          <p:nvPr>
            <p:ph type="title"/>
          </p:nvPr>
        </p:nvSpPr>
        <p:spPr/>
        <p:txBody>
          <a:bodyPr/>
          <a:lstStyle/>
          <a:p>
            <a:r>
              <a:rPr lang="en-US" dirty="0" smtClean="0"/>
              <a:t>Course Perspective</a:t>
            </a:r>
            <a:endParaRPr lang="en-US" dirty="0"/>
          </a:p>
        </p:txBody>
      </p:sp>
      <p:sp>
        <p:nvSpPr>
          <p:cNvPr id="28676" name="Rectangle 4"/>
          <p:cNvSpPr>
            <a:spLocks noGrp="1" noChangeArrowheads="1"/>
          </p:cNvSpPr>
          <p:nvPr>
            <p:ph type="body" idx="1"/>
          </p:nvPr>
        </p:nvSpPr>
        <p:spPr/>
        <p:txBody>
          <a:bodyPr/>
          <a:lstStyle/>
          <a:p>
            <a:r>
              <a:rPr lang="en-US" dirty="0" smtClean="0"/>
              <a:t>Most Systems Courses are Builder-Centric</a:t>
            </a:r>
          </a:p>
          <a:p>
            <a:pPr lvl="1"/>
            <a:r>
              <a:rPr lang="en-US" dirty="0" smtClean="0"/>
              <a:t>Computer Architecture</a:t>
            </a:r>
          </a:p>
          <a:p>
            <a:pPr lvl="2"/>
            <a:r>
              <a:rPr lang="en-US" dirty="0" smtClean="0"/>
              <a:t>Design pipelined processor in Verilog</a:t>
            </a:r>
          </a:p>
          <a:p>
            <a:pPr lvl="1"/>
            <a:r>
              <a:rPr lang="en-US" dirty="0" smtClean="0"/>
              <a:t>Operating Systems</a:t>
            </a:r>
          </a:p>
          <a:p>
            <a:pPr lvl="2"/>
            <a:r>
              <a:rPr lang="en-US" dirty="0" smtClean="0"/>
              <a:t>Implement sample portions of operating system</a:t>
            </a:r>
          </a:p>
          <a:p>
            <a:pPr lvl="1"/>
            <a:r>
              <a:rPr lang="en-US" dirty="0" smtClean="0"/>
              <a:t>Compilers</a:t>
            </a:r>
          </a:p>
          <a:p>
            <a:pPr lvl="2"/>
            <a:r>
              <a:rPr lang="en-US" dirty="0" smtClean="0"/>
              <a:t>Write compiler for simple language</a:t>
            </a:r>
          </a:p>
          <a:p>
            <a:pPr lvl="1"/>
            <a:r>
              <a:rPr lang="en-US" dirty="0" smtClean="0"/>
              <a:t>Networking</a:t>
            </a:r>
          </a:p>
          <a:p>
            <a:pPr lvl="2"/>
            <a:r>
              <a:rPr lang="en-US" dirty="0" smtClean="0"/>
              <a:t>Implement and simulate network protocols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993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39939" name="Rectangle 3"/>
          <p:cNvSpPr>
            <a:spLocks noGrp="1" noChangeArrowheads="1"/>
          </p:cNvSpPr>
          <p:nvPr>
            <p:ph type="title"/>
          </p:nvPr>
        </p:nvSpPr>
        <p:spPr/>
        <p:txBody>
          <a:bodyPr/>
          <a:lstStyle/>
          <a:p>
            <a:r>
              <a:rPr lang="en-US" dirty="0" smtClean="0"/>
              <a:t>Cheating: Description</a:t>
            </a:r>
            <a:endParaRPr lang="en-US" dirty="0"/>
          </a:p>
        </p:txBody>
      </p:sp>
      <p:sp>
        <p:nvSpPr>
          <p:cNvPr id="39940" name="Rectangle 4"/>
          <p:cNvSpPr>
            <a:spLocks noGrp="1" noChangeArrowheads="1"/>
          </p:cNvSpPr>
          <p:nvPr>
            <p:ph type="body" idx="1"/>
          </p:nvPr>
        </p:nvSpPr>
        <p:spPr>
          <a:xfrm>
            <a:off x="381000" y="1219200"/>
            <a:ext cx="8382000" cy="5410200"/>
          </a:xfrm>
        </p:spPr>
        <p:txBody>
          <a:bodyPr>
            <a:normAutofit/>
          </a:bodyPr>
          <a:lstStyle/>
          <a:p>
            <a:r>
              <a:rPr lang="en-US" dirty="0" smtClean="0"/>
              <a:t>What </a:t>
            </a:r>
            <a:r>
              <a:rPr lang="en-US" dirty="0" smtClean="0"/>
              <a:t>is cheating?</a:t>
            </a:r>
          </a:p>
          <a:p>
            <a:pPr lvl="1"/>
            <a:r>
              <a:rPr lang="en-US" dirty="0" smtClean="0"/>
              <a:t>Sharing code: by copying, retyping, </a:t>
            </a:r>
            <a:r>
              <a:rPr lang="en-US" b="1" dirty="0" smtClean="0"/>
              <a:t>looking at</a:t>
            </a:r>
            <a:r>
              <a:rPr lang="en-US" dirty="0" smtClean="0"/>
              <a:t>, or supplying a file</a:t>
            </a:r>
          </a:p>
          <a:p>
            <a:pPr lvl="1"/>
            <a:r>
              <a:rPr lang="en-US" dirty="0" smtClean="0"/>
              <a:t>Describing: verbal description of code from one person to another.</a:t>
            </a:r>
          </a:p>
          <a:p>
            <a:pPr lvl="1"/>
            <a:r>
              <a:rPr lang="en-US" dirty="0" smtClean="0"/>
              <a:t>Coaching: helping your friend to write a lab, line by line</a:t>
            </a:r>
          </a:p>
          <a:p>
            <a:pPr lvl="1"/>
            <a:r>
              <a:rPr lang="en-US" dirty="0" smtClean="0"/>
              <a:t>Searching the Web for solutions</a:t>
            </a:r>
          </a:p>
          <a:p>
            <a:pPr lvl="1"/>
            <a:r>
              <a:rPr lang="en-US" dirty="0" smtClean="0"/>
              <a:t>Copying code from a previous course or online solution</a:t>
            </a:r>
          </a:p>
          <a:p>
            <a:pPr lvl="2"/>
            <a:r>
              <a:rPr lang="en-US" dirty="0" smtClean="0"/>
              <a:t>You are only allowed to use code we supply, or from the CS:APP website</a:t>
            </a:r>
          </a:p>
          <a:p>
            <a:r>
              <a:rPr lang="en-US" dirty="0" smtClean="0"/>
              <a:t>What is NOT cheating?</a:t>
            </a:r>
          </a:p>
          <a:p>
            <a:pPr lvl="1"/>
            <a:r>
              <a:rPr lang="en-US" dirty="0" smtClean="0"/>
              <a:t>Explaining how to use systems or tools</a:t>
            </a:r>
          </a:p>
          <a:p>
            <a:pPr lvl="1"/>
            <a:r>
              <a:rPr lang="en-US" dirty="0" smtClean="0"/>
              <a:t>Helping others with high-level design issues</a:t>
            </a:r>
          </a:p>
          <a:p>
            <a:endParaRPr lang="en-US" dirty="0" smtClean="0"/>
          </a:p>
          <a:p>
            <a:r>
              <a:rPr lang="en-US" dirty="0" smtClean="0"/>
              <a:t>See the course syllabus for details.</a:t>
            </a:r>
          </a:p>
          <a:p>
            <a:pPr lvl="1"/>
            <a:r>
              <a:rPr lang="en-US" dirty="0" smtClean="0"/>
              <a:t>Ignorance is not an excuse</a:t>
            </a:r>
          </a:p>
        </p:txBody>
      </p:sp>
    </p:spTree>
    <p:extLst>
      <p:ext uri="{BB962C8B-B14F-4D97-AF65-F5344CB8AC3E}">
        <p14:creationId xmlns:p14="http://schemas.microsoft.com/office/powerpoint/2010/main" val="39678703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993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39939" name="Rectangle 3"/>
          <p:cNvSpPr>
            <a:spLocks noGrp="1" noChangeArrowheads="1"/>
          </p:cNvSpPr>
          <p:nvPr>
            <p:ph type="title"/>
          </p:nvPr>
        </p:nvSpPr>
        <p:spPr/>
        <p:txBody>
          <a:bodyPr/>
          <a:lstStyle/>
          <a:p>
            <a:r>
              <a:rPr lang="en-US" dirty="0" smtClean="0"/>
              <a:t>Cheating: Consequences</a:t>
            </a:r>
            <a:endParaRPr lang="en-US" dirty="0"/>
          </a:p>
        </p:txBody>
      </p:sp>
      <p:sp>
        <p:nvSpPr>
          <p:cNvPr id="39940" name="Rectangle 4"/>
          <p:cNvSpPr>
            <a:spLocks noGrp="1" noChangeArrowheads="1"/>
          </p:cNvSpPr>
          <p:nvPr>
            <p:ph type="body" idx="1"/>
          </p:nvPr>
        </p:nvSpPr>
        <p:spPr>
          <a:xfrm>
            <a:off x="381000" y="1219200"/>
            <a:ext cx="8382000" cy="5435600"/>
          </a:xfrm>
        </p:spPr>
        <p:txBody>
          <a:bodyPr>
            <a:normAutofit/>
          </a:bodyPr>
          <a:lstStyle/>
          <a:p>
            <a:r>
              <a:rPr lang="en-US" dirty="0"/>
              <a:t>Penalty for cheating:</a:t>
            </a:r>
          </a:p>
          <a:p>
            <a:pPr lvl="1"/>
            <a:r>
              <a:rPr lang="en-US" dirty="0"/>
              <a:t>Removal from course with failing grade (no exceptions!)</a:t>
            </a:r>
          </a:p>
          <a:p>
            <a:pPr lvl="1"/>
            <a:r>
              <a:rPr lang="en-US" dirty="0"/>
              <a:t>Permanent mark on your record</a:t>
            </a:r>
          </a:p>
          <a:p>
            <a:pPr lvl="1"/>
            <a:r>
              <a:rPr lang="en-US" dirty="0"/>
              <a:t>Your instructors’ </a:t>
            </a:r>
            <a:r>
              <a:rPr lang="en-US" dirty="0" smtClean="0"/>
              <a:t>personal contempt</a:t>
            </a:r>
            <a:endParaRPr lang="en-US" dirty="0"/>
          </a:p>
          <a:p>
            <a:endParaRPr lang="en-US" dirty="0"/>
          </a:p>
          <a:p>
            <a:r>
              <a:rPr lang="en-US" dirty="0"/>
              <a:t>Detection of cheating</a:t>
            </a:r>
            <a:r>
              <a:rPr lang="en-US" dirty="0" smtClean="0"/>
              <a:t>:</a:t>
            </a:r>
          </a:p>
          <a:p>
            <a:pPr lvl="1"/>
            <a:r>
              <a:rPr lang="en-US" dirty="0" smtClean="0"/>
              <a:t>I have </a:t>
            </a:r>
            <a:r>
              <a:rPr lang="en-US" dirty="0" smtClean="0"/>
              <a:t>sophisticated tools for detecting code plagiarism</a:t>
            </a:r>
            <a:endParaRPr lang="en-US" dirty="0"/>
          </a:p>
          <a:p>
            <a:pPr lvl="1"/>
            <a:r>
              <a:rPr lang="en-US" dirty="0"/>
              <a:t>Last </a:t>
            </a:r>
            <a:r>
              <a:rPr lang="en-US" dirty="0" smtClean="0"/>
              <a:t>Fall at CMU, </a:t>
            </a:r>
            <a:r>
              <a:rPr lang="en-US" dirty="0" smtClean="0"/>
              <a:t>20 </a:t>
            </a:r>
            <a:r>
              <a:rPr lang="en-US" dirty="0"/>
              <a:t>students were caught cheating and failed the course. </a:t>
            </a:r>
            <a:endParaRPr lang="en-US" dirty="0" smtClean="0"/>
          </a:p>
          <a:p>
            <a:pPr lvl="1"/>
            <a:r>
              <a:rPr lang="en-US" dirty="0" smtClean="0"/>
              <a:t>Some were expelled from the University</a:t>
            </a:r>
            <a:endParaRPr lang="en-US" dirty="0"/>
          </a:p>
          <a:p>
            <a:pPr lvl="1"/>
            <a:endParaRPr lang="en-US" dirty="0"/>
          </a:p>
          <a:p>
            <a:r>
              <a:rPr lang="en-US" dirty="0"/>
              <a:t>Don</a:t>
            </a:r>
            <a:r>
              <a:rPr lang="fr-FR" dirty="0"/>
              <a:t>’</a:t>
            </a:r>
            <a:r>
              <a:rPr lang="en-US" dirty="0"/>
              <a:t>t do it!</a:t>
            </a:r>
          </a:p>
          <a:p>
            <a:pPr lvl="1"/>
            <a:r>
              <a:rPr lang="en-US" dirty="0"/>
              <a:t>Start early</a:t>
            </a:r>
          </a:p>
          <a:p>
            <a:pPr lvl="1"/>
            <a:r>
              <a:rPr lang="en-US" dirty="0"/>
              <a:t>Ask the </a:t>
            </a:r>
            <a:r>
              <a:rPr lang="en-US" dirty="0" smtClean="0"/>
              <a:t>tutors for </a:t>
            </a:r>
            <a:r>
              <a:rPr lang="en-US" dirty="0"/>
              <a:t>help when you get stuck</a:t>
            </a:r>
          </a:p>
          <a:p>
            <a:pPr marL="0" indent="0">
              <a:buNone/>
            </a:pPr>
            <a:endParaRPr lang="en-US" dirty="0"/>
          </a:p>
        </p:txBody>
      </p:sp>
    </p:spTree>
    <p:extLst>
      <p:ext uri="{BB962C8B-B14F-4D97-AF65-F5344CB8AC3E}">
        <p14:creationId xmlns:p14="http://schemas.microsoft.com/office/powerpoint/2010/main" val="37871301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1746"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31747" name="Rectangle 3"/>
          <p:cNvSpPr>
            <a:spLocks noGrp="1" noChangeArrowheads="1"/>
          </p:cNvSpPr>
          <p:nvPr>
            <p:ph type="title"/>
          </p:nvPr>
        </p:nvSpPr>
        <p:spPr/>
        <p:txBody>
          <a:bodyPr/>
          <a:lstStyle/>
          <a:p>
            <a:r>
              <a:rPr lang="en-US" dirty="0" smtClean="0"/>
              <a:t>Textbooks</a:t>
            </a:r>
            <a:endParaRPr lang="en-US" dirty="0"/>
          </a:p>
        </p:txBody>
      </p:sp>
      <p:sp>
        <p:nvSpPr>
          <p:cNvPr id="31748" name="Rectangle 4"/>
          <p:cNvSpPr>
            <a:spLocks noGrp="1" noChangeArrowheads="1"/>
          </p:cNvSpPr>
          <p:nvPr>
            <p:ph type="body" idx="1"/>
          </p:nvPr>
        </p:nvSpPr>
        <p:spPr/>
        <p:txBody>
          <a:bodyPr/>
          <a:lstStyle/>
          <a:p>
            <a:r>
              <a:rPr lang="en-US" dirty="0" smtClean="0"/>
              <a:t>Randal E. Bryant and David R. </a:t>
            </a:r>
            <a:r>
              <a:rPr lang="en-US" dirty="0" err="1" smtClean="0"/>
              <a:t>O’Hallaron</a:t>
            </a:r>
            <a:r>
              <a:rPr lang="en-US" dirty="0" smtClean="0"/>
              <a:t>, </a:t>
            </a:r>
          </a:p>
          <a:p>
            <a:pPr lvl="1"/>
            <a:r>
              <a:rPr lang="en-US" i="1" dirty="0" smtClean="0"/>
              <a:t>Computer Systems: A Programmer’s Perspective</a:t>
            </a:r>
            <a:r>
              <a:rPr lang="en-US" dirty="0" smtClean="0"/>
              <a:t>, </a:t>
            </a:r>
            <a:r>
              <a:rPr lang="en-US" b="1" dirty="0" smtClean="0">
                <a:solidFill>
                  <a:srgbClr val="FF0000"/>
                </a:solidFill>
              </a:rPr>
              <a:t>Third Edition </a:t>
            </a:r>
            <a:r>
              <a:rPr lang="en-US" dirty="0" smtClean="0"/>
              <a:t>(CS:APP3e), Pearson, 2016</a:t>
            </a:r>
          </a:p>
          <a:p>
            <a:pPr lvl="1"/>
            <a:r>
              <a:rPr lang="en-US" dirty="0" smtClean="0"/>
              <a:t>http://</a:t>
            </a:r>
            <a:r>
              <a:rPr lang="en-US" dirty="0" err="1" smtClean="0"/>
              <a:t>csapp.cs.cmu.edu</a:t>
            </a:r>
            <a:endParaRPr lang="en-US" dirty="0" smtClean="0"/>
          </a:p>
          <a:p>
            <a:pPr lvl="1"/>
            <a:r>
              <a:rPr lang="en-US" dirty="0" smtClean="0"/>
              <a:t>This book really matters for the course!</a:t>
            </a:r>
          </a:p>
          <a:p>
            <a:pPr lvl="2"/>
            <a:r>
              <a:rPr lang="en-US" dirty="0" smtClean="0"/>
              <a:t>How to solve labs</a:t>
            </a:r>
          </a:p>
          <a:p>
            <a:pPr lvl="2"/>
            <a:r>
              <a:rPr lang="en-US" dirty="0" smtClean="0"/>
              <a:t>Practice problems typical of exam problems</a:t>
            </a:r>
          </a:p>
          <a:p>
            <a:endParaRPr lang="en-US" dirty="0" smtClean="0"/>
          </a:p>
          <a:p>
            <a:r>
              <a:rPr lang="en-US" dirty="0" smtClean="0"/>
              <a:t>Brian Kernighan and Dennis Ritchie, </a:t>
            </a:r>
          </a:p>
          <a:p>
            <a:pPr lvl="1"/>
            <a:r>
              <a:rPr lang="en-US" i="1" dirty="0" smtClean="0"/>
              <a:t>The C Programming Language</a:t>
            </a:r>
            <a:r>
              <a:rPr lang="en-US" dirty="0" smtClean="0"/>
              <a:t>, Second Edition, Prentice Hall, 1988</a:t>
            </a:r>
          </a:p>
          <a:p>
            <a:pPr lvl="1"/>
            <a:r>
              <a:rPr lang="en-US" dirty="0" smtClean="0"/>
              <a:t>Still the best book about C, from the originators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5122"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5123" name="Rectangle 3"/>
          <p:cNvSpPr>
            <a:spLocks noGrp="1" noChangeArrowheads="1"/>
          </p:cNvSpPr>
          <p:nvPr>
            <p:ph type="title"/>
          </p:nvPr>
        </p:nvSpPr>
        <p:spPr/>
        <p:txBody>
          <a:bodyPr/>
          <a:lstStyle/>
          <a:p>
            <a:r>
              <a:rPr lang="en-US" smtClean="0"/>
              <a:t>Overview</a:t>
            </a:r>
            <a:endParaRPr lang="en-US"/>
          </a:p>
        </p:txBody>
      </p:sp>
      <p:sp>
        <p:nvSpPr>
          <p:cNvPr id="5124" name="Rectangle 4"/>
          <p:cNvSpPr>
            <a:spLocks noGrp="1" noChangeArrowheads="1"/>
          </p:cNvSpPr>
          <p:nvPr>
            <p:ph type="body" idx="1"/>
          </p:nvPr>
        </p:nvSpPr>
        <p:spPr/>
        <p:txBody>
          <a:bodyPr/>
          <a:lstStyle/>
          <a:p>
            <a:r>
              <a:rPr lang="en-US" dirty="0" smtClean="0"/>
              <a:t>Course theme</a:t>
            </a:r>
          </a:p>
          <a:p>
            <a:r>
              <a:rPr lang="en-US" dirty="0" smtClean="0"/>
              <a:t>Five realities</a:t>
            </a:r>
          </a:p>
          <a:p>
            <a:r>
              <a:rPr lang="en-US" dirty="0" smtClean="0"/>
              <a:t>How the course fits into the </a:t>
            </a:r>
            <a:r>
              <a:rPr lang="en-US" dirty="0" smtClean="0"/>
              <a:t>curriculum</a:t>
            </a:r>
            <a:endParaRPr lang="en-US" dirty="0" smtClean="0"/>
          </a:p>
          <a:p>
            <a:r>
              <a:rPr lang="en-US" dirty="0" smtClean="0"/>
              <a:t>Academic integrity</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2770"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32771" name="Rectangle 3"/>
          <p:cNvSpPr>
            <a:spLocks noGrp="1" noChangeArrowheads="1"/>
          </p:cNvSpPr>
          <p:nvPr>
            <p:ph type="title"/>
          </p:nvPr>
        </p:nvSpPr>
        <p:spPr>
          <a:ln/>
        </p:spPr>
        <p:txBody>
          <a:bodyPr/>
          <a:lstStyle/>
          <a:p>
            <a:pPr marL="119063" indent="-119063"/>
            <a:r>
              <a:rPr lang="en-US"/>
              <a:t>Course Components</a:t>
            </a:r>
          </a:p>
        </p:txBody>
      </p:sp>
      <p:sp>
        <p:nvSpPr>
          <p:cNvPr id="32772" name="Rectangle 4"/>
          <p:cNvSpPr>
            <a:spLocks noGrp="1" noChangeArrowheads="1"/>
          </p:cNvSpPr>
          <p:nvPr>
            <p:ph type="body" idx="1"/>
          </p:nvPr>
        </p:nvSpPr>
        <p:spPr>
          <a:ln/>
        </p:spPr>
        <p:txBody>
          <a:bodyPr/>
          <a:lstStyle/>
          <a:p>
            <a:r>
              <a:rPr lang="en-US" dirty="0"/>
              <a:t>Lectures</a:t>
            </a:r>
          </a:p>
          <a:p>
            <a:pPr marL="552450" lvl="1"/>
            <a:r>
              <a:rPr lang="en-US" dirty="0"/>
              <a:t>Higher level concepts</a:t>
            </a:r>
          </a:p>
          <a:p>
            <a:r>
              <a:rPr lang="en-US" dirty="0" smtClean="0"/>
              <a:t>Labs </a:t>
            </a:r>
            <a:endParaRPr lang="en-US" dirty="0"/>
          </a:p>
          <a:p>
            <a:pPr marL="552450" lvl="1"/>
            <a:r>
              <a:rPr lang="en-US" dirty="0"/>
              <a:t>The heart of the </a:t>
            </a:r>
            <a:r>
              <a:rPr lang="en-US" dirty="0" smtClean="0"/>
              <a:t>course</a:t>
            </a:r>
          </a:p>
          <a:p>
            <a:pPr marL="552450" lvl="1"/>
            <a:r>
              <a:rPr lang="en-US" dirty="0" smtClean="0"/>
              <a:t>Provide </a:t>
            </a:r>
            <a:r>
              <a:rPr lang="en-US" dirty="0"/>
              <a:t>in-depth understanding of an aspect of systems</a:t>
            </a:r>
          </a:p>
          <a:p>
            <a:pPr marL="552450" lvl="1"/>
            <a:r>
              <a:rPr lang="en-US" dirty="0"/>
              <a:t>Programming and measurement</a:t>
            </a:r>
          </a:p>
          <a:p>
            <a:r>
              <a:rPr lang="en-US" dirty="0"/>
              <a:t>Exams </a:t>
            </a:r>
            <a:r>
              <a:rPr lang="en-US" dirty="0" smtClean="0"/>
              <a:t>(midterm + final)</a:t>
            </a:r>
            <a:endParaRPr lang="en-US" dirty="0"/>
          </a:p>
          <a:p>
            <a:pPr marL="552450" lvl="1"/>
            <a:r>
              <a:rPr lang="en-US" dirty="0"/>
              <a:t>Test your understanding of concepts &amp; mathematical principles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3379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33795" name="Rectangle 3"/>
          <p:cNvSpPr>
            <a:spLocks noGrp="1" noChangeArrowheads="1"/>
          </p:cNvSpPr>
          <p:nvPr>
            <p:ph type="title"/>
          </p:nvPr>
        </p:nvSpPr>
        <p:spPr>
          <a:ln/>
        </p:spPr>
        <p:txBody>
          <a:bodyPr/>
          <a:lstStyle/>
          <a:p>
            <a:pPr marL="119063" indent="-119063"/>
            <a:r>
              <a:rPr lang="en-US" dirty="0"/>
              <a:t>Getting Help	</a:t>
            </a:r>
          </a:p>
        </p:txBody>
      </p:sp>
      <p:sp>
        <p:nvSpPr>
          <p:cNvPr id="33796" name="Rectangle 4"/>
          <p:cNvSpPr>
            <a:spLocks noGrp="1" noChangeArrowheads="1"/>
          </p:cNvSpPr>
          <p:nvPr>
            <p:ph type="body" idx="1"/>
          </p:nvPr>
        </p:nvSpPr>
        <p:spPr>
          <a:ln/>
        </p:spPr>
        <p:txBody>
          <a:bodyPr/>
          <a:lstStyle/>
          <a:p>
            <a:r>
              <a:rPr lang="en-US" dirty="0"/>
              <a:t>Class Web</a:t>
            </a:r>
            <a:r>
              <a:rPr lang="en-US" dirty="0" smtClean="0"/>
              <a:t> page: </a:t>
            </a:r>
            <a:r>
              <a:rPr lang="en-US" b="1" dirty="0" smtClean="0">
                <a:solidFill>
                  <a:srgbClr val="FF0000"/>
                </a:solidFill>
                <a:hlinkClick r:id="rId2"/>
              </a:rPr>
              <a:t>http://</a:t>
            </a:r>
            <a:r>
              <a:rPr lang="en-US" b="1" dirty="0" err="1" smtClean="0">
                <a:solidFill>
                  <a:srgbClr val="FF0000"/>
                </a:solidFill>
                <a:hlinkClick r:id="rId2"/>
              </a:rPr>
              <a:t>www.cs.mtsu.edu</a:t>
            </a:r>
            <a:r>
              <a:rPr lang="en-US" b="1" dirty="0" smtClean="0">
                <a:solidFill>
                  <a:srgbClr val="FF0000"/>
                </a:solidFill>
                <a:hlinkClick r:id="rId2"/>
              </a:rPr>
              <a:t>/</a:t>
            </a:r>
            <a:r>
              <a:rPr lang="en-US" b="1" dirty="0" smtClean="0">
                <a:solidFill>
                  <a:srgbClr val="FF0000"/>
                </a:solidFill>
                <a:hlinkClick r:id="rId2"/>
              </a:rPr>
              <a:t>~</a:t>
            </a:r>
            <a:r>
              <a:rPr lang="en-US" b="1" dirty="0" err="1" smtClean="0">
                <a:solidFill>
                  <a:srgbClr val="FF0000"/>
                </a:solidFill>
                <a:hlinkClick r:id="rId2"/>
              </a:rPr>
              <a:t>hcarroll</a:t>
            </a:r>
            <a:r>
              <a:rPr lang="en-US" b="1" dirty="0" smtClean="0">
                <a:solidFill>
                  <a:srgbClr val="FF0000"/>
                </a:solidFill>
                <a:hlinkClick r:id="rId2"/>
              </a:rPr>
              <a:t>/3240</a:t>
            </a:r>
            <a:endParaRPr lang="en-US" b="1" dirty="0" smtClean="0">
              <a:solidFill>
                <a:srgbClr val="FF0000"/>
              </a:solidFill>
            </a:endParaRPr>
          </a:p>
          <a:p>
            <a:pPr marL="552450" lvl="1"/>
            <a:r>
              <a:rPr lang="en-US" dirty="0" smtClean="0"/>
              <a:t>Complete schedule of lectures, exams, and assignments</a:t>
            </a:r>
          </a:p>
          <a:p>
            <a:pPr marL="552450" lvl="1"/>
            <a:r>
              <a:rPr lang="en-US" dirty="0"/>
              <a:t>Copies of lectures, </a:t>
            </a:r>
            <a:r>
              <a:rPr lang="en-US" dirty="0" smtClean="0"/>
              <a:t>assignments</a:t>
            </a:r>
            <a:endParaRPr lang="en-US" dirty="0"/>
          </a:p>
          <a:p>
            <a:pPr marL="552450" lvl="1"/>
            <a:r>
              <a:rPr lang="en-US" dirty="0"/>
              <a:t>Clarifications to </a:t>
            </a:r>
            <a:r>
              <a:rPr lang="en-US" dirty="0" smtClean="0"/>
              <a:t>assignments</a:t>
            </a:r>
          </a:p>
          <a:p>
            <a:pPr marL="292100"/>
            <a:endParaRPr lang="en-US" dirty="0" smtClean="0"/>
          </a:p>
          <a:p>
            <a:pPr marL="292100"/>
            <a:r>
              <a:rPr lang="en-US" dirty="0" smtClean="0"/>
              <a:t>Tutors</a:t>
            </a:r>
          </a:p>
          <a:p>
            <a:pPr marL="292100"/>
            <a:endParaRPr lang="en-US" smtClean="0"/>
          </a:p>
          <a:p>
            <a:pPr marL="292100"/>
            <a:r>
              <a:rPr lang="en-US" smtClean="0"/>
              <a:t>Office </a:t>
            </a:r>
            <a:r>
              <a:rPr lang="en-US" dirty="0" smtClean="0"/>
              <a:t>Hours</a:t>
            </a:r>
            <a:endParaRPr lang="en-US" dirty="0"/>
          </a:p>
          <a:p>
            <a:pPr marL="0" indent="0">
              <a:buNone/>
            </a:pPr>
            <a:endParaRPr lang="en-US" dirty="0" smtClean="0"/>
          </a:p>
          <a:p>
            <a:pPr marL="0" indent="0">
              <a:buNone/>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51202"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51203" name="Rectangle 3"/>
          <p:cNvSpPr>
            <a:spLocks noGrp="1" noChangeArrowheads="1"/>
          </p:cNvSpPr>
          <p:nvPr>
            <p:ph type="title"/>
          </p:nvPr>
        </p:nvSpPr>
        <p:spPr>
          <a:xfrm>
            <a:off x="2971800" y="2720975"/>
            <a:ext cx="2870200" cy="784225"/>
          </a:xfrm>
          <a:ln/>
        </p:spPr>
        <p:txBody>
          <a:bodyPr/>
          <a:lstStyle/>
          <a:p>
            <a:pPr marL="80963" indent="-80963">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dirty="0" smtClean="0">
                <a:solidFill>
                  <a:srgbClr val="606060"/>
                </a:solidFill>
                <a:latin typeface="Calibri Italic" charset="0"/>
                <a:ea typeface="Calibri Italic" charset="0"/>
                <a:cs typeface="Calibri Italic" charset="0"/>
                <a:sym typeface="Calibri Italic" charset="0"/>
              </a:rPr>
              <a:t>Welcome and Enjoy! </a:t>
            </a:r>
            <a:endParaRPr lang="en-US" sz="4800" dirty="0">
              <a:solidFill>
                <a:srgbClr val="606060"/>
              </a:solidFill>
              <a:latin typeface="Calibri Italic" charset="0"/>
              <a:ea typeface="ヒラギノ角ゴ ProN W3" charset="-128"/>
              <a:cs typeface="ヒラギノ角ゴ ProN W3" charset="-128"/>
              <a:sym typeface="Calibri Italic"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6146"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6147" name="Rectangle 3"/>
          <p:cNvSpPr>
            <a:spLocks noGrp="1" noChangeArrowheads="1"/>
          </p:cNvSpPr>
          <p:nvPr>
            <p:ph type="title"/>
          </p:nvPr>
        </p:nvSpPr>
        <p:spPr>
          <a:xfrm>
            <a:off x="381000" y="254000"/>
            <a:ext cx="8534400" cy="1092200"/>
          </a:xfrm>
        </p:spPr>
        <p:txBody>
          <a:bodyPr/>
          <a:lstStyle/>
          <a:p>
            <a:r>
              <a:rPr lang="en-US" b="1" dirty="0" smtClean="0"/>
              <a:t>Course Theme:</a:t>
            </a:r>
            <a:br>
              <a:rPr lang="en-US" b="1" dirty="0" smtClean="0"/>
            </a:br>
            <a:r>
              <a:rPr lang="en-US" b="1" dirty="0" smtClean="0"/>
              <a:t>Abstraction Is Good But Don’t Forget Reality</a:t>
            </a:r>
            <a:endParaRPr lang="en-US" b="1" dirty="0"/>
          </a:p>
        </p:txBody>
      </p:sp>
      <p:sp>
        <p:nvSpPr>
          <p:cNvPr id="6148" name="Rectangle 4"/>
          <p:cNvSpPr>
            <a:spLocks noGrp="1" noChangeArrowheads="1"/>
          </p:cNvSpPr>
          <p:nvPr>
            <p:ph type="body" idx="1"/>
          </p:nvPr>
        </p:nvSpPr>
        <p:spPr/>
        <p:txBody>
          <a:bodyPr/>
          <a:lstStyle/>
          <a:p>
            <a:r>
              <a:rPr lang="en-US" b="1" dirty="0" smtClean="0"/>
              <a:t>Most CS and CE courses emphasize abstraction</a:t>
            </a:r>
          </a:p>
          <a:p>
            <a:pPr lvl="1"/>
            <a:r>
              <a:rPr lang="en-US" dirty="0" smtClean="0"/>
              <a:t>Abstract data types</a:t>
            </a:r>
          </a:p>
          <a:p>
            <a:pPr lvl="1"/>
            <a:r>
              <a:rPr lang="en-US" dirty="0" smtClean="0"/>
              <a:t>Asymptotic analysis</a:t>
            </a:r>
          </a:p>
          <a:p>
            <a:r>
              <a:rPr lang="en-US" b="1" dirty="0" smtClean="0"/>
              <a:t>These abstractions have limits</a:t>
            </a:r>
          </a:p>
          <a:p>
            <a:pPr lvl="1"/>
            <a:r>
              <a:rPr lang="en-US" dirty="0" smtClean="0"/>
              <a:t>Especially in the presence of bugs</a:t>
            </a:r>
          </a:p>
          <a:p>
            <a:pPr lvl="1"/>
            <a:r>
              <a:rPr lang="en-US" dirty="0" smtClean="0"/>
              <a:t>Need to understand details of underlying implementations</a:t>
            </a:r>
          </a:p>
          <a:p>
            <a:r>
              <a:rPr lang="en-US" b="1" dirty="0" smtClean="0"/>
              <a:t>Useful outcomes from taking </a:t>
            </a:r>
            <a:r>
              <a:rPr lang="en-US" b="1" dirty="0" smtClean="0"/>
              <a:t>3240</a:t>
            </a:r>
            <a:endParaRPr lang="en-US" b="1" dirty="0" smtClean="0"/>
          </a:p>
          <a:p>
            <a:pPr lvl="1"/>
            <a:r>
              <a:rPr lang="en-US" dirty="0" smtClean="0"/>
              <a:t>Become more effective programmers</a:t>
            </a:r>
          </a:p>
          <a:p>
            <a:pPr lvl="2"/>
            <a:r>
              <a:rPr lang="en-US" dirty="0" smtClean="0"/>
              <a:t>Able to find and eliminate bugs efficiently</a:t>
            </a:r>
          </a:p>
          <a:p>
            <a:pPr lvl="2"/>
            <a:r>
              <a:rPr lang="en-US" dirty="0" smtClean="0"/>
              <a:t>Able to understand and tune for program performance</a:t>
            </a:r>
          </a:p>
          <a:p>
            <a:pPr lvl="1"/>
            <a:r>
              <a:rPr lang="en-US" dirty="0" smtClean="0"/>
              <a:t>Prepare for later “systems” classes in CS &amp; ECE</a:t>
            </a:r>
          </a:p>
          <a:p>
            <a:pPr lvl="2"/>
            <a:r>
              <a:rPr lang="en-US" dirty="0" smtClean="0"/>
              <a:t>Compilers, Operating Systems, Networks, Computer Architecture, Embedded Systems, Storage Systems, etc.</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7170"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7171" name="Rectangle 3"/>
          <p:cNvSpPr>
            <a:spLocks noGrp="1" noChangeArrowheads="1"/>
          </p:cNvSpPr>
          <p:nvPr>
            <p:ph type="title"/>
          </p:nvPr>
        </p:nvSpPr>
        <p:spPr>
          <a:xfrm>
            <a:off x="381000" y="254000"/>
            <a:ext cx="8382000" cy="1143000"/>
          </a:xfrm>
          <a:ln/>
        </p:spPr>
        <p:txBody>
          <a:bodyPr/>
          <a:lstStyle/>
          <a:p>
            <a:pPr marL="119063" indent="-119063"/>
            <a:r>
              <a:rPr lang="en-US" b="1" dirty="0"/>
              <a:t>Great Reality #1: </a:t>
            </a:r>
            <a:br>
              <a:rPr lang="en-US" b="1" dirty="0"/>
            </a:br>
            <a:r>
              <a:rPr lang="en-US" b="1" dirty="0" err="1"/>
              <a:t>Ints</a:t>
            </a:r>
            <a:r>
              <a:rPr lang="en-US" b="1" dirty="0"/>
              <a:t> are not Integers, Floats are not </a:t>
            </a:r>
            <a:r>
              <a:rPr lang="en-US" b="1" dirty="0" err="1"/>
              <a:t>Reals</a:t>
            </a:r>
            <a:endParaRPr lang="en-US" b="1" dirty="0"/>
          </a:p>
        </p:txBody>
      </p:sp>
      <p:sp>
        <p:nvSpPr>
          <p:cNvPr id="7172" name="Rectangle 4"/>
          <p:cNvSpPr>
            <a:spLocks noGrp="1" noChangeArrowheads="1"/>
          </p:cNvSpPr>
          <p:nvPr>
            <p:ph type="body" idx="1"/>
          </p:nvPr>
        </p:nvSpPr>
        <p:spPr>
          <a:ln/>
        </p:spPr>
        <p:txBody>
          <a:bodyPr/>
          <a:lstStyle/>
          <a:p>
            <a:r>
              <a:rPr lang="en-US" b="1" dirty="0"/>
              <a:t>Example 1: Is x</a:t>
            </a:r>
            <a:r>
              <a:rPr lang="en-US" b="1" baseline="32000" dirty="0"/>
              <a:t>2</a:t>
            </a:r>
            <a:r>
              <a:rPr lang="en-US" b="1" dirty="0"/>
              <a:t> ≥ 0?</a:t>
            </a:r>
          </a:p>
          <a:p>
            <a:pPr marL="552450" lvl="1">
              <a:spcBef>
                <a:spcPts val="1600"/>
              </a:spcBef>
            </a:pPr>
            <a:r>
              <a:rPr lang="en-US" dirty="0"/>
              <a:t>Float’s: Yes!</a:t>
            </a:r>
          </a:p>
          <a:p>
            <a:pPr marL="552450" lvl="1">
              <a:spcBef>
                <a:spcPts val="9600"/>
              </a:spcBef>
            </a:pPr>
            <a:r>
              <a:rPr lang="en-US" dirty="0" err="1"/>
              <a:t>Int’s</a:t>
            </a:r>
            <a:r>
              <a:rPr lang="en-US" dirty="0"/>
              <a:t>:</a:t>
            </a:r>
          </a:p>
          <a:p>
            <a:pPr marL="838200" lvl="2"/>
            <a:r>
              <a:rPr lang="en-US" dirty="0">
                <a:ea typeface="Zapf Dingbats" charset="2"/>
                <a:cs typeface="Zapf Dingbats" charset="2"/>
              </a:rPr>
              <a:t> 40000 * 40000  ➙ 1600000000</a:t>
            </a:r>
            <a:endParaRPr lang="en-US" dirty="0"/>
          </a:p>
          <a:p>
            <a:pPr marL="838200" lvl="2"/>
            <a:r>
              <a:rPr lang="en-US" dirty="0">
                <a:ea typeface="Zapf Dingbats" charset="2"/>
                <a:cs typeface="Zapf Dingbats" charset="2"/>
              </a:rPr>
              <a:t> 50000 * 50000  ➙ ??</a:t>
            </a:r>
            <a:endParaRPr lang="en-US" dirty="0"/>
          </a:p>
          <a:p>
            <a:r>
              <a:rPr lang="en-US" b="1" dirty="0"/>
              <a:t>Example 2: Is (</a:t>
            </a:r>
            <a:r>
              <a:rPr lang="en-US" b="1" dirty="0" err="1"/>
              <a:t>x</a:t>
            </a:r>
            <a:r>
              <a:rPr lang="en-US" b="1" dirty="0"/>
              <a:t> + </a:t>
            </a:r>
            <a:r>
              <a:rPr lang="en-US" b="1" dirty="0" err="1"/>
              <a:t>y</a:t>
            </a:r>
            <a:r>
              <a:rPr lang="en-US" b="1" dirty="0"/>
              <a:t>) + </a:t>
            </a:r>
            <a:r>
              <a:rPr lang="en-US" b="1" dirty="0" err="1"/>
              <a:t>z</a:t>
            </a:r>
            <a:r>
              <a:rPr lang="en-US" b="1" dirty="0"/>
              <a:t>  =  </a:t>
            </a:r>
            <a:r>
              <a:rPr lang="en-US" b="1" dirty="0" err="1"/>
              <a:t>x</a:t>
            </a:r>
            <a:r>
              <a:rPr lang="en-US" b="1" dirty="0"/>
              <a:t> + (</a:t>
            </a:r>
            <a:r>
              <a:rPr lang="en-US" b="1" dirty="0" err="1"/>
              <a:t>y</a:t>
            </a:r>
            <a:r>
              <a:rPr lang="en-US" b="1" dirty="0"/>
              <a:t> + </a:t>
            </a:r>
            <a:r>
              <a:rPr lang="en-US" b="1" dirty="0" err="1"/>
              <a:t>z</a:t>
            </a:r>
            <a:r>
              <a:rPr lang="en-US" b="1" dirty="0"/>
              <a:t>)?</a:t>
            </a:r>
          </a:p>
          <a:p>
            <a:pPr marL="552450" lvl="1"/>
            <a:r>
              <a:rPr lang="en-US" dirty="0"/>
              <a:t>Unsigned &amp; Signed </a:t>
            </a:r>
            <a:r>
              <a:rPr lang="en-US" dirty="0" err="1"/>
              <a:t>Int’s</a:t>
            </a:r>
            <a:r>
              <a:rPr lang="en-US" dirty="0"/>
              <a:t>: Yes!</a:t>
            </a:r>
          </a:p>
          <a:p>
            <a:pPr marL="552450" lvl="1"/>
            <a:r>
              <a:rPr lang="en-US" dirty="0"/>
              <a:t>Float’s:	</a:t>
            </a:r>
          </a:p>
          <a:p>
            <a:pPr marL="838200" lvl="2"/>
            <a:r>
              <a:rPr lang="en-US" dirty="0"/>
              <a:t> (1e20 + -1e20) + 3.14 --&gt; 3.14</a:t>
            </a:r>
          </a:p>
          <a:p>
            <a:pPr marL="838200" lvl="2"/>
            <a:r>
              <a:rPr lang="en-US" dirty="0"/>
              <a:t> 1e20 + (-1e20 + 3.14) --&gt; ??</a:t>
            </a:r>
          </a:p>
        </p:txBody>
      </p:sp>
      <p:pic>
        <p:nvPicPr>
          <p:cNvPr id="7173" name="Picture 5"/>
          <p:cNvPicPr>
            <a:picLocks noChangeAspect="1" noChangeArrowheads="1"/>
          </p:cNvPicPr>
          <p:nvPr/>
        </p:nvPicPr>
        <p:blipFill>
          <a:blip r:embed="rId2"/>
          <a:srcRect/>
          <a:stretch>
            <a:fillRect/>
          </a:stretch>
        </p:blipFill>
        <p:spPr bwMode="auto">
          <a:xfrm>
            <a:off x="3098800" y="1900238"/>
            <a:ext cx="5524500" cy="1820862"/>
          </a:xfrm>
          <a:prstGeom prst="rect">
            <a:avLst/>
          </a:prstGeom>
          <a:noFill/>
          <a:ln w="12700" cap="flat">
            <a:noFill/>
            <a:miter lim="800000"/>
            <a:headEnd/>
            <a:tailEnd/>
          </a:ln>
        </p:spPr>
      </p:pic>
      <p:sp>
        <p:nvSpPr>
          <p:cNvPr id="7174" name="Rectangle 6"/>
          <p:cNvSpPr>
            <a:spLocks/>
          </p:cNvSpPr>
          <p:nvPr/>
        </p:nvSpPr>
        <p:spPr bwMode="auto">
          <a:xfrm>
            <a:off x="7342188" y="6578600"/>
            <a:ext cx="1727200" cy="254000"/>
          </a:xfrm>
          <a:prstGeom prst="rect">
            <a:avLst/>
          </a:prstGeom>
          <a:noFill/>
          <a:ln w="12700" cap="flat">
            <a:noFill/>
            <a:miter lim="800000"/>
            <a:headEnd type="none" w="med" len="med"/>
            <a:tailEnd type="none" w="med" len="med"/>
          </a:ln>
        </p:spPr>
        <p:txBody>
          <a:bodyPr lIns="0" tIns="0" rIns="0" bIns="0">
            <a:prstTxWarp prst="textNoShape">
              <a:avLst/>
            </a:prstTxWarp>
          </a:bodyPr>
          <a:lstStyle/>
          <a:p>
            <a:r>
              <a:rPr lang="en-US" sz="1200" dirty="0" smtClean="0">
                <a:solidFill>
                  <a:schemeClr val="tx1"/>
                </a:solidFill>
                <a:latin typeface="Calibri" charset="0"/>
                <a:ea typeface="Calibri" charset="0"/>
                <a:cs typeface="Calibri" charset="0"/>
                <a:sym typeface="Calibri" charset="0"/>
              </a:rPr>
              <a:t>Source: xkcd.com</a:t>
            </a:r>
            <a:r>
              <a:rPr lang="en-US" sz="1200" dirty="0">
                <a:solidFill>
                  <a:schemeClr val="tx1"/>
                </a:solidFill>
                <a:latin typeface="Calibri" charset="0"/>
                <a:ea typeface="Calibri" charset="0"/>
                <a:cs typeface="Calibri" charset="0"/>
                <a:sym typeface="Calibri" charset="0"/>
              </a:rPr>
              <a:t>/571</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7173"/>
                                        </p:tgtEl>
                                        <p:attrNameLst>
                                          <p:attrName>style.visibility</p:attrName>
                                        </p:attrNameLst>
                                      </p:cBhvr>
                                      <p:to>
                                        <p:strVal val="visible"/>
                                      </p:to>
                                    </p:set>
                                    <p:animEffect transition="in" filter="dissolve">
                                      <p:cBhvr>
                                        <p:cTn id="47"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11266"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11267" name="Rectangle 3"/>
          <p:cNvSpPr>
            <a:spLocks noGrp="1" noChangeArrowheads="1"/>
          </p:cNvSpPr>
          <p:nvPr>
            <p:ph type="title"/>
          </p:nvPr>
        </p:nvSpPr>
        <p:spPr/>
        <p:txBody>
          <a:bodyPr/>
          <a:lstStyle/>
          <a:p>
            <a:r>
              <a:rPr lang="en-US" b="1" dirty="0" smtClean="0"/>
              <a:t>Computer Arithmetic</a:t>
            </a:r>
            <a:endParaRPr lang="en-US" b="1" dirty="0"/>
          </a:p>
        </p:txBody>
      </p:sp>
      <p:sp>
        <p:nvSpPr>
          <p:cNvPr id="11268" name="Rectangle 4"/>
          <p:cNvSpPr>
            <a:spLocks noGrp="1" noChangeArrowheads="1"/>
          </p:cNvSpPr>
          <p:nvPr>
            <p:ph type="body" idx="1"/>
          </p:nvPr>
        </p:nvSpPr>
        <p:spPr/>
        <p:txBody>
          <a:bodyPr/>
          <a:lstStyle/>
          <a:p>
            <a:r>
              <a:rPr lang="en-US" b="1" dirty="0" smtClean="0"/>
              <a:t>Does not generate random values</a:t>
            </a:r>
          </a:p>
          <a:p>
            <a:pPr lvl="1"/>
            <a:r>
              <a:rPr lang="en-US" dirty="0" smtClean="0"/>
              <a:t>Arithmetic operations have important mathematical properties</a:t>
            </a:r>
          </a:p>
          <a:p>
            <a:r>
              <a:rPr lang="en-US" b="1" dirty="0" smtClean="0"/>
              <a:t>Cannot assume all “usual” mathematical properties</a:t>
            </a:r>
          </a:p>
          <a:p>
            <a:pPr lvl="1"/>
            <a:r>
              <a:rPr lang="en-US" dirty="0" smtClean="0"/>
              <a:t>Due to finiteness of representations</a:t>
            </a:r>
          </a:p>
          <a:p>
            <a:pPr lvl="1"/>
            <a:r>
              <a:rPr lang="en-US" dirty="0" smtClean="0"/>
              <a:t>Integer operations satisfy “ring” properties</a:t>
            </a:r>
          </a:p>
          <a:p>
            <a:pPr lvl="2"/>
            <a:r>
              <a:rPr lang="en-US" dirty="0" err="1" smtClean="0"/>
              <a:t>Commutativity</a:t>
            </a:r>
            <a:r>
              <a:rPr lang="en-US" dirty="0" smtClean="0"/>
              <a:t>, </a:t>
            </a:r>
            <a:r>
              <a:rPr lang="en-US" dirty="0" err="1" smtClean="0"/>
              <a:t>associativity</a:t>
            </a:r>
            <a:r>
              <a:rPr lang="en-US" dirty="0" smtClean="0"/>
              <a:t>, </a:t>
            </a:r>
            <a:r>
              <a:rPr lang="en-US" dirty="0" err="1" smtClean="0"/>
              <a:t>distributivity</a:t>
            </a:r>
            <a:endParaRPr lang="en-US" dirty="0" smtClean="0"/>
          </a:p>
          <a:p>
            <a:pPr lvl="1"/>
            <a:r>
              <a:rPr lang="en-US" dirty="0" smtClean="0"/>
              <a:t>Floating point operations satisfy “ordering” properties</a:t>
            </a:r>
          </a:p>
          <a:p>
            <a:pPr lvl="2"/>
            <a:r>
              <a:rPr lang="en-US" dirty="0" err="1" smtClean="0"/>
              <a:t>Monotonicity</a:t>
            </a:r>
            <a:r>
              <a:rPr lang="en-US" dirty="0" smtClean="0"/>
              <a:t>, values of signs</a:t>
            </a:r>
          </a:p>
          <a:p>
            <a:r>
              <a:rPr lang="en-US" b="1" dirty="0" smtClean="0"/>
              <a:t>Observation</a:t>
            </a:r>
          </a:p>
          <a:p>
            <a:pPr lvl="1"/>
            <a:r>
              <a:rPr lang="en-US" dirty="0" smtClean="0"/>
              <a:t>Need to understand which abstractions apply in which contexts</a:t>
            </a:r>
          </a:p>
          <a:p>
            <a:pPr lvl="1"/>
            <a:r>
              <a:rPr lang="en-US" dirty="0" smtClean="0"/>
              <a:t>Important issues for compiler writers and serious application programmers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12290"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12291" name="Rectangle 3"/>
          <p:cNvSpPr>
            <a:spLocks noGrp="1" noChangeArrowheads="1"/>
          </p:cNvSpPr>
          <p:nvPr>
            <p:ph type="title"/>
          </p:nvPr>
        </p:nvSpPr>
        <p:spPr/>
        <p:txBody>
          <a:bodyPr/>
          <a:lstStyle/>
          <a:p>
            <a:r>
              <a:rPr lang="en-US" b="1" dirty="0" smtClean="0"/>
              <a:t>Great Reality #2: </a:t>
            </a:r>
            <a:br>
              <a:rPr lang="en-US" b="1" dirty="0" smtClean="0"/>
            </a:br>
            <a:r>
              <a:rPr lang="en-US" b="1" dirty="0" smtClean="0"/>
              <a:t>You’ve Got to Know Assembly</a:t>
            </a:r>
            <a:endParaRPr lang="en-US" b="1" dirty="0"/>
          </a:p>
        </p:txBody>
      </p:sp>
      <p:sp>
        <p:nvSpPr>
          <p:cNvPr id="12292" name="Rectangle 4"/>
          <p:cNvSpPr>
            <a:spLocks noGrp="1" noChangeArrowheads="1"/>
          </p:cNvSpPr>
          <p:nvPr>
            <p:ph type="body" idx="1"/>
          </p:nvPr>
        </p:nvSpPr>
        <p:spPr/>
        <p:txBody>
          <a:bodyPr/>
          <a:lstStyle/>
          <a:p>
            <a:r>
              <a:rPr lang="en-US" b="1" dirty="0" smtClean="0"/>
              <a:t>Chances are, you’ll never write programs in assembly</a:t>
            </a:r>
          </a:p>
          <a:p>
            <a:pPr lvl="1"/>
            <a:r>
              <a:rPr lang="en-US" dirty="0" smtClean="0"/>
              <a:t>Compilers are much better &amp; more patient than you are</a:t>
            </a:r>
          </a:p>
          <a:p>
            <a:r>
              <a:rPr lang="en-US" b="1" dirty="0" smtClean="0"/>
              <a:t>But: Understanding assembly is key to machine-level execution model</a:t>
            </a:r>
          </a:p>
          <a:p>
            <a:pPr lvl="1"/>
            <a:r>
              <a:rPr lang="en-US" dirty="0" smtClean="0"/>
              <a:t>Behavior of programs in presence of bugs</a:t>
            </a:r>
          </a:p>
          <a:p>
            <a:pPr lvl="2"/>
            <a:r>
              <a:rPr lang="en-US" dirty="0" smtClean="0"/>
              <a:t>High-level language models break down</a:t>
            </a:r>
          </a:p>
          <a:p>
            <a:pPr lvl="1"/>
            <a:r>
              <a:rPr lang="en-US" dirty="0" smtClean="0"/>
              <a:t>Tuning program performance</a:t>
            </a:r>
          </a:p>
          <a:p>
            <a:pPr lvl="2"/>
            <a:r>
              <a:rPr lang="en-US" dirty="0" smtClean="0"/>
              <a:t>Understand optimizations done / not done by the compiler</a:t>
            </a:r>
          </a:p>
          <a:p>
            <a:pPr lvl="2"/>
            <a:r>
              <a:rPr lang="en-US" dirty="0" smtClean="0"/>
              <a:t>Understanding sources of program inefficiency</a:t>
            </a:r>
          </a:p>
          <a:p>
            <a:pPr lvl="1"/>
            <a:r>
              <a:rPr lang="en-US" dirty="0" smtClean="0"/>
              <a:t>Implementing system software</a:t>
            </a:r>
          </a:p>
          <a:p>
            <a:pPr lvl="2"/>
            <a:r>
              <a:rPr lang="en-US" dirty="0" smtClean="0"/>
              <a:t>Compiler has machine code as target</a:t>
            </a:r>
          </a:p>
          <a:p>
            <a:pPr lvl="2"/>
            <a:r>
              <a:rPr lang="en-US" dirty="0" smtClean="0"/>
              <a:t>Operating systems must manage process state</a:t>
            </a:r>
          </a:p>
          <a:p>
            <a:pPr lvl="1"/>
            <a:r>
              <a:rPr lang="en-US" dirty="0" smtClean="0"/>
              <a:t>Creating / fighting malware</a:t>
            </a:r>
          </a:p>
          <a:p>
            <a:pPr lvl="2"/>
            <a:r>
              <a:rPr lang="en-US" dirty="0" smtClean="0"/>
              <a:t>x86 assembly is the language of choice!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17410"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17411" name="Rectangle 3"/>
          <p:cNvSpPr>
            <a:spLocks noGrp="1" noChangeArrowheads="1"/>
          </p:cNvSpPr>
          <p:nvPr>
            <p:ph type="title"/>
          </p:nvPr>
        </p:nvSpPr>
        <p:spPr>
          <a:ln/>
        </p:spPr>
        <p:txBody>
          <a:bodyPr/>
          <a:lstStyle/>
          <a:p>
            <a:pPr marL="119063" indent="-119063"/>
            <a:r>
              <a:rPr lang="en-US" b="1" dirty="0" smtClean="0"/>
              <a:t>Great Reality #3: Memory Matters</a:t>
            </a:r>
            <a:br>
              <a:rPr lang="en-US" b="1" dirty="0" smtClean="0"/>
            </a:br>
            <a:r>
              <a:rPr lang="en-US" sz="2900" b="1" dirty="0" smtClean="0"/>
              <a:t>Random Access Memory Is an Unphysical Abstraction</a:t>
            </a:r>
            <a:endParaRPr lang="en-US" sz="2900" b="1" dirty="0"/>
          </a:p>
        </p:txBody>
      </p:sp>
      <p:sp>
        <p:nvSpPr>
          <p:cNvPr id="17412" name="Rectangle 4"/>
          <p:cNvSpPr>
            <a:spLocks noGrp="1" noChangeArrowheads="1"/>
          </p:cNvSpPr>
          <p:nvPr>
            <p:ph type="body" idx="1"/>
          </p:nvPr>
        </p:nvSpPr>
        <p:spPr>
          <a:ln/>
        </p:spPr>
        <p:txBody>
          <a:bodyPr/>
          <a:lstStyle/>
          <a:p>
            <a:pPr marL="838200" lvl="2"/>
            <a:endParaRPr lang="en-US" dirty="0" smtClean="0"/>
          </a:p>
          <a:p>
            <a:r>
              <a:rPr lang="en-US" b="1" dirty="0" smtClean="0"/>
              <a:t>Memory is not unbounded</a:t>
            </a:r>
          </a:p>
          <a:p>
            <a:pPr marL="552450" lvl="1"/>
            <a:r>
              <a:rPr lang="en-US" dirty="0" smtClean="0"/>
              <a:t>It must be allocated and managed</a:t>
            </a:r>
          </a:p>
          <a:p>
            <a:pPr marL="552450" lvl="1"/>
            <a:r>
              <a:rPr lang="en-US" dirty="0" smtClean="0"/>
              <a:t>Many applications are memory dominated</a:t>
            </a:r>
          </a:p>
          <a:p>
            <a:r>
              <a:rPr lang="en-US" b="1" dirty="0" smtClean="0"/>
              <a:t>Memory referencing bugs especially pernicious</a:t>
            </a:r>
          </a:p>
          <a:p>
            <a:pPr marL="552450" lvl="1"/>
            <a:r>
              <a:rPr lang="en-US" dirty="0" smtClean="0"/>
              <a:t>Effects are distant in both time and space</a:t>
            </a:r>
          </a:p>
          <a:p>
            <a:r>
              <a:rPr lang="en-US" b="1" dirty="0" smtClean="0"/>
              <a:t>Memory performance is not uniform</a:t>
            </a:r>
          </a:p>
          <a:p>
            <a:pPr marL="552450" lvl="1"/>
            <a:r>
              <a:rPr lang="en-US" dirty="0" smtClean="0"/>
              <a:t>Cache and virtual memory effects can greatly affect program performance</a:t>
            </a:r>
          </a:p>
          <a:p>
            <a:pPr marL="552450" lvl="1"/>
            <a:r>
              <a:rPr lang="en-US" dirty="0" smtClean="0"/>
              <a:t>Adapting program to characteristics of memory system can lead to major speed improvements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18434"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18435"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8438" name="Rectangle 6"/>
          <p:cNvSpPr>
            <a:spLocks noGrp="1" noChangeArrowheads="1"/>
          </p:cNvSpPr>
          <p:nvPr>
            <p:ph idx="1"/>
          </p:nvPr>
        </p:nvSpPr>
        <p:spPr bwMode="auto">
          <a:xfrm>
            <a:off x="457200" y="6096000"/>
            <a:ext cx="8229600" cy="563563"/>
          </a:xfrm>
          <a:noFill/>
          <a:ln>
            <a:miter lim="800000"/>
            <a:headEnd/>
            <a:tailEnd/>
          </a:ln>
        </p:spPr>
        <p:txBody>
          <a:bodyPr wrap="square" lIns="38100" tIns="38100" rIns="38100" bIns="38100" numCol="1" anchor="t" anchorCtr="0" compatLnSpc="1">
            <a:prstTxWarp prst="textNoShape">
              <a:avLst/>
            </a:prstTxWarp>
          </a:bodyPr>
          <a:lstStyle/>
          <a:p>
            <a:pPr lvl="1" indent="-342900"/>
            <a:r>
              <a:rPr lang="en-US" dirty="0" smtClean="0"/>
              <a:t>Result </a:t>
            </a:r>
            <a:r>
              <a:rPr lang="en-US" dirty="0"/>
              <a:t>is </a:t>
            </a:r>
            <a:r>
              <a:rPr lang="en-US" dirty="0" smtClean="0"/>
              <a:t>system specific</a:t>
            </a:r>
            <a:endParaRPr lang="en-US" dirty="0"/>
          </a:p>
        </p:txBody>
      </p:sp>
      <p:sp>
        <p:nvSpPr>
          <p:cNvPr id="18437" name="Rectangle 5"/>
          <p:cNvSpPr>
            <a:spLocks/>
          </p:cNvSpPr>
          <p:nvPr/>
        </p:nvSpPr>
        <p:spPr bwMode="auto">
          <a:xfrm>
            <a:off x="825500" y="4267200"/>
            <a:ext cx="7327900" cy="18288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a:t>
            </a:r>
            <a:r>
              <a:rPr lang="en-US" sz="1800" dirty="0" smtClean="0">
                <a:solidFill>
                  <a:schemeClr val="tx1"/>
                </a:solidFill>
                <a:latin typeface="Courier New" charset="0"/>
                <a:ea typeface="Monaco" charset="0"/>
                <a:cs typeface="Monaco" charset="0"/>
                <a:sym typeface="Courier New" charset="0"/>
              </a:rPr>
              <a:t>3.14</a:t>
            </a:r>
          </a:p>
          <a:p>
            <a:pPr algn="l"/>
            <a:r>
              <a:rPr lang="en-US" sz="1800" dirty="0">
                <a:solidFill>
                  <a:schemeClr val="tx1"/>
                </a:solidFill>
                <a:latin typeface="Courier New" charset="0"/>
                <a:ea typeface="Courier New" charset="0"/>
                <a:cs typeface="Courier New" charset="0"/>
                <a:sym typeface="Courier New" charset="0"/>
              </a:rPr>
              <a:t>fun</a:t>
            </a:r>
            <a:r>
              <a:rPr lang="en-US" sz="1800" dirty="0" smtClean="0">
                <a:solidFill>
                  <a:schemeClr val="tx1"/>
                </a:solidFill>
                <a:latin typeface="Courier New" charset="0"/>
                <a:ea typeface="Courier New" charset="0"/>
                <a:cs typeface="Courier New" charset="0"/>
                <a:sym typeface="Courier New" charset="0"/>
              </a:rPr>
              <a:t>(6)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a:t>
            </a:r>
            <a:r>
              <a:rPr lang="en-US" sz="1800" dirty="0" smtClean="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8436" name="Rectangle 4"/>
          <p:cNvSpPr>
            <a:spLocks/>
          </p:cNvSpPr>
          <p:nvPr/>
        </p:nvSpPr>
        <p:spPr bwMode="auto">
          <a:xfrm>
            <a:off x="838200" y="1295400"/>
            <a:ext cx="6553200" cy="2844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smtClean="0">
                <a:solidFill>
                  <a:schemeClr val="tx1"/>
                </a:solidFill>
                <a:latin typeface="Courier New"/>
                <a:ea typeface="Monaco" charset="0"/>
                <a:cs typeface="Courier New"/>
                <a:sym typeface="Monaco" charset="0"/>
              </a:rPr>
              <a:t>typedef</a:t>
            </a:r>
            <a:r>
              <a:rPr lang="en-US" sz="1600" b="1" dirty="0" smtClean="0">
                <a:solidFill>
                  <a:schemeClr val="tx1"/>
                </a:solidFill>
                <a:latin typeface="Courier New"/>
                <a:ea typeface="Monaco" charset="0"/>
                <a:cs typeface="Courier New"/>
                <a:sym typeface="Monaco" charset="0"/>
              </a:rPr>
              <a:t> </a:t>
            </a:r>
            <a:r>
              <a:rPr lang="en-US" sz="1600" b="1" dirty="0" err="1" smtClean="0">
                <a:solidFill>
                  <a:schemeClr val="tx1"/>
                </a:solidFill>
                <a:latin typeface="Courier New"/>
                <a:ea typeface="Monaco" charset="0"/>
                <a:cs typeface="Courier New"/>
                <a:sym typeface="Monaco" charset="0"/>
              </a:rPr>
              <a:t>struct</a:t>
            </a:r>
            <a:r>
              <a:rPr lang="en-US" sz="1600" b="1" dirty="0" smtClean="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smtClean="0">
                <a:solidFill>
                  <a:schemeClr val="tx1"/>
                </a:solidFill>
                <a:latin typeface="Courier New"/>
                <a:ea typeface="Monaco" charset="0"/>
                <a:cs typeface="Courier New"/>
                <a:sym typeface="Monaco" charset="0"/>
              </a:rPr>
              <a:t> </a:t>
            </a:r>
            <a:r>
              <a:rPr lang="en-US" sz="1600" b="1" dirty="0" err="1" smtClean="0">
                <a:solidFill>
                  <a:schemeClr val="tx1"/>
                </a:solidFill>
                <a:latin typeface="Courier New"/>
                <a:ea typeface="Monaco" charset="0"/>
                <a:cs typeface="Courier New"/>
                <a:sym typeface="Monaco" charset="0"/>
              </a:rPr>
              <a:t>int</a:t>
            </a:r>
            <a:r>
              <a:rPr lang="en-US" sz="1600" b="1" dirty="0" smtClean="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smtClean="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smtClean="0">
                <a:solidFill>
                  <a:schemeClr val="tx1"/>
                </a:solidFill>
                <a:latin typeface="Courier New"/>
                <a:ea typeface="Monaco" charset="0"/>
                <a:cs typeface="Courier New"/>
                <a:sym typeface="Monaco" charset="0"/>
              </a:rPr>
              <a:t>} </a:t>
            </a:r>
            <a:r>
              <a:rPr lang="en-US" sz="1600" b="1" dirty="0" err="1" smtClean="0">
                <a:solidFill>
                  <a:schemeClr val="tx1"/>
                </a:solidFill>
                <a:latin typeface="Courier New"/>
                <a:ea typeface="Monaco" charset="0"/>
                <a:cs typeface="Courier New"/>
                <a:sym typeface="Monaco" charset="0"/>
              </a:rPr>
              <a:t>struct_t</a:t>
            </a:r>
            <a:r>
              <a:rPr lang="en-US" sz="1600" b="1" dirty="0" smtClean="0">
                <a:solidFill>
                  <a:schemeClr val="tx1"/>
                </a:solidFill>
                <a:latin typeface="Courier New"/>
                <a:ea typeface="Monaco" charset="0"/>
                <a:cs typeface="Courier New"/>
                <a:sym typeface="Monaco" charset="0"/>
              </a:rPr>
              <a:t>;</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smtClean="0">
                <a:solidFill>
                  <a:schemeClr val="tx1"/>
                </a:solidFill>
                <a:latin typeface="Courier New"/>
                <a:ea typeface="Monaco" charset="0"/>
                <a:cs typeface="Courier New"/>
                <a:sym typeface="Monaco" charset="0"/>
              </a:rPr>
              <a:t>double </a:t>
            </a:r>
            <a:r>
              <a:rPr lang="en-US" sz="1600" b="1" dirty="0">
                <a:solidFill>
                  <a:schemeClr val="tx1"/>
                </a:solidFill>
                <a:latin typeface="Courier New"/>
                <a:ea typeface="Monaco" charset="0"/>
                <a:cs typeface="Courier New"/>
                <a:sym typeface="Monaco" charset="0"/>
              </a:rPr>
              <a:t>fun(</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a:t>
            </a:r>
            <a:r>
              <a:rPr lang="en-US" sz="1600" b="1" dirty="0" smtClean="0">
                <a:solidFill>
                  <a:schemeClr val="tx1"/>
                </a:solidFill>
                <a:latin typeface="Courier New"/>
                <a:ea typeface="Monaco" charset="0"/>
                <a:cs typeface="Courier New"/>
                <a:sym typeface="Monaco" charset="0"/>
              </a:rPr>
              <a:t>) {</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volatile </a:t>
            </a:r>
            <a:r>
              <a:rPr lang="en-US" sz="1600" b="1" dirty="0" err="1" smtClean="0">
                <a:solidFill>
                  <a:schemeClr val="tx1"/>
                </a:solidFill>
                <a:latin typeface="Courier New"/>
                <a:ea typeface="Monaco" charset="0"/>
                <a:cs typeface="Courier New"/>
                <a:sym typeface="Monaco" charset="0"/>
              </a:rPr>
              <a:t>struct_t</a:t>
            </a:r>
            <a:r>
              <a:rPr lang="en-US" sz="1600" b="1" dirty="0" smtClean="0">
                <a:solidFill>
                  <a:schemeClr val="tx1"/>
                </a:solidFill>
                <a:latin typeface="Courier New"/>
                <a:ea typeface="Monaco" charset="0"/>
                <a:cs typeface="Courier New"/>
                <a:sym typeface="Monaco" charset="0"/>
              </a:rPr>
              <a:t> s;</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smtClean="0">
                <a:solidFill>
                  <a:schemeClr val="tx1"/>
                </a:solidFill>
                <a:latin typeface="Courier New"/>
                <a:ea typeface="Monaco" charset="0"/>
                <a:cs typeface="Courier New"/>
                <a:sym typeface="Monaco" charset="0"/>
              </a:rPr>
              <a:t> </a:t>
            </a:r>
            <a:r>
              <a:rPr lang="en-US" sz="1600" b="1" dirty="0" err="1" smtClean="0">
                <a:solidFill>
                  <a:schemeClr val="tx1"/>
                </a:solidFill>
                <a:latin typeface="Courier New"/>
                <a:ea typeface="Monaco" charset="0"/>
                <a:cs typeface="Courier New"/>
                <a:sym typeface="Monaco" charset="0"/>
              </a:rPr>
              <a:t>s.d</a:t>
            </a:r>
            <a:r>
              <a:rPr lang="en-US" sz="1600" b="1" dirty="0" smtClean="0">
                <a:solidFill>
                  <a:schemeClr val="tx1"/>
                </a:solidFill>
                <a:latin typeface="Courier New"/>
                <a:ea typeface="Monaco" charset="0"/>
                <a:cs typeface="Courier New"/>
                <a:sym typeface="Monaco" charset="0"/>
              </a:rPr>
              <a:t> = 3.14;</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smtClean="0">
                <a:solidFill>
                  <a:schemeClr val="tx1"/>
                </a:solidFill>
                <a:latin typeface="Courier New"/>
                <a:ea typeface="Monaco" charset="0"/>
                <a:cs typeface="Courier New"/>
                <a:sym typeface="Monaco" charset="0"/>
              </a:rPr>
              <a:t>s.a</a:t>
            </a:r>
            <a:r>
              <a:rPr lang="en-US" sz="1600" b="1" dirty="0">
                <a:solidFill>
                  <a:schemeClr val="tx1"/>
                </a:solidFill>
                <a:latin typeface="Courier New"/>
                <a:ea typeface="Monaco" charset="0"/>
                <a:cs typeface="Courier New"/>
                <a:sym typeface="Monaco" charset="0"/>
              </a:rPr>
              <a:t>[</a:t>
            </a:r>
            <a:r>
              <a:rPr lang="en-US" sz="1600" b="1" dirty="0" err="1">
                <a:solidFill>
                  <a:schemeClr val="tx1"/>
                </a:solidFill>
                <a:latin typeface="Courier New"/>
                <a:ea typeface="Monaco" charset="0"/>
                <a:cs typeface="Courier New"/>
                <a:sym typeface="Monaco" charset="0"/>
              </a:rPr>
              <a:t>i</a:t>
            </a:r>
            <a:r>
              <a:rPr lang="en-US" sz="1600" b="1" dirty="0">
                <a:solidFill>
                  <a:schemeClr val="tx1"/>
                </a:solidFill>
                <a:latin typeface="Courier New"/>
                <a:ea typeface="Monaco" charset="0"/>
                <a:cs typeface="Courier New"/>
                <a:sym typeface="Monaco" charset="0"/>
              </a:rPr>
              <a:t>] = 1073741824; /* Possibly out of bounds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return </a:t>
            </a:r>
            <a:r>
              <a:rPr lang="en-US" sz="1600" b="1" dirty="0" err="1" smtClean="0">
                <a:solidFill>
                  <a:schemeClr val="tx1"/>
                </a:solidFill>
                <a:latin typeface="Courier New"/>
                <a:ea typeface="Monaco" charset="0"/>
                <a:cs typeface="Courier New"/>
                <a:sym typeface="Monaco" charset="0"/>
              </a:rPr>
              <a:t>s.d</a:t>
            </a:r>
            <a:r>
              <a:rPr lang="en-US" sz="1600" b="1" dirty="0" smtClean="0">
                <a:solidFill>
                  <a:schemeClr val="tx1"/>
                </a:solidFill>
                <a:latin typeface="Courier New"/>
                <a:ea typeface="Monaco" charset="0"/>
                <a:cs typeface="Courier New"/>
                <a:sym typeface="Monaco" charset="0"/>
              </a:rPr>
              <a:t>;</a:t>
            </a:r>
            <a:endParaRPr lang="en-US" sz="1600" b="1" dirty="0">
              <a:solidFill>
                <a:schemeClr val="tx1"/>
              </a:solidFill>
              <a:latin typeface="Courier New"/>
              <a:ea typeface="Monaco" charset="0"/>
              <a:cs typeface="Courier New"/>
              <a:sym typeface="Monaco" charset="0"/>
            </a:endParaRP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a:t>
            </a:r>
          </a:p>
        </p:txBody>
      </p:sp>
    </p:spTree>
    <p:extLst>
      <p:ext uri="{BB962C8B-B14F-4D97-AF65-F5344CB8AC3E}">
        <p14:creationId xmlns:p14="http://schemas.microsoft.com/office/powerpoint/2010/main" val="32791951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0" y="0"/>
            <a:ext cx="9156700" cy="228600"/>
          </a:xfrm>
          <a:prstGeom prst="rect">
            <a:avLst/>
          </a:prstGeom>
          <a:solidFill>
            <a:schemeClr val="accent1"/>
          </a:solidFill>
          <a:ln w="9525" cap="flat">
            <a:noFill/>
            <a:miter lim="800000"/>
            <a:headEnd type="none" w="med" len="med"/>
            <a:tailEnd type="none" w="med" len="med"/>
          </a:ln>
        </p:spPr>
        <p:txBody>
          <a:bodyPr wrap="none" lIns="0" tIns="0" rIns="0" bIns="0">
            <a:prstTxWarp prst="textNoShape">
              <a:avLst/>
            </a:prstTxWarp>
          </a:bodyPr>
          <a:lstStyle/>
          <a:p>
            <a:endParaRPr lang="en-US"/>
          </a:p>
        </p:txBody>
      </p:sp>
      <p:sp>
        <p:nvSpPr>
          <p:cNvPr id="19458" name="Rectangle 2"/>
          <p:cNvSpPr>
            <a:spLocks/>
          </p:cNvSpPr>
          <p:nvPr/>
        </p:nvSpPr>
        <p:spPr bwMode="auto">
          <a:xfrm>
            <a:off x="8062913" y="22225"/>
            <a:ext cx="1320800" cy="177800"/>
          </a:xfrm>
          <a:prstGeom prst="rect">
            <a:avLst/>
          </a:prstGeom>
          <a:noFill/>
          <a:ln w="25400" cap="flat">
            <a:noFill/>
            <a:miter lim="800000"/>
            <a:headEnd type="none" w="med" len="med"/>
            <a:tailEnd type="none" w="med" len="med"/>
          </a:ln>
        </p:spPr>
        <p:txBody>
          <a:bodyPr lIns="0" tIns="0" rIns="0" bIns="0">
            <a:prstTxWarp prst="textNoShape">
              <a:avLst/>
            </a:prstTxWarp>
          </a:bodyPr>
          <a:lstStyle/>
          <a:p>
            <a:pPr algn="l"/>
            <a:r>
              <a:rPr lang="en-US" sz="1200" dirty="0" smtClean="0">
                <a:solidFill>
                  <a:srgbClr val="FFFFFF"/>
                </a:solidFill>
                <a:ea typeface="Gill Sans" charset="0"/>
                <a:cs typeface="Gill Sans" charset="0"/>
              </a:rPr>
              <a:t>CSCI 3240</a:t>
            </a:r>
            <a:endParaRPr lang="en-US" sz="1200" dirty="0">
              <a:solidFill>
                <a:srgbClr val="FFFFFF"/>
              </a:solidFill>
              <a:ea typeface="Gill Sans" charset="0"/>
              <a:cs typeface="Gill Sans" charset="0"/>
            </a:endParaRPr>
          </a:p>
        </p:txBody>
      </p:sp>
      <p:sp>
        <p:nvSpPr>
          <p:cNvPr id="19459" name="Rectangle 3"/>
          <p:cNvSpPr>
            <a:spLocks noGrp="1" noChangeArrowheads="1"/>
          </p:cNvSpPr>
          <p:nvPr>
            <p:ph type="title"/>
          </p:nvPr>
        </p:nvSpPr>
        <p:spPr>
          <a:ln/>
        </p:spPr>
        <p:txBody>
          <a:bodyPr/>
          <a:lstStyle/>
          <a:p>
            <a:pPr marL="119063" indent="-119063"/>
            <a:r>
              <a:rPr lang="en-US" b="1" dirty="0"/>
              <a:t>Memory Referencing Bug Example</a:t>
            </a:r>
          </a:p>
        </p:txBody>
      </p:sp>
      <p:sp>
        <p:nvSpPr>
          <p:cNvPr id="19460" name="Rectangle 4"/>
          <p:cNvSpPr>
            <a:spLocks/>
          </p:cNvSpPr>
          <p:nvPr/>
        </p:nvSpPr>
        <p:spPr bwMode="auto">
          <a:xfrm>
            <a:off x="762000" y="1270000"/>
            <a:ext cx="2209800" cy="1320800"/>
          </a:xfrm>
          <a:prstGeom prst="rect">
            <a:avLst/>
          </a:prstGeom>
          <a:solidFill>
            <a:srgbClr val="F8F6D9"/>
          </a:solidFill>
          <a:ln w="6350" cap="flat">
            <a:solidFill>
              <a:schemeClr val="tx1"/>
            </a:solidFill>
            <a:prstDash val="solid"/>
            <a:miter lim="800000"/>
            <a:headEnd type="none" w="med" len="med"/>
            <a:tailEnd type="none" w="med" len="med"/>
          </a:ln>
        </p:spPr>
        <p:txBody>
          <a:bodyPr lIns="63500" tIns="63500" rIns="63500" bIns="63500">
            <a:prstTxWarp prst="textNoShape">
              <a:avLst/>
            </a:prstTxWarp>
          </a:bodyPr>
          <a:lstStyle/>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err="1">
                <a:solidFill>
                  <a:schemeClr val="tx1"/>
                </a:solidFill>
                <a:latin typeface="Courier New"/>
                <a:ea typeface="Monaco" charset="0"/>
                <a:cs typeface="Courier New"/>
                <a:sym typeface="Monaco" charset="0"/>
              </a:rPr>
              <a:t>typedef</a:t>
            </a: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a:t>
            </a:r>
            <a:r>
              <a:rPr lang="en-US" sz="1600" b="1" dirty="0">
                <a:solidFill>
                  <a:schemeClr val="tx1"/>
                </a:solidFill>
                <a:latin typeface="Courier New"/>
                <a:ea typeface="Monaco" charset="0"/>
                <a:cs typeface="Courier New"/>
                <a:sym typeface="Monaco" charset="0"/>
              </a:rPr>
              <a:t> {</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int</a:t>
            </a:r>
            <a:r>
              <a:rPr lang="en-US" sz="1600" b="1" dirty="0">
                <a:solidFill>
                  <a:schemeClr val="tx1"/>
                </a:solidFill>
                <a:latin typeface="Courier New"/>
                <a:ea typeface="Monaco" charset="0"/>
                <a:cs typeface="Courier New"/>
                <a:sym typeface="Monaco" charset="0"/>
              </a:rPr>
              <a:t> a[2];</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double d;</a:t>
            </a:r>
          </a:p>
          <a:p>
            <a:pPr algn="l">
              <a:tabLst>
                <a:tab pos="914400" algn="l"/>
                <a:tab pos="2286000" algn="l"/>
                <a:tab pos="914400" algn="l"/>
                <a:tab pos="2286000" algn="l"/>
                <a:tab pos="914400" algn="l"/>
                <a:tab pos="2286000" algn="l"/>
                <a:tab pos="914400" algn="l"/>
                <a:tab pos="2286000" algn="l"/>
                <a:tab pos="914400" algn="l"/>
                <a:tab pos="2286000" algn="l"/>
                <a:tab pos="914400" algn="l"/>
                <a:tab pos="2286000" algn="l"/>
                <a:tab pos="914400" algn="l"/>
                <a:tab pos="2286000" algn="l"/>
              </a:tabLst>
            </a:pPr>
            <a:r>
              <a:rPr lang="en-US" sz="1600" b="1" dirty="0">
                <a:solidFill>
                  <a:schemeClr val="tx1"/>
                </a:solidFill>
                <a:latin typeface="Courier New"/>
                <a:ea typeface="Monaco" charset="0"/>
                <a:cs typeface="Courier New"/>
                <a:sym typeface="Monaco" charset="0"/>
              </a:rPr>
              <a:t>} </a:t>
            </a:r>
            <a:r>
              <a:rPr lang="en-US" sz="1600" b="1" dirty="0" err="1">
                <a:solidFill>
                  <a:schemeClr val="tx1"/>
                </a:solidFill>
                <a:latin typeface="Courier New"/>
                <a:ea typeface="Monaco" charset="0"/>
                <a:cs typeface="Courier New"/>
                <a:sym typeface="Monaco" charset="0"/>
              </a:rPr>
              <a:t>struct_t</a:t>
            </a:r>
            <a:r>
              <a:rPr lang="en-US" sz="1600" b="1" dirty="0">
                <a:solidFill>
                  <a:schemeClr val="tx1"/>
                </a:solidFill>
                <a:latin typeface="Courier New"/>
                <a:ea typeface="Monaco" charset="0"/>
                <a:cs typeface="Courier New"/>
                <a:sym typeface="Monaco" charset="0"/>
              </a:rPr>
              <a:t>;</a:t>
            </a:r>
          </a:p>
        </p:txBody>
      </p:sp>
      <p:sp>
        <p:nvSpPr>
          <p:cNvPr id="19461" name="Rectangle 5"/>
          <p:cNvSpPr>
            <a:spLocks/>
          </p:cNvSpPr>
          <p:nvPr/>
        </p:nvSpPr>
        <p:spPr bwMode="auto">
          <a:xfrm>
            <a:off x="3581400" y="1295400"/>
            <a:ext cx="4419600" cy="1371600"/>
          </a:xfrm>
          <a:prstGeom prst="rect">
            <a:avLst/>
          </a:prstGeom>
          <a:solidFill>
            <a:srgbClr val="FFFFFF"/>
          </a:solidFill>
          <a:ln w="12700" cap="flat">
            <a:noFill/>
            <a:miter lim="800000"/>
            <a:headEnd type="none" w="med" len="med"/>
            <a:tailEnd type="none" w="med" len="med"/>
          </a:ln>
        </p:spPr>
        <p:txBody>
          <a:bodyPr lIns="38100" tIns="38100" rIns="38100" bIns="38100">
            <a:prstTxWarp prst="textNoShape">
              <a:avLst/>
            </a:prstTxWarp>
          </a:bodyPr>
          <a:lstStyle/>
          <a:p>
            <a:pPr algn="l"/>
            <a:r>
              <a:rPr lang="en-US" sz="1800" dirty="0">
                <a:solidFill>
                  <a:schemeClr val="tx1"/>
                </a:solidFill>
                <a:latin typeface="Courier New" charset="0"/>
                <a:ea typeface="Zapf Dingbats" charset="2"/>
                <a:cs typeface="Zapf Dingbats" charset="2"/>
                <a:sym typeface="Courier New" charset="0"/>
              </a:rPr>
              <a:t>fun(0)  ➙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fun(1)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3.14</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fun(2)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3.1399998664856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fun(3)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2.00000061035156</a:t>
            </a:r>
            <a:endParaRPr lang="en-US" sz="2400" dirty="0">
              <a:solidFill>
                <a:schemeClr val="tx1"/>
              </a:solidFill>
              <a:latin typeface="Arial Narrow" charset="0"/>
              <a:ea typeface="Lucida Grande" charset="0"/>
              <a:cs typeface="Lucida Grande" charset="0"/>
              <a:sym typeface="Arial Narrow" charset="0"/>
            </a:endParaRPr>
          </a:p>
          <a:p>
            <a:pPr algn="l"/>
            <a:r>
              <a:rPr lang="en-US" sz="1800" dirty="0">
                <a:solidFill>
                  <a:schemeClr val="tx1"/>
                </a:solidFill>
                <a:latin typeface="Courier New" charset="0"/>
                <a:ea typeface="Courier New" charset="0"/>
                <a:cs typeface="Courier New" charset="0"/>
                <a:sym typeface="Courier New" charset="0"/>
              </a:rPr>
              <a:t>fun(4)  </a:t>
            </a:r>
            <a:r>
              <a:rPr lang="en-US" sz="1800" dirty="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a:t>
            </a:r>
            <a:r>
              <a:rPr lang="en-US" sz="1800" dirty="0" smtClean="0">
                <a:solidFill>
                  <a:schemeClr val="tx1"/>
                </a:solidFill>
                <a:latin typeface="Courier New" charset="0"/>
                <a:ea typeface="Monaco" charset="0"/>
                <a:cs typeface="Monaco" charset="0"/>
                <a:sym typeface="Courier New" charset="0"/>
              </a:rPr>
              <a:t>3.14</a:t>
            </a:r>
          </a:p>
          <a:p>
            <a:pPr algn="l"/>
            <a:r>
              <a:rPr lang="en-US" sz="1800" dirty="0" smtClean="0">
                <a:solidFill>
                  <a:schemeClr val="tx1"/>
                </a:solidFill>
                <a:latin typeface="Courier New" charset="0"/>
                <a:ea typeface="Monaco" charset="0"/>
                <a:cs typeface="Monaco" charset="0"/>
                <a:sym typeface="Courier New" charset="0"/>
              </a:rPr>
              <a:t>fun(6)</a:t>
            </a:r>
            <a:r>
              <a:rPr lang="en-US" sz="1800" dirty="0" smtClean="0">
                <a:solidFill>
                  <a:schemeClr val="tx1"/>
                </a:solidFill>
                <a:latin typeface="Courier New" charset="0"/>
                <a:ea typeface="Courier New" charset="0"/>
                <a:cs typeface="Courier New" charset="0"/>
                <a:sym typeface="Courier New" charset="0"/>
              </a:rPr>
              <a:t>  </a:t>
            </a:r>
            <a:r>
              <a:rPr lang="en-US" sz="1800" dirty="0" smtClean="0">
                <a:solidFill>
                  <a:schemeClr val="tx1"/>
                </a:solidFill>
                <a:latin typeface="Courier New" charset="0"/>
                <a:ea typeface="Zapf Dingbats" charset="2"/>
                <a:cs typeface="Zapf Dingbats" charset="2"/>
                <a:sym typeface="Courier New" charset="0"/>
              </a:rPr>
              <a:t>➙</a:t>
            </a:r>
            <a:r>
              <a:rPr lang="en-US" sz="1800" dirty="0">
                <a:solidFill>
                  <a:schemeClr val="tx1"/>
                </a:solidFill>
                <a:latin typeface="Courier New" charset="0"/>
                <a:ea typeface="Monaco" charset="0"/>
                <a:cs typeface="Monaco" charset="0"/>
                <a:sym typeface="Courier New" charset="0"/>
              </a:rPr>
              <a:t>	</a:t>
            </a:r>
            <a:r>
              <a:rPr lang="en-US" sz="1800" dirty="0">
                <a:solidFill>
                  <a:schemeClr val="tx1"/>
                </a:solidFill>
                <a:latin typeface="Calibri"/>
                <a:ea typeface="Monaco" charset="0"/>
                <a:cs typeface="Calibri"/>
                <a:sym typeface="Courier New" charset="0"/>
              </a:rPr>
              <a:t>Segmentation fault</a:t>
            </a:r>
            <a:endParaRPr lang="en-US" sz="1800" dirty="0">
              <a:solidFill>
                <a:schemeClr val="tx1"/>
              </a:solidFill>
              <a:latin typeface="Courier New" charset="0"/>
              <a:ea typeface="Monaco" charset="0"/>
              <a:cs typeface="Monaco" charset="0"/>
              <a:sym typeface="Courier New" charset="0"/>
            </a:endParaRPr>
          </a:p>
        </p:txBody>
      </p:sp>
      <p:sp>
        <p:nvSpPr>
          <p:cNvPr id="19462" name="AutoShape 6"/>
          <p:cNvSpPr>
            <a:spLocks/>
          </p:cNvSpPr>
          <p:nvPr/>
        </p:nvSpPr>
        <p:spPr bwMode="auto">
          <a:xfrm>
            <a:off x="4648200" y="3733800"/>
            <a:ext cx="304800" cy="2667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19463" name="Rectangle 7"/>
          <p:cNvSpPr>
            <a:spLocks/>
          </p:cNvSpPr>
          <p:nvPr/>
        </p:nvSpPr>
        <p:spPr bwMode="auto">
          <a:xfrm>
            <a:off x="5105400" y="4800600"/>
            <a:ext cx="2120900" cy="647700"/>
          </a:xfrm>
          <a:prstGeom prst="rect">
            <a:avLst/>
          </a:prstGeom>
          <a:noFill/>
          <a:ln w="19050" cap="flat">
            <a:noFill/>
            <a:miter lim="800000"/>
            <a:headEnd type="none" w="med" len="med"/>
            <a:tailEnd type="none" w="med" len="med"/>
          </a:ln>
        </p:spPr>
        <p:txBody>
          <a:bodyPr lIns="38100" tIns="38100" rIns="38100" bIns="38100">
            <a:prstTxWarp prst="textNoShape">
              <a:avLst/>
            </a:prstTxWarp>
          </a:bodyPr>
          <a:lstStyle/>
          <a:p>
            <a:pPr algn="l">
              <a:lnSpc>
                <a:spcPct val="110000"/>
              </a:lnSpc>
            </a:pPr>
            <a:r>
              <a:rPr lang="en-US" sz="1800" dirty="0">
                <a:solidFill>
                  <a:schemeClr val="tx1"/>
                </a:solidFill>
                <a:latin typeface="Calibri" charset="0"/>
                <a:ea typeface="Calibri" charset="0"/>
                <a:cs typeface="Calibri" charset="0"/>
                <a:sym typeface="Calibri" charset="0"/>
              </a:rPr>
              <a:t>Location accessed by </a:t>
            </a:r>
            <a:r>
              <a:rPr lang="en-US" sz="1800" dirty="0">
                <a:solidFill>
                  <a:schemeClr val="tx1"/>
                </a:solidFill>
                <a:latin typeface="Courier New" charset="0"/>
                <a:ea typeface="Courier New" charset="0"/>
                <a:cs typeface="Courier New" charset="0"/>
                <a:sym typeface="Courier New" charset="0"/>
              </a:rPr>
              <a:t>fun(</a:t>
            </a:r>
            <a:r>
              <a:rPr lang="en-US" sz="1800" dirty="0" err="1">
                <a:solidFill>
                  <a:schemeClr val="tx1"/>
                </a:solidFill>
                <a:latin typeface="Courier New" charset="0"/>
                <a:ea typeface="Courier New" charset="0"/>
                <a:cs typeface="Courier New" charset="0"/>
                <a:sym typeface="Courier New" charset="0"/>
              </a:rPr>
              <a:t>i</a:t>
            </a:r>
            <a:r>
              <a:rPr lang="en-US" sz="1800" dirty="0">
                <a:solidFill>
                  <a:schemeClr val="tx1"/>
                </a:solidFill>
                <a:latin typeface="Courier New" charset="0"/>
                <a:ea typeface="Courier New" charset="0"/>
                <a:cs typeface="Courier New" charset="0"/>
                <a:sym typeface="Courier New" charset="0"/>
              </a:rPr>
              <a:t>)</a:t>
            </a:r>
          </a:p>
        </p:txBody>
      </p:sp>
      <p:sp>
        <p:nvSpPr>
          <p:cNvPr id="19464" name="Rectangle 8"/>
          <p:cNvSpPr>
            <a:spLocks/>
          </p:cNvSpPr>
          <p:nvPr/>
        </p:nvSpPr>
        <p:spPr bwMode="auto">
          <a:xfrm>
            <a:off x="762000" y="3200400"/>
            <a:ext cx="1668462" cy="444500"/>
          </a:xfrm>
          <a:prstGeom prst="rect">
            <a:avLst/>
          </a:prstGeom>
          <a:noFill/>
          <a:ln w="12700" cap="flat">
            <a:noFill/>
            <a:miter lim="800000"/>
            <a:headEnd type="none" w="med" len="med"/>
            <a:tailEnd type="none" w="med" len="med"/>
          </a:ln>
        </p:spPr>
        <p:txBody>
          <a:bodyPr wrap="none" lIns="0" tIns="0" rIns="0" bIns="0">
            <a:prstTxWarp prst="textNoShape">
              <a:avLst/>
            </a:prstTxWarp>
            <a:spAutoFit/>
          </a:bodyPr>
          <a:lstStyle/>
          <a:p>
            <a:r>
              <a:rPr lang="en-US" sz="2400" dirty="0">
                <a:solidFill>
                  <a:schemeClr val="tx1"/>
                </a:solidFill>
                <a:latin typeface="Calibri Bold" charset="0"/>
                <a:ea typeface="Calibri Bold" charset="0"/>
                <a:cs typeface="Calibri Bold" charset="0"/>
                <a:sym typeface="Calibri Bold" charset="0"/>
              </a:rPr>
              <a:t>Explanation:</a:t>
            </a:r>
          </a:p>
        </p:txBody>
      </p:sp>
      <p:graphicFrame>
        <p:nvGraphicFramePr>
          <p:cNvPr id="19465" name="Group 9"/>
          <p:cNvGraphicFramePr>
            <a:graphicFrameLocks noGrp="1"/>
          </p:cNvGraphicFramePr>
          <p:nvPr>
            <p:extLst>
              <p:ext uri="{D42A27DB-BD31-4B8C-83A1-F6EECF244321}">
                <p14:modId xmlns:p14="http://schemas.microsoft.com/office/powerpoint/2010/main" val="1767535673"/>
              </p:ext>
            </p:extLst>
          </p:nvPr>
        </p:nvGraphicFramePr>
        <p:xfrm>
          <a:off x="2514600" y="3733800"/>
          <a:ext cx="2070100" cy="2667000"/>
        </p:xfrm>
        <a:graphic>
          <a:graphicData uri="http://schemas.openxmlformats.org/drawingml/2006/table">
            <a:tbl>
              <a:tblPr/>
              <a:tblGrid>
                <a:gridCol w="1638300"/>
                <a:gridCol w="431800"/>
              </a:tblGrid>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defRPr/>
                      </a:pPr>
                      <a:r>
                        <a:rPr kumimoji="0" lang="en-US" sz="1800" b="0" i="0" u="none" strike="noStrike" cap="none" normalizeH="0" baseline="0" dirty="0" smtClean="0">
                          <a:ln>
                            <a:noFill/>
                          </a:ln>
                          <a:solidFill>
                            <a:schemeClr val="tx1"/>
                          </a:solidFill>
                          <a:effectLst/>
                          <a:latin typeface="Calibri"/>
                          <a:ea typeface="Monaco" charset="0"/>
                          <a:cs typeface="Calibri"/>
                          <a:sym typeface="Monaco" charset="0"/>
                        </a:rPr>
                        <a:t>Critical State</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smtClean="0">
                          <a:ln>
                            <a:noFill/>
                          </a:ln>
                          <a:solidFill>
                            <a:schemeClr val="tx1"/>
                          </a:solidFill>
                          <a:effectLst/>
                          <a:latin typeface="Calibri"/>
                          <a:ea typeface="Arial Narrow" charset="0"/>
                          <a:cs typeface="Calibri"/>
                          <a:sym typeface="Arial Narrow" charset="0"/>
                        </a:rPr>
                        <a:t>6</a:t>
                      </a:r>
                      <a:endParaRPr kumimoji="0" lang="en-US" sz="1800" b="0" i="0" u="none" strike="noStrike" cap="none" normalizeH="0" baseline="0" dirty="0">
                        <a:ln>
                          <a:noFill/>
                        </a:ln>
                        <a:solidFill>
                          <a:schemeClr val="tx1"/>
                        </a:solidFill>
                        <a:effectLst/>
                        <a:latin typeface="Calibri"/>
                        <a:ea typeface="Arial Narrow" charset="0"/>
                        <a:cs typeface="Calibri"/>
                        <a:sym typeface="Arial Narrow" charset="0"/>
                      </a:endParaRP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smtClean="0">
                          <a:ln>
                            <a:noFill/>
                          </a:ln>
                          <a:solidFill>
                            <a:schemeClr val="tx1"/>
                          </a:solidFill>
                          <a:effectLst/>
                          <a:latin typeface="+mn-lt"/>
                          <a:ea typeface="Monaco" charset="0"/>
                          <a:cs typeface="Courier New"/>
                          <a:sym typeface="Monaco" charset="0"/>
                        </a:rPr>
                        <a:t>?</a:t>
                      </a:r>
                      <a:endParaRPr kumimoji="0" lang="en-US" sz="1800" b="0" i="0" u="none" strike="noStrike" cap="none" normalizeH="0" baseline="0" dirty="0">
                        <a:ln>
                          <a:noFill/>
                        </a:ln>
                        <a:solidFill>
                          <a:schemeClr val="tx1"/>
                        </a:solidFill>
                        <a:effectLst/>
                        <a:latin typeface="+mn-lt"/>
                        <a:ea typeface="Monaco" charset="0"/>
                        <a:cs typeface="Courier New"/>
                        <a:sym typeface="Monaco" charset="0"/>
                      </a:endParaRP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smtClean="0">
                          <a:ln>
                            <a:noFill/>
                          </a:ln>
                          <a:solidFill>
                            <a:schemeClr val="tx1"/>
                          </a:solidFill>
                          <a:effectLst/>
                          <a:latin typeface="Calibri"/>
                          <a:ea typeface="Arial Narrow" charset="0"/>
                          <a:cs typeface="Calibri"/>
                          <a:sym typeface="Arial Narrow" charset="0"/>
                        </a:rPr>
                        <a:t>5</a:t>
                      </a:r>
                      <a:endParaRPr kumimoji="0" lang="en-US" sz="1800" b="0" i="0" u="none" strike="noStrike" cap="none" normalizeH="0" baseline="0" dirty="0">
                        <a:ln>
                          <a:noFill/>
                        </a:ln>
                        <a:solidFill>
                          <a:schemeClr val="tx1"/>
                        </a:solidFill>
                        <a:effectLst/>
                        <a:latin typeface="Calibri"/>
                        <a:ea typeface="Arial Narrow" charset="0"/>
                        <a:cs typeface="Calibri"/>
                        <a:sym typeface="Arial Narrow" charset="0"/>
                      </a:endParaRP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smtClean="0">
                          <a:ln>
                            <a:noFill/>
                          </a:ln>
                          <a:solidFill>
                            <a:schemeClr val="tx1"/>
                          </a:solidFill>
                          <a:effectLst/>
                          <a:latin typeface="+mn-lt"/>
                          <a:ea typeface="Monaco" charset="0"/>
                          <a:cs typeface="Courier New"/>
                          <a:sym typeface="Monaco" charset="0"/>
                        </a:rPr>
                        <a:t>?</a:t>
                      </a:r>
                      <a:endParaRPr kumimoji="0" lang="en-US" sz="1800" b="0" i="0" u="none" strike="noStrike" cap="none" normalizeH="0" baseline="0" dirty="0">
                        <a:ln>
                          <a:noFill/>
                        </a:ln>
                        <a:solidFill>
                          <a:schemeClr val="tx1"/>
                        </a:solidFill>
                        <a:effectLst/>
                        <a:latin typeface="+mn-lt"/>
                        <a:ea typeface="Monaco" charset="0"/>
                        <a:cs typeface="Courier New"/>
                        <a:sym typeface="Monaco" charset="0"/>
                      </a:endParaRP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4</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d7 ... d4</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3</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d3 ... d0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2</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a[1]</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1</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a:ln>
                            <a:noFill/>
                          </a:ln>
                          <a:solidFill>
                            <a:schemeClr val="tx1"/>
                          </a:solidFill>
                          <a:effectLst/>
                          <a:latin typeface="Courier New"/>
                          <a:ea typeface="Monaco" charset="0"/>
                          <a:cs typeface="Courier New"/>
                          <a:sym typeface="Monaco" charset="0"/>
                        </a:rPr>
                        <a:t>a[0]</a:t>
                      </a:r>
                    </a:p>
                  </a:txBody>
                  <a:tcPr marL="50800" marR="50800" marT="50800" marB="5080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rgbClr val="990000"/>
                        </a:buClr>
                        <a:buSzPct val="60000"/>
                        <a:buFont typeface="Wingdings 2" charset="2"/>
                        <a:buNone/>
                        <a:tabLst>
                          <a:tab pos="914400" algn="l"/>
                        </a:tabLst>
                      </a:pPr>
                      <a:r>
                        <a:rPr kumimoji="0" lang="en-US" sz="1800" b="0" i="0" u="none" strike="noStrike" cap="none" normalizeH="0" baseline="0" dirty="0">
                          <a:ln>
                            <a:noFill/>
                          </a:ln>
                          <a:solidFill>
                            <a:schemeClr val="tx1"/>
                          </a:solidFill>
                          <a:effectLst/>
                          <a:latin typeface="Calibri"/>
                          <a:ea typeface="Arial Narrow" charset="0"/>
                          <a:cs typeface="Calibri"/>
                          <a:sym typeface="Arial Narrow" charset="0"/>
                        </a:rPr>
                        <a:t>0</a:t>
                      </a:r>
                    </a:p>
                  </a:txBody>
                  <a:tcPr marL="50800" marR="50800" marT="50800" marB="50800" anchor="ctr" horzOverflow="overflow">
                    <a:lnL w="12700" cap="flat" cmpd="sng" algn="ctr">
                      <a:solidFill>
                        <a:srgbClr val="000000"/>
                      </a:solidFill>
                      <a:prstDash val="solid"/>
                      <a:round/>
                      <a:headEnd type="none" w="med" len="med"/>
                      <a:tailEnd type="none" w="med" len="med"/>
                    </a:lnL>
                    <a:lnR cap="flat">
                      <a:noFill/>
                    </a:lnR>
                    <a:lnT cap="flat">
                      <a:noFill/>
                    </a:lnT>
                    <a:lnB cap="flat">
                      <a:noFill/>
                    </a:lnB>
                    <a:lnTlToBr>
                      <a:noFill/>
                    </a:lnTlToBr>
                    <a:lnBlToTr>
                      <a:noFill/>
                    </a:lnBlToTr>
                    <a:noFill/>
                  </a:tcPr>
                </a:tc>
              </a:tr>
            </a:tbl>
          </a:graphicData>
        </a:graphic>
      </p:graphicFrame>
      <p:sp>
        <p:nvSpPr>
          <p:cNvPr id="11" name="AutoShape 6"/>
          <p:cNvSpPr>
            <a:spLocks/>
          </p:cNvSpPr>
          <p:nvPr/>
        </p:nvSpPr>
        <p:spPr bwMode="auto">
          <a:xfrm flipH="1">
            <a:off x="2057400" y="4876800"/>
            <a:ext cx="304800" cy="1524000"/>
          </a:xfrm>
          <a:custGeom>
            <a:avLst/>
            <a:gdLst>
              <a:gd name="T0" fmla="*/ 10800 w 21600"/>
              <a:gd name="T1" fmla="*/ 10800 h 21600"/>
            </a:gdLst>
            <a:ahLst/>
            <a:cxnLst>
              <a:cxn ang="0">
                <a:pos x="T0" y="T1"/>
              </a:cxn>
            </a:cxnLst>
            <a:rect l="0" t="0" r="r" b="b"/>
            <a:pathLst>
              <a:path w="21600" h="21600">
                <a:moveTo>
                  <a:pt x="0" y="0"/>
                </a:moveTo>
                <a:cubicBezTo>
                  <a:pt x="5965" y="0"/>
                  <a:pt x="10800" y="631"/>
                  <a:pt x="10800" y="1409"/>
                </a:cubicBezTo>
                <a:lnTo>
                  <a:pt x="10800" y="9391"/>
                </a:lnTo>
                <a:cubicBezTo>
                  <a:pt x="10800" y="10169"/>
                  <a:pt x="15635" y="10800"/>
                  <a:pt x="21600" y="10800"/>
                </a:cubicBezTo>
                <a:cubicBezTo>
                  <a:pt x="15635" y="10800"/>
                  <a:pt x="10800" y="11431"/>
                  <a:pt x="10800" y="12209"/>
                </a:cubicBezTo>
                <a:lnTo>
                  <a:pt x="10800" y="20191"/>
                </a:lnTo>
                <a:cubicBezTo>
                  <a:pt x="10800" y="20969"/>
                  <a:pt x="5965" y="21600"/>
                  <a:pt x="0" y="21600"/>
                </a:cubicBezTo>
              </a:path>
            </a:pathLst>
          </a:custGeom>
          <a:noFill/>
          <a:ln w="28575" cap="flat">
            <a:solidFill>
              <a:srgbClr val="7F7F7F"/>
            </a:solidFill>
            <a:prstDash val="solid"/>
            <a:round/>
            <a:headEnd type="none" w="med" len="med"/>
            <a:tailEnd type="none" w="med" len="med"/>
          </a:ln>
        </p:spPr>
        <p:txBody>
          <a:bodyPr lIns="0" tIns="0" rIns="0" bIns="0">
            <a:prstTxWarp prst="textNoShape">
              <a:avLst/>
            </a:prstTxWarp>
          </a:bodyPr>
          <a:lstStyle/>
          <a:p>
            <a:endParaRPr lang="en-US"/>
          </a:p>
        </p:txBody>
      </p:sp>
      <p:sp>
        <p:nvSpPr>
          <p:cNvPr id="2" name="Rectangle 1"/>
          <p:cNvSpPr/>
          <p:nvPr/>
        </p:nvSpPr>
        <p:spPr>
          <a:xfrm>
            <a:off x="609600" y="5486400"/>
            <a:ext cx="1292842" cy="369332"/>
          </a:xfrm>
          <a:prstGeom prst="rect">
            <a:avLst/>
          </a:prstGeom>
        </p:spPr>
        <p:txBody>
          <a:bodyPr wrap="none">
            <a:spAutoFit/>
          </a:bodyPr>
          <a:lstStyle/>
          <a:p>
            <a:r>
              <a:rPr lang="en-US" sz="1800" dirty="0" err="1" smtClean="0">
                <a:solidFill>
                  <a:schemeClr val="tx1"/>
                </a:solidFill>
                <a:latin typeface="Courier New" charset="0"/>
                <a:ea typeface="Courier New" charset="0"/>
                <a:cs typeface="Courier New" charset="0"/>
                <a:sym typeface="Courier New" charset="0"/>
              </a:rPr>
              <a:t>struct_t</a:t>
            </a:r>
            <a:endParaRPr lang="en-US" sz="1800" dirty="0"/>
          </a:p>
        </p:txBody>
      </p:sp>
    </p:spTree>
    <p:extLst>
      <p:ext uri="{BB962C8B-B14F-4D97-AF65-F5344CB8AC3E}">
        <p14:creationId xmlns:p14="http://schemas.microsoft.com/office/powerpoint/2010/main" val="8387994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Slide">
  <a:themeElements>
    <a:clrScheme name="">
      <a:dk1>
        <a:srgbClr val="000000"/>
      </a:dk1>
      <a:lt1>
        <a:srgbClr val="FFFFFF"/>
      </a:lt1>
      <a:dk2>
        <a:srgbClr val="000000"/>
      </a:dk2>
      <a:lt2>
        <a:srgbClr val="80808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Slide">
      <a:majorFont>
        <a:latin typeface="Calibri Bold"/>
        <a:ea typeface="ヒラギノ角ゴ ProN W6"/>
        <a:cs typeface="ヒラギノ角ゴ ProN W6"/>
      </a:majorFont>
      <a:minorFont>
        <a:latin typeface="Calibri"/>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nd Content">
  <a:themeElements>
    <a:clrScheme name="">
      <a:dk1>
        <a:srgbClr val="000000"/>
      </a:dk1>
      <a:lt1>
        <a:srgbClr val="FFFFFF"/>
      </a:lt1>
      <a:dk2>
        <a:srgbClr val="000000"/>
      </a:dk2>
      <a:lt2>
        <a:srgbClr val="C0C0C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and Content">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Only">
  <a:themeElements>
    <a:clrScheme name="">
      <a:dk1>
        <a:srgbClr val="000000"/>
      </a:dk1>
      <a:lt1>
        <a:srgbClr val="FFFFFF"/>
      </a:lt1>
      <a:dk2>
        <a:srgbClr val="000000"/>
      </a:dk2>
      <a:lt2>
        <a:srgbClr val="000000"/>
      </a:lt2>
      <a:accent1>
        <a:srgbClr val="990000"/>
      </a:accent1>
      <a:accent2>
        <a:srgbClr val="333399"/>
      </a:accent2>
      <a:accent3>
        <a:srgbClr val="FFFFFF"/>
      </a:accent3>
      <a:accent4>
        <a:srgbClr val="000000"/>
      </a:accent4>
      <a:accent5>
        <a:srgbClr val="CAAAAA"/>
      </a:accent5>
      <a:accent6>
        <a:srgbClr val="2D2D8A"/>
      </a:accent6>
      <a:hlink>
        <a:srgbClr val="009999"/>
      </a:hlink>
      <a:folHlink>
        <a:srgbClr val="99CC00"/>
      </a:folHlink>
    </a:clrScheme>
    <a:fontScheme name="Title Only">
      <a:majorFont>
        <a:latin typeface="Calibri Bold"/>
        <a:ea typeface="ヒラギノ角ゴ ProN W6"/>
        <a:cs typeface="ヒラギノ角ゴ ProN W6"/>
      </a:majorFont>
      <a:minorFont>
        <a:latin typeface="Calibri Bold"/>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3692</TotalTime>
  <Pages>0</Pages>
  <Words>1539</Words>
  <Characters>0</Characters>
  <Application>Microsoft Macintosh PowerPoint</Application>
  <PresentationFormat>On-screen Show (4:3)</PresentationFormat>
  <Lines>0</Lines>
  <Paragraphs>288</Paragraphs>
  <Slides>22</Slides>
  <Notes>4</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Title Slide</vt:lpstr>
      <vt:lpstr>Title and Content</vt:lpstr>
      <vt:lpstr>Title Only</vt:lpstr>
      <vt:lpstr>PowerPoint Presentation</vt:lpstr>
      <vt:lpstr>Overview</vt:lpstr>
      <vt:lpstr>Course Theme: Abstraction Is Good But Don’t Forget Reality</vt:lpstr>
      <vt:lpstr>Great Reality #1:  Ints are not Integers, Floats are not Reals</vt:lpstr>
      <vt:lpstr>Computer Arithmetic</vt:lpstr>
      <vt:lpstr>Great Reality #2:  You’ve Got to Know Assembly</vt:lpstr>
      <vt:lpstr>Great Reality #3: Memory Matters Random Access Memory Is an Unphysical Abstraction</vt:lpstr>
      <vt:lpstr>Memory Referencing Bug Example</vt:lpstr>
      <vt:lpstr>Memory Referencing Bug Example</vt:lpstr>
      <vt:lpstr>Memory Referencing Errors</vt:lpstr>
      <vt:lpstr>Great Reality #4: There’s more to performance than asymptotic complexity </vt:lpstr>
      <vt:lpstr>Memory System Performance Example</vt:lpstr>
      <vt:lpstr>Why The Performance Differs</vt:lpstr>
      <vt:lpstr>Great Reality #5: Computers do more than execute programs</vt:lpstr>
      <vt:lpstr>Role within CS/ECE Curriculum</vt:lpstr>
      <vt:lpstr>Course Perspective</vt:lpstr>
      <vt:lpstr>Cheating: Description</vt:lpstr>
      <vt:lpstr>Cheating: Consequences</vt:lpstr>
      <vt:lpstr>Textbooks</vt:lpstr>
      <vt:lpstr>Course Components</vt:lpstr>
      <vt:lpstr>Getting Help </vt:lpstr>
      <vt:lpstr>Welcome and Enjoy!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Hyrum Carroll</cp:lastModifiedBy>
  <cp:revision>97</cp:revision>
  <cp:lastPrinted>2011-08-30T03:47:10Z</cp:lastPrinted>
  <dcterms:created xsi:type="dcterms:W3CDTF">2012-08-28T17:04:18Z</dcterms:created>
  <dcterms:modified xsi:type="dcterms:W3CDTF">2016-01-08T21:13:40Z</dcterms:modified>
</cp:coreProperties>
</file>