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</p:sldIdLst>
  <p:sldSz cx="9144000" cy="6858000" type="screen4x3"/>
  <p:notesSz cx="9294813" cy="7008813"/>
  <p:defaultTextStyle>
    <a:defPPr>
      <a:defRPr lang="en-GB"/>
    </a:defPPr>
    <a:lvl1pPr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430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6002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74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9294813" cy="7008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1238250" y="3330575"/>
            <a:ext cx="6797675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20" tIns="43560" rIns="88920" bIns="435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930650" y="6677025"/>
            <a:ext cx="14366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5680" tIns="43560" rIns="85680" bIns="4356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>
                <a:solidFill>
                  <a:srgbClr val="000066"/>
                </a:solidFill>
                <a:latin typeface="Century Gothic" charset="0"/>
                <a:cs typeface="DejaVu LGC Sans" charset="0"/>
              </a:rPr>
              <a:t>Page </a:t>
            </a:r>
            <a:fld id="{5F181367-142E-8D4E-A6C9-5C827998FFD7}" type="slidenum">
              <a:rPr lang="en-US" sz="1200">
                <a:solidFill>
                  <a:srgbClr val="000066"/>
                </a:solidFill>
                <a:latin typeface="Century Gothic" charset="0"/>
                <a:cs typeface="DejaVu LGC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>
              <a:solidFill>
                <a:srgbClr val="000066"/>
              </a:solidFill>
              <a:latin typeface="Century Gothic" charset="0"/>
              <a:cs typeface="DejaVu LGC Sans" charset="0"/>
            </a:endParaRPr>
          </a:p>
        </p:txBody>
      </p:sp>
      <p:sp>
        <p:nvSpPr>
          <p:cNvPr id="2065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09888" y="531813"/>
            <a:ext cx="3463925" cy="25939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57997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1568450" y="531813"/>
            <a:ext cx="6170613" cy="26162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2575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7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7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247650"/>
            <a:ext cx="2201862" cy="6175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4775" cy="6175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2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05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5587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220788"/>
            <a:ext cx="4067175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4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43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642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45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5162" cy="520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473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2pPr>
      <a:lvl3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3pPr>
      <a:lvl4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4pPr>
      <a:lvl5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5pPr>
      <a:lvl6pPr marL="25146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6pPr>
      <a:lvl7pPr marL="29718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7pPr>
      <a:lvl8pPr marL="34290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8pPr>
      <a:lvl9pPr marL="38862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lnSpc>
          <a:spcPct val="107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13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21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1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software/ddd/" TargetMode="External"/><Relationship Id="rId4" Type="http://schemas.openxmlformats.org/officeDocument/2006/relationships/hyperlink" Target="http://www.kdbg.org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752600" y="1422400"/>
            <a:ext cx="5562600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algn="ctr"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/>
            </a:r>
            <a:br>
              <a:rPr lang="en-US" sz="3800" b="1" dirty="0" smtClean="0">
                <a:solidFill>
                  <a:srgbClr val="660033"/>
                </a:solidFill>
                <a:latin typeface="Arial" charset="0"/>
              </a:rPr>
            </a:b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 GDB debugger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90800" y="3200400"/>
            <a:ext cx="3925888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3360" tIns="25560" rIns="63360" bIns="25560">
            <a:spAutoFit/>
          </a:bodyPr>
          <a:lstStyle/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b="1">
              <a:solidFill>
                <a:srgbClr val="003300"/>
              </a:solidFill>
              <a:latin typeface="Arial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b="1">
              <a:solidFill>
                <a:srgbClr val="003300"/>
              </a:solidFill>
              <a:latin typeface="Arial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b="1">
              <a:solidFill>
                <a:srgbClr val="003300"/>
              </a:solidFill>
              <a:latin typeface="Arial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DDD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228725"/>
            <a:ext cx="8764587" cy="53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gdb</a:t>
            </a:r>
            <a:endParaRPr lang="en-US" sz="3800" b="1" dirty="0" smtClean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4212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4175" indent="-36671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5488" indent="-23336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To compile a program for use with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gdb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use the ‘-g’ compiler switch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Add debug symbols and do not reorder instructions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Better graphical interfaces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Most debuggers provide the same functionality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 -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tui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2" eaLnBrk="1" hangingPunct="1">
              <a:lnSpc>
                <a:spcPct val="113000"/>
              </a:lnSpc>
              <a:spcBef>
                <a:spcPts val="625"/>
              </a:spcBef>
              <a:buFont typeface="Times New Roman" charset="0"/>
              <a:buChar char="•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layout split, layout 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regs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DDD: </a:t>
            </a:r>
            <a:r>
              <a:rPr lang="en-US" sz="2000" b="1" dirty="0" smtClean="0">
                <a:solidFill>
                  <a:srgbClr val="CCCCFF"/>
                </a:solidFill>
                <a:latin typeface="Arial" charset="0"/>
                <a:hlinkClick r:id="rId3"/>
              </a:rPr>
              <a:t>http://www.gnu.org/software/ddd/</a:t>
            </a:r>
          </a:p>
          <a:p>
            <a:pPr marL="492125" lvl="1" indent="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defRPr/>
            </a:pPr>
            <a:endParaRPr lang="en-US" sz="2000" b="1" dirty="0" smtClean="0">
              <a:solidFill>
                <a:srgbClr val="CCCCFF"/>
              </a:solidFill>
              <a:latin typeface="Arial" charset="0"/>
              <a:hlinkClick r:id="rId4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Controlling program execution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4212" cy="52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1313" indent="-323850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3900" indent="-266700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run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Starts the program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step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Step program until it reaches a different source line.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next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Step program, proceeding through subroutine calls.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Single step to the next source line, not into the call.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continue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Continue program execution after signal or breakpoint.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Controlling program execution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4212" cy="52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4175" indent="-36671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5488" indent="-23336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break, del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Set and delete breakpoints at particular lines of code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watch, </a:t>
            </a:r>
            <a:r>
              <a:rPr lang="en-US" b="1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rwatch</a:t>
            </a: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</a:t>
            </a:r>
            <a:r>
              <a:rPr lang="en-US" b="1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awatch</a:t>
            </a:r>
            <a:endParaRPr lang="en-US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Data breakpoints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Stop when the value of an expression changes (watch), when expression is read (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rwatch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), or either (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awatch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)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Printing out code and data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4212" cy="52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4175" indent="-36671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5488" indent="-23336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 indent="-234950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print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Print expression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Basic</a:t>
            </a: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print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argc</a:t>
            </a:r>
            <a:endParaRPr lang="en-US" sz="1600" b="1" dirty="0" smtClean="0">
              <a:solidFill>
                <a:srgbClr val="000099"/>
              </a:solidFill>
              <a:latin typeface="Arial" charset="0"/>
            </a:endParaRP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print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argv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[0]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print {type}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</a:rPr>
              <a:t>addr</a:t>
            </a:r>
            <a:endParaRPr 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(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gdb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) p {char *} 0xbfffdce4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print /x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</a:rPr>
              <a:t>addr</a:t>
            </a:r>
            <a:endParaRPr 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‘/x’ says to print in hex. See “help x” for more formats</a:t>
            </a: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Same as examine memory address command (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x)</a:t>
            </a:r>
            <a:endParaRPr lang="en-US" sz="1600" b="1" dirty="0" smtClean="0">
              <a:solidFill>
                <a:srgbClr val="000099"/>
              </a:solidFill>
              <a:latin typeface="Arial" charset="0"/>
            </a:endParaRP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dirty="0" err="1" smtClean="0">
                <a:solidFill>
                  <a:srgbClr val="000066"/>
                </a:solidFill>
                <a:latin typeface="Arial" charset="0"/>
              </a:rPr>
              <a:t>printf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 “format string”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</a:rPr>
              <a:t>arg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-list</a:t>
            </a: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(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gdb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)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printf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"%s\n",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argv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[0]</a:t>
            </a:r>
          </a:p>
          <a:p>
            <a:pPr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list</a:t>
            </a:r>
          </a:p>
          <a:p>
            <a:pPr lvl="1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Display source code (useful for setting 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breakpoints)</a:t>
            </a:r>
            <a:endParaRPr lang="en-US" sz="1800" b="1" dirty="0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Other Useful Commands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4212" cy="52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4175" indent="-36671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5488" indent="-233363"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where, backtrace</a:t>
            </a:r>
          </a:p>
          <a:p>
            <a:pPr lvl="1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Produces a backtrace - the chain of function calls that brought the program to its current place. </a:t>
            </a:r>
          </a:p>
          <a:p>
            <a:pPr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up, down</a:t>
            </a:r>
          </a:p>
          <a:p>
            <a:pPr lvl="1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Change scope in stack</a:t>
            </a:r>
          </a:p>
          <a:p>
            <a:pPr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info</a:t>
            </a:r>
          </a:p>
          <a:p>
            <a:pPr lvl="1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Get information</a:t>
            </a:r>
          </a:p>
          <a:p>
            <a:pPr lvl="1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‘info’ alone prints a list of info commands</a:t>
            </a:r>
          </a:p>
          <a:p>
            <a:pPr lvl="1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‘info br’ : a table of all breakpoints and watchpoints</a:t>
            </a:r>
          </a:p>
          <a:p>
            <a:pPr lvl="1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‘info reg’ : the machine registers</a:t>
            </a:r>
          </a:p>
          <a:p>
            <a:pPr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quit</a:t>
            </a:r>
          </a:p>
          <a:p>
            <a:pPr lvl="1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Exit the debugger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Example Program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85800" y="1077913"/>
            <a:ext cx="6705600" cy="531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/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       #include &lt;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stdio.h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&gt;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2       void sub(int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)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3       {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4               char* here[900];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5              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sprintf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((char *)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here,"Function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 %s in %s", __FUNCTION__ , __FILE__);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6              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("%s @ line %d\n", here, __LINE__);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7       }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8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9       void sub2(int j)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10      {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("%d\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n",j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); }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11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12      int main(int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, char**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)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13      {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14              int x;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15              x = 30;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16              sub2(x);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17              x = 90;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18              sub2(x);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19              sub(3);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20             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("%s %d\n",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[0],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DejaVu LGC Sans" charset="0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21              return(0);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DejaVu LGC Sans" charset="0"/>
              </a:rPr>
              <a:t>22      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Walkthrough example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6416675" cy="477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39738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%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gcc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 –g –o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gdb_ex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gdb_ex.c</a:t>
            </a:r>
            <a:endParaRPr lang="en-US" sz="1600" dirty="0" smtClean="0">
              <a:solidFill>
                <a:srgbClr val="000066"/>
              </a:solidFill>
              <a:latin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%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gdb_ex</a:t>
            </a:r>
            <a:endParaRPr lang="en-US" sz="1600" dirty="0" smtClean="0">
              <a:solidFill>
                <a:srgbClr val="000066"/>
              </a:solidFill>
              <a:latin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set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args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a b c d 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set program arguments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list 1,22 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list source file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break 14 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break at source line at program start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break sub 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subroutine break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break 6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run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start program (breaks at line 14)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argv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hex address of </a:t>
            </a:r>
            <a:r>
              <a:rPr lang="en-US" sz="1600" dirty="0" err="1" smtClean="0">
                <a:solidFill>
                  <a:srgbClr val="003300"/>
                </a:solidFill>
                <a:latin typeface="Arial" charset="0"/>
              </a:rPr>
              <a:t>argv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 (char*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*)</a:t>
            </a:r>
            <a:endParaRPr lang="en-US" sz="1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argv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[0]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prints “</a:t>
            </a:r>
            <a:r>
              <a:rPr lang="en-US" sz="1600" dirty="0" err="1" smtClean="0">
                <a:solidFill>
                  <a:srgbClr val="003300"/>
                </a:solidFill>
                <a:latin typeface="Arial" charset="0"/>
              </a:rPr>
              <a:t>gdb_ex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”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argv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[1]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prints “a”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strlen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(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argv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[1])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prints 1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argc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prints 5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/x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argc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prints 0x5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x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uninitialized variable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n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go to next line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x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x now 30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/x &amp;x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print address of x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x/w &amp;x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print contents at address of x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378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9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Walkthrough example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7239000" cy="428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39738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n	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go to next line (execute entire 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call)</a:t>
            </a:r>
            <a:endParaRPr lang="en-US" sz="1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s	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go to next source </a:t>
            </a:r>
            <a:r>
              <a:rPr lang="en-US" sz="1600" dirty="0" err="1" smtClean="0">
                <a:solidFill>
                  <a:srgbClr val="003300"/>
                </a:solidFill>
                <a:latin typeface="Arial" charset="0"/>
              </a:rPr>
              <a:t>instr</a:t>
            </a:r>
            <a:endParaRPr lang="en-US" sz="1600" dirty="0" smtClean="0">
              <a:solidFill>
                <a:srgbClr val="003300"/>
              </a:solidFill>
              <a:latin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s	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go to next source </a:t>
            </a:r>
            <a:r>
              <a:rPr lang="en-US" sz="1600" dirty="0" err="1" smtClean="0">
                <a:solidFill>
                  <a:srgbClr val="003300"/>
                </a:solidFill>
                <a:latin typeface="Arial" charset="0"/>
              </a:rPr>
              <a:t>instr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 (follow 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call)</a:t>
            </a:r>
            <a:endParaRPr lang="en-US" sz="1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continue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go until next breakpoint (breaks at line 6 in sub)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where 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list stack trace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x 	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x no longer scoped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up 	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change scope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p x	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x in scope, prints 90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del 3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delete breakpoint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continue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finish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endParaRPr lang="en-US" sz="1600" dirty="0" smtClean="0">
              <a:solidFill>
                <a:srgbClr val="003300"/>
              </a:solidFill>
              <a:latin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info </a:t>
            </a:r>
            <a:r>
              <a:rPr lang="en-US" sz="1600" b="1" dirty="0" err="1" smtClean="0">
                <a:solidFill>
                  <a:srgbClr val="000099"/>
                </a:solidFill>
                <a:latin typeface="Arial" charset="0"/>
              </a:rPr>
              <a:t>br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get breakpoints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del 1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delete breakpoint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break main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breakpoint main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run	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start program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watch x		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set a data write </a:t>
            </a:r>
            <a:r>
              <a:rPr lang="en-US" sz="1600" dirty="0" err="1" smtClean="0">
                <a:solidFill>
                  <a:srgbClr val="003300"/>
                </a:solidFill>
                <a:latin typeface="Arial" charset="0"/>
              </a:rPr>
              <a:t>watchpoint</a:t>
            </a:r>
            <a:endParaRPr lang="en-US" sz="1600" dirty="0" smtClean="0">
              <a:solidFill>
                <a:srgbClr val="003300"/>
              </a:solidFill>
              <a:latin typeface="Arial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</a:rPr>
              <a:t>gdb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 c			</a:t>
            </a:r>
            <a:r>
              <a:rPr lang="en-US" sz="1600" dirty="0" err="1" smtClean="0">
                <a:solidFill>
                  <a:srgbClr val="003300"/>
                </a:solidFill>
                <a:latin typeface="Arial" charset="0"/>
              </a:rPr>
              <a:t>watchpoint</a:t>
            </a:r>
            <a:r>
              <a:rPr lang="en-US" sz="1600" dirty="0" smtClean="0">
                <a:solidFill>
                  <a:srgbClr val="003300"/>
                </a:solidFill>
                <a:latin typeface="Arial" charset="0"/>
              </a:rPr>
              <a:t> triggered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DejaVu LGC Sans"/>
      </a:majorFont>
      <a:minorFont>
        <a:latin typeface="Arial"/>
        <a:ea typeface="ＭＳ Ｐゴシック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LGC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LGC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509</Words>
  <Application>Microsoft Macintosh PowerPoint</Application>
  <PresentationFormat>On-screen Show (4:3)</PresentationFormat>
  <Paragraphs>115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ＭＳ Ｐゴシック</vt:lpstr>
      <vt:lpstr>Arial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subject/>
  <dc:creator>Randal E. Bryant and David R. O'Hallaron</dc:creator>
  <cp:keywords/>
  <dc:description/>
  <cp:lastModifiedBy>Hyrum Carroll</cp:lastModifiedBy>
  <cp:revision>61</cp:revision>
  <cp:lastPrinted>2016-02-01T14:57:44Z</cp:lastPrinted>
  <dcterms:created xsi:type="dcterms:W3CDTF">1601-01-01T00:00:00Z</dcterms:created>
  <dcterms:modified xsi:type="dcterms:W3CDTF">2016-02-01T15:17:11Z</dcterms:modified>
</cp:coreProperties>
</file>