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732" r:id="rId5"/>
  </p:sldMasterIdLst>
  <p:notesMasterIdLst>
    <p:notesMasterId r:id="rId46"/>
  </p:notesMasterIdLst>
  <p:handoutMasterIdLst>
    <p:handoutMasterId r:id="rId47"/>
  </p:handoutMasterIdLst>
  <p:sldIdLst>
    <p:sldId id="29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99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2" r:id="rId39"/>
    <p:sldId id="293" r:id="rId40"/>
    <p:sldId id="300" r:id="rId41"/>
    <p:sldId id="301" r:id="rId42"/>
    <p:sldId id="302" r:id="rId43"/>
    <p:sldId id="303" r:id="rId44"/>
    <p:sldId id="277" r:id="rId4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2711" autoAdjust="0"/>
  </p:normalViewPr>
  <p:slideViewPr>
    <p:cSldViewPr>
      <p:cViewPr varScale="1">
        <p:scale>
          <a:sx n="90" d="100"/>
          <a:sy n="90" d="100"/>
        </p:scale>
        <p:origin x="-1384" y="-104"/>
      </p:cViewPr>
      <p:guideLst>
        <p:guide orient="horz" pos="36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LEFT OFF HERE 2/17/2016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9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7.xml"/><Relationship Id="rId14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Calibri" charset="0"/>
              </a:rPr>
              <a:t>Second level</a:t>
            </a:r>
          </a:p>
          <a:p>
            <a:pPr lvl="2"/>
            <a:r>
              <a:rPr lang="en-US" smtClean="0">
                <a:sym typeface="Calibri" charset="0"/>
              </a:rPr>
              <a:t>Third level</a:t>
            </a:r>
          </a:p>
          <a:p>
            <a:pPr lvl="3"/>
            <a:r>
              <a:rPr lang="en-US" smtClean="0">
                <a:sym typeface="Calibri" charset="0"/>
              </a:rPr>
              <a:t>Fourth level</a:t>
            </a:r>
          </a:p>
          <a:p>
            <a:pPr lvl="4"/>
            <a:r>
              <a:rPr lang="en-US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Excel_97_-_2004_Worksheet2.xls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200" dirty="0">
              <a:solidFill>
                <a:srgbClr val="FFFFFF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pPr marL="0" indent="0"/>
            <a:r>
              <a:rPr lang="en-US" b="1" dirty="0" smtClean="0">
                <a:latin typeface="+mn-lt"/>
              </a:rPr>
              <a:t>Floating Point Numbers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Precision options</a:t>
            </a: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77565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649278"/>
              </p:ext>
            </p:extLst>
          </p:nvPr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691200"/>
              </p:ext>
            </p:extLst>
          </p:nvPr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“Normalized” </a:t>
            </a:r>
            <a:r>
              <a:rPr lang="en-US" dirty="0"/>
              <a:t>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When: </a:t>
            </a:r>
            <a:r>
              <a:rPr lang="en-US" dirty="0"/>
              <a:t>exp ≠ 000…0 and exp ≠ 111…1</a:t>
            </a:r>
          </a:p>
          <a:p>
            <a:endParaRPr lang="en-US" dirty="0"/>
          </a:p>
          <a:p>
            <a:r>
              <a:rPr lang="en-US" dirty="0"/>
              <a:t>Exponent coded as</a:t>
            </a:r>
            <a:r>
              <a:rPr lang="en-US" dirty="0" smtClean="0"/>
              <a:t> a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 smtClean="0"/>
              <a:t> </a:t>
            </a:r>
            <a:r>
              <a:rPr lang="en-US" dirty="0"/>
              <a:t>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</a:t>
            </a:r>
            <a:r>
              <a:rPr lang="en-US" dirty="0" smtClean="0"/>
              <a:t>of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exp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r>
              <a:rPr lang="en-US" dirty="0" smtClean="0">
                <a:latin typeface="Calibri"/>
                <a:cs typeface="Calibri"/>
              </a:rPr>
              <a:t> 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- 1,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endParaRPr lang="en-US" dirty="0"/>
          </a:p>
          <a:p>
            <a:r>
              <a:rPr lang="en-US" dirty="0" err="1"/>
              <a:t>Significand</a:t>
            </a:r>
            <a:r>
              <a:rPr lang="en-US" dirty="0"/>
              <a:t> 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1.xxx…x</a:t>
            </a:r>
            <a:r>
              <a:rPr lang="en-US" baseline="-6000" dirty="0">
                <a:latin typeface="Calibri"/>
                <a:ea typeface="Monaco" charset="0"/>
                <a:cs typeface="Calibri"/>
                <a:sym typeface="Monaco" charset="0"/>
              </a:rPr>
              <a:t>2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xxx…x</a:t>
            </a:r>
            <a:r>
              <a:rPr lang="en-US" dirty="0">
                <a:latin typeface="Calibri"/>
                <a:cs typeface="Calibri"/>
              </a:rPr>
              <a:t>: bits of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Minimum when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=000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…0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1.0)</a:t>
            </a:r>
          </a:p>
          <a:p>
            <a:pPr marL="552450" lvl="1"/>
            <a:r>
              <a:rPr lang="en-US" dirty="0">
                <a:latin typeface="Calibri"/>
                <a:cs typeface="Calibri"/>
              </a:rPr>
              <a:t>Maximum when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 smtClean="0">
                <a:latin typeface="Calibri"/>
                <a:ea typeface="Monaco" charset="0"/>
                <a:cs typeface="Calibri"/>
                <a:sym typeface="Monaco" charset="0"/>
              </a:rPr>
              <a:t>=111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…1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0" y="533400"/>
            <a:ext cx="19441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 smtClean="0"/>
              <a:t>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 smtClean="0"/>
              <a:t> 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8166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8166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8166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 dirty="0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50292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</a:t>
            </a:r>
            <a:r>
              <a:rPr lang="en-US" sz="1800" dirty="0">
                <a:latin typeface="Courier New"/>
                <a:cs typeface="Courier New"/>
              </a:rPr>
              <a:t>f</a:t>
            </a:r>
            <a:r>
              <a:rPr lang="en-US" sz="1800" dirty="0" smtClean="0">
                <a:latin typeface="Courier New"/>
                <a:cs typeface="Courier New"/>
              </a:rPr>
              <a:t>loat </a:t>
            </a:r>
            <a:r>
              <a:rPr lang="en-US" sz="1800" dirty="0">
                <a:latin typeface="Courier New"/>
                <a:cs typeface="Courier New"/>
              </a:rPr>
              <a:t>F = 15213.0;</a:t>
            </a:r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</a:t>
            </a: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</a:t>
            </a:r>
            <a:r>
              <a:rPr lang="en-US" sz="1800" b="0" dirty="0"/>
              <a:t>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</a:t>
            </a:r>
            <a:r>
              <a:rPr lang="en-US" sz="1800" b="0" dirty="0" smtClean="0"/>
              <a:t>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1101101101101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1101101101101</a:t>
            </a:r>
            <a:r>
              <a:rPr lang="en-US" sz="1800" b="1" dirty="0" smtClean="0">
                <a:latin typeface="Courier New" pitchFamily="49" charset="0"/>
              </a:rPr>
              <a:t>0000000000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Exp</a:t>
            </a:r>
            <a:r>
              <a:rPr lang="en-US" sz="1800" dirty="0" smtClean="0"/>
              <a:t> 	= 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Result: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>
                <a:latin typeface="Courier New" pitchFamily="49" charset="0"/>
              </a:rPr>
              <a:t>0 10001100 11011011011010000000000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625" y="6172200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3971" y="6172200"/>
            <a:ext cx="738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8452" y="6172200"/>
            <a:ext cx="92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540603"/>
            <a:ext cx="2132765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Denormalized</a:t>
            </a:r>
            <a:r>
              <a:rPr lang="en-US" dirty="0"/>
              <a:t>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exp = 000…0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</a:t>
            </a:r>
            <a:r>
              <a:rPr lang="en-US" dirty="0" smtClean="0"/>
              <a:t>1 – Bias (</a:t>
            </a:r>
            <a:r>
              <a:rPr lang="en-US" dirty="0"/>
              <a:t>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Numbers</a:t>
            </a:r>
            <a:r>
              <a:rPr lang="en-US" dirty="0" smtClean="0"/>
              <a:t> closest </a:t>
            </a:r>
            <a:r>
              <a:rPr lang="en-US" dirty="0"/>
              <a:t>to 0.0</a:t>
            </a:r>
            <a:endParaRPr lang="en-US" dirty="0" smtClean="0"/>
          </a:p>
          <a:p>
            <a:pPr marL="838200" lvl="2"/>
            <a:r>
              <a:rPr lang="en-US" dirty="0" err="1" smtClean="0"/>
              <a:t>Equispaced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38851" y="540603"/>
            <a:ext cx="197106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Represents value </a:t>
            </a:r>
            <a:r>
              <a:rPr lang="en-US" sz="2400" dirty="0" smtClean="0">
                <a:sym typeface="Symbol"/>
              </a:rPr>
              <a:t></a:t>
            </a:r>
            <a:r>
              <a:rPr lang="en-US" dirty="0" smtClean="0"/>
              <a:t> </a:t>
            </a:r>
            <a:r>
              <a:rPr lang="en-US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83550" cy="109537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Visualization: Floating Point Encodings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2960688"/>
            <a:ext cx="7315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1534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153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267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153400" y="3570288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6868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04800" y="3636963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8382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772400" y="2451100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+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15963" y="2427288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886200" y="3405188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867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737100" y="2579688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+Denorm</a:t>
            </a: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09600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048000" y="2593975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048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0335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495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924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143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191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572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572000" y="3408363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20675" y="32559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161338" y="31797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IEEE floating point standard: Definition</a:t>
            </a:r>
            <a:endParaRPr lang="en-US"/>
          </a:p>
          <a:p>
            <a:pPr marL="215900" indent="-215900"/>
            <a:r>
              <a:rPr lang="en-US">
                <a:ea typeface="Calibri" charset="0"/>
                <a:cs typeface="Calibri" charset="0"/>
              </a:rPr>
              <a:t>Example and properties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Rounding, addition, multiplication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Floating point in C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>
              <a:solidFill>
                <a:srgbClr val="A5A5A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755900"/>
            <a:ext cx="8382000" cy="4076700"/>
          </a:xfrm>
          <a:ln/>
        </p:spPr>
        <p:txBody>
          <a:bodyPr/>
          <a:lstStyle/>
          <a:p>
            <a:r>
              <a:rPr lang="en-US"/>
              <a:t>8-bit Floating Point Representation</a:t>
            </a:r>
          </a:p>
          <a:p>
            <a:pPr marL="552450" lvl="1"/>
            <a:r>
              <a:rPr lang="en-US"/>
              <a:t>the sign bit is in the most significant bit</a:t>
            </a:r>
          </a:p>
          <a:p>
            <a:pPr marL="552450" lvl="1"/>
            <a:r>
              <a:rPr lang="en-US"/>
              <a:t>the next four bits are the exponent, with a bias of 7</a:t>
            </a:r>
          </a:p>
          <a:p>
            <a:pPr marL="552450" lvl="1"/>
            <a:r>
              <a:rPr lang="en-US"/>
              <a:t>the last three bits are the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/>
          </a:p>
          <a:p>
            <a:endParaRPr lang="en-US"/>
          </a:p>
          <a:p>
            <a:r>
              <a:rPr lang="en-US"/>
              <a:t>Same general form as IEEE Format</a:t>
            </a:r>
          </a:p>
          <a:p>
            <a:pPr marL="552450" lvl="1"/>
            <a:r>
              <a:rPr lang="en-US"/>
              <a:t>normalized, denormalized</a:t>
            </a:r>
          </a:p>
          <a:p>
            <a:pPr marL="552450" lvl="1"/>
            <a:r>
              <a:rPr lang="en-US"/>
              <a:t>representation of 0, NaN, infinity</a:t>
            </a: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753814"/>
              </p:ext>
            </p:extLst>
          </p:nvPr>
        </p:nvGraphicFramePr>
        <p:xfrm>
          <a:off x="19558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0" y="6019800"/>
            <a:ext cx="8928100" cy="8382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76200" y="3124200"/>
            <a:ext cx="8839200" cy="289560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9906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NaN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/>
              <a:t>Dynamic Range (Positive Only)</a:t>
            </a:r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17430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2819400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denorm</a:t>
            </a: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58000" y="3124200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1148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47060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57150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19812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3434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 dirty="0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7000" y="540603"/>
            <a:ext cx="2419463" cy="1200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n: E = </a:t>
            </a:r>
            <a:r>
              <a:rPr lang="en-US" sz="2400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d: E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  <p:sp>
        <p:nvSpPr>
          <p:cNvPr id="17" name="Rectangle 15"/>
          <p:cNvSpPr>
            <a:spLocks/>
          </p:cNvSpPr>
          <p:nvPr/>
        </p:nvSpPr>
        <p:spPr bwMode="auto">
          <a:xfrm>
            <a:off x="152400" y="6096000"/>
            <a:ext cx="851495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Special</a:t>
            </a:r>
            <a:endParaRPr lang="en-US" sz="1600" b="1" dirty="0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381000" y="4419600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Worksheet" r:id="rId4" imgW="7848600" imgH="952500" progId="Excel.Sheet.8">
                  <p:embed/>
                </p:oleObj>
              </mc:Choice>
              <mc:Fallback>
                <p:oleObj name="Worksheet" r:id="rId4" imgW="7848600" imgH="9525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486400" y="3810000"/>
            <a:ext cx="1082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8 </a:t>
            </a: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6717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rot="10800000" flipV="1">
            <a:off x="4572000" y="3994666"/>
            <a:ext cx="914400" cy="424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Background: Fractional binary numbers</a:t>
            </a:r>
          </a:p>
          <a:p>
            <a:r>
              <a:rPr lang="en-US" smtClean="0"/>
              <a:t>IEEE floating point standard: Definition</a:t>
            </a:r>
          </a:p>
          <a:p>
            <a:r>
              <a:rPr lang="en-US" smtClean="0"/>
              <a:t>Example and properties</a:t>
            </a:r>
          </a:p>
          <a:p>
            <a:r>
              <a:rPr lang="en-US" smtClean="0"/>
              <a:t>Rounding, addition, multiplication</a:t>
            </a:r>
          </a:p>
          <a:p>
            <a:r>
              <a:rPr lang="en-US" smtClean="0"/>
              <a:t>Floating point in C</a:t>
            </a:r>
          </a:p>
          <a:p>
            <a:r>
              <a:rPr lang="en-US" smtClean="0"/>
              <a:t>Summary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 (close-up view)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3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558112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1" name="Object 1024"/>
          <p:cNvGraphicFramePr>
            <a:graphicFrameLocks noChangeAspect="1"/>
          </p:cNvGraphicFramePr>
          <p:nvPr/>
        </p:nvGraphicFramePr>
        <p:xfrm>
          <a:off x="404813" y="39243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3" name="Worksheet" r:id="rId4" imgW="7848600" imgH="965200" progId="Excel.Sheet.8">
                  <p:embed/>
                </p:oleObj>
              </mc:Choice>
              <mc:Fallback>
                <p:oleObj name="Worksheet" r:id="rId4" imgW="7848600" imgH="9652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9243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Properties of</a:t>
            </a:r>
            <a:r>
              <a:rPr lang="en-US" dirty="0" smtClean="0"/>
              <a:t> </a:t>
            </a:r>
            <a:r>
              <a:rPr lang="en-US" smtClean="0"/>
              <a:t>the IEEE Encoding</a:t>
            </a: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FP Zero Same as Integer Zero</a:t>
            </a:r>
          </a:p>
          <a:p>
            <a:pPr marL="552450" lvl="1"/>
            <a:r>
              <a:rPr lang="en-US" dirty="0"/>
              <a:t>All bits = 0</a:t>
            </a:r>
          </a:p>
          <a:p>
            <a:endParaRPr lang="en-US" dirty="0"/>
          </a:p>
          <a:p>
            <a:r>
              <a:rPr lang="en-US" dirty="0"/>
              <a:t>Can (Almost) Use Unsigned Integer Comparison</a:t>
            </a:r>
          </a:p>
          <a:p>
            <a:pPr marL="552450" lvl="1"/>
            <a:r>
              <a:rPr lang="en-US" dirty="0"/>
              <a:t>Must first compare sign bits</a:t>
            </a:r>
          </a:p>
          <a:p>
            <a:pPr marL="552450" lvl="1"/>
            <a:r>
              <a:rPr lang="en-US" dirty="0"/>
              <a:t>Must consider </a:t>
            </a:r>
            <a:r>
              <a:rPr lang="en-US" dirty="0" smtClean="0"/>
              <a:t>−0 </a:t>
            </a:r>
            <a:r>
              <a:rPr lang="en-US" dirty="0"/>
              <a:t>= 0</a:t>
            </a:r>
          </a:p>
          <a:p>
            <a:pPr marL="552450" lvl="1"/>
            <a:r>
              <a:rPr lang="en-US" dirty="0" err="1"/>
              <a:t>NaNs</a:t>
            </a:r>
            <a:r>
              <a:rPr lang="en-US" dirty="0"/>
              <a:t> problematic</a:t>
            </a:r>
          </a:p>
          <a:p>
            <a:pPr marL="838200" lvl="2"/>
            <a:r>
              <a:rPr lang="en-US" dirty="0"/>
              <a:t>Will be greater than any other values</a:t>
            </a:r>
          </a:p>
          <a:p>
            <a:pPr marL="838200" lvl="2"/>
            <a:r>
              <a:rPr lang="en-US" dirty="0"/>
              <a:t>What should comparison yield?</a:t>
            </a:r>
          </a:p>
          <a:p>
            <a:pPr marL="552450" lvl="1"/>
            <a:r>
              <a:rPr lang="en-US" dirty="0"/>
              <a:t> Otherwise OK</a:t>
            </a:r>
          </a:p>
          <a:p>
            <a:pPr marL="838200" lvl="2"/>
            <a:r>
              <a:rPr lang="en-US" dirty="0" err="1"/>
              <a:t>Denorm</a:t>
            </a:r>
            <a:r>
              <a:rPr lang="en-US" dirty="0"/>
              <a:t> vs. normalized</a:t>
            </a:r>
          </a:p>
          <a:p>
            <a:pPr marL="838200" lvl="2"/>
            <a:r>
              <a:rPr lang="en-US" dirty="0"/>
              <a:t>Normalized vs. infinity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/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 smtClean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Hard to get any other kind without dropping into assembly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</a:t>
            </a:r>
            <a:r>
              <a:rPr lang="en-US" dirty="0" smtClean="0"/>
              <a:t>Decimal </a:t>
            </a:r>
            <a:r>
              <a:rPr lang="en-US" dirty="0"/>
              <a:t>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 smtClean="0"/>
              <a:t>	7.8949999</a:t>
            </a:r>
            <a:r>
              <a:rPr lang="en-US" dirty="0"/>
              <a:t>	</a:t>
            </a:r>
            <a:r>
              <a:rPr lang="en-US" dirty="0" smtClean="0"/>
              <a:t>7.89</a:t>
            </a:r>
            <a:r>
              <a:rPr lang="en-US" dirty="0"/>
              <a:t>	(Less than half way)</a:t>
            </a:r>
          </a:p>
          <a:p>
            <a:pPr marL="838200" lvl="2">
              <a:buNone/>
            </a:pPr>
            <a:r>
              <a:rPr lang="en-US" dirty="0" smtClean="0"/>
              <a:t>	7.8950001</a:t>
            </a:r>
            <a:r>
              <a:rPr lang="en-US" dirty="0"/>
              <a:t>	</a:t>
            </a:r>
            <a:r>
              <a:rPr lang="en-US" dirty="0" smtClean="0"/>
              <a:t>7.90</a:t>
            </a:r>
            <a:r>
              <a:rPr lang="en-US" dirty="0"/>
              <a:t>	(Greater than half way)</a:t>
            </a:r>
          </a:p>
          <a:p>
            <a:pPr marL="838200" lvl="2">
              <a:buNone/>
            </a:pPr>
            <a:r>
              <a:rPr lang="en-US" dirty="0" smtClean="0"/>
              <a:t>	7.8950000</a:t>
            </a:r>
            <a:r>
              <a:rPr lang="en-US" dirty="0"/>
              <a:t>	</a:t>
            </a:r>
            <a:r>
              <a:rPr lang="en-US" dirty="0" smtClean="0"/>
              <a:t>7.90</a:t>
            </a:r>
            <a:r>
              <a:rPr lang="en-US" dirty="0"/>
              <a:t>	(Half way—round up)</a:t>
            </a:r>
          </a:p>
          <a:p>
            <a:pPr marL="838200" lvl="2">
              <a:buNone/>
            </a:pPr>
            <a:r>
              <a:rPr lang="en-US" dirty="0" smtClean="0"/>
              <a:t>	7.8850000</a:t>
            </a:r>
            <a:r>
              <a:rPr lang="en-US" dirty="0"/>
              <a:t>	</a:t>
            </a:r>
            <a:r>
              <a:rPr lang="en-US" dirty="0" smtClean="0"/>
              <a:t>7.88</a:t>
            </a:r>
            <a:r>
              <a:rPr lang="en-US" dirty="0"/>
              <a:t>	(Half way—round down)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endParaRPr lang="en-US" b="1" dirty="0">
              <a:latin typeface="Courier New"/>
              <a:cs typeface="Courier New"/>
            </a:endParaRP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100…</a:t>
            </a:r>
            <a:r>
              <a:rPr lang="en-US" sz="1800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</a:endParaRPr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Action	Rounded 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FP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^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/>
              <a:t>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1524000"/>
            <a:ext cx="3443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Get binary points lined up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to those of </a:t>
            </a:r>
            <a:r>
              <a:rPr lang="en-US" dirty="0" err="1" smtClean="0"/>
              <a:t>Abelian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Closed under addition?			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ut may generate infinity or </a:t>
            </a:r>
            <a:r>
              <a:rPr lang="en-US" dirty="0" err="1" smtClean="0"/>
              <a:t>NaN</a:t>
            </a:r>
            <a:endParaRPr lang="en-US" dirty="0" smtClean="0"/>
          </a:p>
          <a:p>
            <a:pPr lvl="1"/>
            <a:r>
              <a:rPr lang="en-US" dirty="0" smtClean="0"/>
              <a:t>Commutative? </a:t>
            </a:r>
          </a:p>
          <a:p>
            <a:pPr lvl="1"/>
            <a:r>
              <a:rPr lang="en-US" dirty="0" smtClean="0"/>
              <a:t>Associative?</a:t>
            </a:r>
          </a:p>
          <a:p>
            <a:pPr lvl="2"/>
            <a:r>
              <a:rPr lang="en-US" dirty="0" smtClean="0"/>
              <a:t>Overflow and inexactness of rounding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(3.14+1e10)-1e10 = 0, 3.14+(1e10-1e10) = 3.14</a:t>
            </a:r>
          </a:p>
          <a:p>
            <a:pPr lvl="1"/>
            <a:r>
              <a:rPr lang="en-US" dirty="0" smtClean="0"/>
              <a:t>0 is additive identity? </a:t>
            </a:r>
          </a:p>
          <a:p>
            <a:pPr lvl="1"/>
            <a:r>
              <a:rPr lang="en-US" dirty="0" smtClean="0"/>
              <a:t>Every element has additive inverse?</a:t>
            </a:r>
          </a:p>
          <a:p>
            <a:pPr lvl="2"/>
            <a:r>
              <a:rPr lang="en-US" dirty="0" smtClean="0"/>
              <a:t>Yes, except for infinities &amp; </a:t>
            </a:r>
            <a:r>
              <a:rPr lang="en-US" dirty="0" err="1" smtClean="0"/>
              <a:t>NaNs</a:t>
            </a:r>
            <a:endParaRPr lang="en-US" dirty="0" smtClean="0"/>
          </a:p>
          <a:p>
            <a:r>
              <a:rPr lang="en-US" dirty="0" smtClean="0"/>
              <a:t>Monotonicity</a:t>
            </a:r>
          </a:p>
          <a:p>
            <a:pPr lvl="1"/>
            <a:r>
              <a:rPr lang="en-US" dirty="0" smtClean="0">
                <a:sym typeface="Calibri Italic" charset="0"/>
              </a:rPr>
              <a:t>a</a:t>
            </a:r>
            <a:r>
              <a:rPr lang="en-US" dirty="0" smtClean="0"/>
              <a:t> ≥ </a:t>
            </a:r>
            <a:r>
              <a:rPr lang="en-US" dirty="0" smtClean="0">
                <a:sym typeface="Calibri Italic" charset="0"/>
              </a:rPr>
              <a:t>b</a:t>
            </a:r>
            <a:r>
              <a:rPr lang="en-US" dirty="0" smtClean="0"/>
              <a:t> ⇒ </a:t>
            </a:r>
            <a:r>
              <a:rPr lang="en-US" dirty="0" err="1" smtClean="0">
                <a:sym typeface="Calibri Italic" charset="0"/>
              </a:rPr>
              <a:t>a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 ≥ </a:t>
            </a:r>
            <a:r>
              <a:rPr lang="en-US" dirty="0" err="1" smtClean="0">
                <a:sym typeface="Calibri Italic" charset="0"/>
              </a:rPr>
              <a:t>b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Except for infinities &amp; </a:t>
            </a:r>
            <a:r>
              <a:rPr lang="en-US" dirty="0" err="1" smtClean="0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54657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8938" y="2514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5486400" y="43434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465763" y="28829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5486400" y="47244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5486400" y="55626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/>
              <a:t>Ex: </a:t>
            </a:r>
            <a:r>
              <a:rPr lang="en-US" dirty="0" smtClean="0">
                <a:latin typeface="Courier New"/>
              </a:rPr>
              <a:t>(1e20*1e20)*1e-20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inf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1e20*(1e20*1e-20)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1e20</a:t>
            </a:r>
            <a:endParaRPr lang="en-US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>
                <a:latin typeface="Courier New"/>
                <a:cs typeface="Courier New"/>
              </a:rPr>
              <a:t>1e20*(1e20-1e20)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0.0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smtClean="0">
                <a:latin typeface="Courier New"/>
                <a:cs typeface="Courier New"/>
              </a:rPr>
              <a:t>1e20*1e20 – 1e20*1e20 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  <a:p>
            <a:pPr marL="431800" indent="-342900"/>
            <a:r>
              <a:rPr lang="en-US" dirty="0" smtClean="0"/>
              <a:t>Monotonicity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39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6303963" y="252253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03963" y="28956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6303963" y="39751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03963" y="43434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6324600" y="57912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/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 Guarantees Two Levels</a:t>
            </a:r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	single precision</a:t>
            </a:r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 dirty="0"/>
              <a:t>Conversions/Casting</a:t>
            </a:r>
          </a:p>
          <a:p>
            <a:pPr marL="317500" lvl="1" indent="0"/>
            <a:r>
              <a:rPr lang="en-US" dirty="0" smtClean="0"/>
              <a:t> Casting </a:t>
            </a:r>
            <a:r>
              <a:rPr lang="en-US" dirty="0"/>
              <a:t>between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and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changes bit representation</a:t>
            </a:r>
          </a:p>
          <a:p>
            <a:pPr marL="317500" lvl="1" indent="0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/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 →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 dirty="0"/>
          </a:p>
          <a:p>
            <a:pPr marL="838200" lvl="2"/>
            <a:r>
              <a:rPr lang="en-US" dirty="0"/>
              <a:t>Truncates fractional part</a:t>
            </a:r>
          </a:p>
          <a:p>
            <a:pPr marL="838200" lvl="2"/>
            <a:r>
              <a:rPr lang="en-US" dirty="0"/>
              <a:t>Like rounding toward zero</a:t>
            </a:r>
          </a:p>
          <a:p>
            <a:pPr marL="838200" lvl="2"/>
            <a:r>
              <a:rPr lang="en-US" dirty="0"/>
              <a:t>Not defined when out of range or </a:t>
            </a:r>
            <a:r>
              <a:rPr lang="en-US" dirty="0" err="1"/>
              <a:t>NaN</a:t>
            </a:r>
            <a:r>
              <a:rPr lang="en-US" dirty="0"/>
              <a:t>: Generally sets to </a:t>
            </a:r>
            <a:r>
              <a:rPr lang="en-US" dirty="0" err="1"/>
              <a:t>TMin</a:t>
            </a:r>
            <a:endParaRPr lang="en-US" dirty="0"/>
          </a:p>
          <a:p>
            <a:pPr marL="317500" lvl="1" indent="0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 →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 dirty="0"/>
          </a:p>
          <a:p>
            <a:pPr marL="838200" lvl="2"/>
            <a:r>
              <a:rPr lang="en-US" dirty="0"/>
              <a:t>Exact conversion, as long as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 has ≤ 53 bit word size</a:t>
            </a:r>
          </a:p>
          <a:p>
            <a:pPr marL="317500" lvl="1" indent="0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 →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 dirty="0"/>
          </a:p>
          <a:p>
            <a:pPr marL="838200" lvl="2"/>
            <a:r>
              <a:rPr lang="en-US" dirty="0"/>
              <a:t>Will round according to rounding mode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Puzzles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270000"/>
          </a:xfrm>
          <a:ln/>
        </p:spPr>
        <p:txBody>
          <a:bodyPr/>
          <a:lstStyle/>
          <a:p>
            <a:r>
              <a:rPr lang="en-US"/>
              <a:t>For each of the following C expressions, either:</a:t>
            </a:r>
          </a:p>
          <a:p>
            <a:pPr marL="552450" lvl="1"/>
            <a:r>
              <a:rPr lang="en-US"/>
              <a:t>Argue that it is true for all argument values</a:t>
            </a:r>
          </a:p>
          <a:p>
            <a:pPr marL="552450" lvl="1"/>
            <a:r>
              <a:rPr lang="en-US"/>
              <a:t>Explain why not true</a:t>
            </a:r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3736975" y="2446338"/>
            <a:ext cx="4889500" cy="40767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x == (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)(float) x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x == (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)(double) x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 == (float)(double) f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==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(double)(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float) d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 == -(-f);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2/3 == 2/3.0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&lt; 0.0	 ⇒ 	((d*2) &lt; 0.0)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&gt; f	 ⇒ 	-f &gt; -d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* d &gt;= 0.0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d+f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)-d == f</a:t>
            </a:r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522288" y="3271838"/>
            <a:ext cx="2628900" cy="1155700"/>
          </a:xfrm>
          <a:prstGeom prst="rect">
            <a:avLst/>
          </a:prstGeom>
          <a:solidFill>
            <a:srgbClr val="D6D6F4"/>
          </a:solidFill>
          <a:ln w="25400" cap="flat">
            <a:solidFill>
              <a:srgbClr val="ADADE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x = …;</a:t>
            </a:r>
            <a:endParaRPr lang="en-US" sz="24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float f = …;</a:t>
            </a:r>
            <a:endParaRPr lang="en-US" sz="24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d = …;</a:t>
            </a:r>
          </a:p>
        </p:txBody>
      </p:sp>
      <p:sp>
        <p:nvSpPr>
          <p:cNvPr id="45063" name="Rectangle 7"/>
          <p:cNvSpPr>
            <a:spLocks/>
          </p:cNvSpPr>
          <p:nvPr/>
        </p:nvSpPr>
        <p:spPr bwMode="auto">
          <a:xfrm>
            <a:off x="457200" y="4581525"/>
            <a:ext cx="1704975" cy="698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Assume neither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nor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is NaN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Floating Point has clear mathematical  properties</a:t>
            </a:r>
          </a:p>
          <a:p>
            <a:r>
              <a:rPr lang="en-US"/>
              <a:t>Represents numbers of form M x 2</a:t>
            </a:r>
            <a:r>
              <a:rPr lang="en-US" baseline="32000"/>
              <a:t>E</a:t>
            </a:r>
            <a:endParaRPr lang="en-US"/>
          </a:p>
          <a:p>
            <a:r>
              <a:rPr lang="en-US"/>
              <a:t>One can reason about operations independent of implementation</a:t>
            </a:r>
          </a:p>
          <a:p>
            <a:pPr marL="552450" lvl="1"/>
            <a:r>
              <a:rPr lang="en-US"/>
              <a:t>As if computed with perfect precision and then rounded</a:t>
            </a:r>
          </a:p>
          <a:p>
            <a:r>
              <a:rPr lang="en-US"/>
              <a:t>Not the same as real arithmetic</a:t>
            </a:r>
          </a:p>
          <a:p>
            <a:pPr marL="552450" lvl="1"/>
            <a:r>
              <a:rPr lang="en-US"/>
              <a:t>Violates associativity/distributivity</a:t>
            </a:r>
          </a:p>
          <a:p>
            <a:pPr marL="552450" lvl="1"/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Additional </a:t>
            </a:r>
            <a:r>
              <a:rPr lang="en-US" dirty="0"/>
              <a:t>Slides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Creating Floating Point Number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Steps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Normalize to have leading 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Round to fit within fraction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err="1"/>
              <a:t>Postnormalize</a:t>
            </a:r>
            <a:r>
              <a:rPr lang="en-US" dirty="0"/>
              <a:t> to deal with effects of rounding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Case Study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Convert 8-bit unsigned numbers to tiny floating point format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dirty="0"/>
              <a:t>Example Numbers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128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10000000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15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00001101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33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00010001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35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00010011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138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10001010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63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00111111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</p:txBody>
      </p:sp>
      <p:graphicFrame>
        <p:nvGraphicFramePr>
          <p:cNvPr id="4915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829690"/>
              </p:ext>
            </p:extLst>
          </p:nvPr>
        </p:nvGraphicFramePr>
        <p:xfrm>
          <a:off x="4686300" y="14097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3565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Requirement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Set binary point so that numbers of form 1.xxxxx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Adjust all to have leading one</a:t>
            </a:r>
          </a:p>
          <a:p>
            <a:pPr marL="838200" lvl="2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Decrement exponent as shift left</a:t>
            </a: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Binary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Exponent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10000000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15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00001101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1.1010000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3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00010001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1.0001000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19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00010011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1.0011000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10001010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1.0001010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63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00111111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1.1111100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5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</p:txBody>
      </p:sp>
      <p:graphicFrame>
        <p:nvGraphicFramePr>
          <p:cNvPr id="5018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61857"/>
              </p:ext>
            </p:extLst>
          </p:nvPr>
        </p:nvGraphicFramePr>
        <p:xfrm>
          <a:off x="4279900" y="635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0167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844800"/>
            <a:ext cx="8382000" cy="3987800"/>
          </a:xfrm>
          <a:ln/>
        </p:spPr>
        <p:txBody>
          <a:bodyPr/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15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1.101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1.101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17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19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1.010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011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63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1.111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1100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111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45618" y="698500"/>
            <a:ext cx="2570340" cy="630942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1.BBG</a:t>
            </a:r>
            <a:r>
              <a:rPr lang="en-US" sz="3600" b="1" dirty="0">
                <a:solidFill>
                  <a:srgbClr val="CC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239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Postnormalize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Issue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Rounding may have caused overflow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Handle by shifting right once &amp; incrementing exponent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Adjusted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Result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128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15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1.101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15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16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19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20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134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63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5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1.000/6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64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252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005844"/>
              </p:ext>
            </p:extLst>
          </p:nvPr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3" name="Rectangle 95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384" name="Rectangle 96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ea typeface="Calibri" charset="0"/>
                <a:cs typeface="Calibri" charset="0"/>
              </a:rPr>
              <a:t>Representation</a:t>
            </a:r>
            <a:endParaRPr lang="en-US"/>
          </a:p>
          <a:p>
            <a:pPr lvl="1"/>
            <a:r>
              <a:rPr lang="en-US"/>
              <a:t>Bits to right of “binary point” represent fractional powers of 2</a:t>
            </a:r>
          </a:p>
          <a:p>
            <a:pPr lvl="1"/>
            <a:r>
              <a:rPr lang="en-US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/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65200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414338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381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5 3/4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101.11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2 7/8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10.111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 smtClean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1 7/16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1.0111</a:t>
            </a:r>
            <a:r>
              <a:rPr lang="en-US" sz="2000" b="1" baseline="-6000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</a:t>
            </a:r>
            <a:r>
              <a:rPr lang="en-US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 smtClean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  <a:endParaRPr lang="en-US" dirty="0" smtClean="0"/>
          </a:p>
          <a:p>
            <a:pPr lvl="4">
              <a:tabLst>
                <a:tab pos="1828800" algn="l"/>
              </a:tabLst>
            </a:pPr>
            <a:endParaRPr lang="en-US" sz="200" dirty="0" smtClean="0"/>
          </a:p>
          <a:p>
            <a:pPr lvl="1">
              <a:tabLst>
                <a:tab pos="1828800" algn="l"/>
              </a:tabLst>
            </a:pPr>
            <a:r>
              <a:rPr lang="en-US" dirty="0" smtClean="0"/>
              <a:t>Value	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1/3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0.0101010101[01]…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 smtClean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1/5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0.001100110011[0011]…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 smtClean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1/10	</a:t>
            </a:r>
            <a:r>
              <a:rPr lang="en-US" b="1" dirty="0" smtClean="0">
                <a:latin typeface="Courier New"/>
                <a:ea typeface="Monaco" charset="0"/>
                <a:cs typeface="Courier New"/>
                <a:sym typeface="Monaco" charset="0"/>
              </a:rPr>
              <a:t>0.0001100110011[0011]…</a:t>
            </a:r>
            <a:r>
              <a:rPr lang="en-US" b="1" baseline="-6000" dirty="0" smtClean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baseline="-6000" dirty="0" smtClean="0">
              <a:latin typeface="Courier New"/>
              <a:cs typeface="Courier New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dirty="0" smtClean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Just one setting of binary point within the </a:t>
            </a:r>
            <a:r>
              <a:rPr lang="en-US" i="1" dirty="0" smtClean="0"/>
              <a:t>w </a:t>
            </a:r>
            <a:r>
              <a:rPr lang="en-US" dirty="0" smtClean="0"/>
              <a:t>bits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Limited range of numbers (very small values?  very large?)</a:t>
            </a:r>
            <a:endParaRPr lang="en-US" dirty="0" smtClean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/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(–1)</a:t>
            </a:r>
            <a:r>
              <a:rPr lang="en-US" baseline="32000" dirty="0"/>
              <a:t>s</a:t>
            </a:r>
            <a:r>
              <a:rPr lang="en-US" dirty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bit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normally a fractional value in range [1.0,2.0).</a:t>
            </a:r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/>
              <a:t>MSB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/>
              <a:t> is sign bit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/>
          </a:p>
          <a:p>
            <a:pPr marL="552450" lvl="1"/>
            <a:r>
              <a:rPr lang="en-US" dirty="0" err="1">
                <a:latin typeface="+mn-lt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(but is not equal to E)</a:t>
            </a:r>
          </a:p>
          <a:p>
            <a:pPr marL="552450" lvl="1"/>
            <a:r>
              <a:rPr lang="en-US" dirty="0" err="1">
                <a:latin typeface="+mn-lt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(but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37174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Pages>0</Pages>
  <Words>1801</Words>
  <Characters>0</Characters>
  <Application>Microsoft Macintosh PowerPoint</Application>
  <PresentationFormat>On-screen Show (4:3)</PresentationFormat>
  <Lines>0</Lines>
  <Paragraphs>541</Paragraphs>
  <Slides>40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Title Slide</vt:lpstr>
      <vt:lpstr>Title and Content</vt:lpstr>
      <vt:lpstr>Title and Content: Build</vt:lpstr>
      <vt:lpstr>Title Only</vt:lpstr>
      <vt:lpstr>template2007</vt:lpstr>
      <vt:lpstr>Worksheet</vt:lpstr>
      <vt:lpstr>Floating Point Numbers  </vt:lpstr>
      <vt:lpstr>Today: Floating Point</vt:lpstr>
      <vt:lpstr>Fractional binary numbers</vt:lpstr>
      <vt:lpstr>Fractional Binary Numbers</vt:lpstr>
      <vt:lpstr>Fractional Binary Numbers: Examples</vt:lpstr>
      <vt:lpstr>Representable Numbers</vt:lpstr>
      <vt:lpstr>Today: Floating Point</vt:lpstr>
      <vt:lpstr>IEEE Floating Point</vt:lpstr>
      <vt:lpstr>Floating Point Representation</vt:lpstr>
      <vt:lpstr>Precision options</vt:lpstr>
      <vt:lpstr>“Normalized” Values</vt:lpstr>
      <vt:lpstr>Normalized Encoding Example</vt:lpstr>
      <vt:lpstr>Denormalized Values</vt:lpstr>
      <vt:lpstr>Special Values</vt:lpstr>
      <vt:lpstr>Visualization: Floating Point Encodings</vt:lpstr>
      <vt:lpstr>Today: Floating Point</vt:lpstr>
      <vt:lpstr>Tiny Floating Point Example</vt:lpstr>
      <vt:lpstr>Dynamic Range (Positive Only)</vt:lpstr>
      <vt:lpstr>Distribution of Values</vt:lpstr>
      <vt:lpstr>Distribution of Values (close-up view)</vt:lpstr>
      <vt:lpstr>Special Properties of the IEEE Encoding</vt:lpstr>
      <vt:lpstr>Today: Floating Point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Floating Point Addition</vt:lpstr>
      <vt:lpstr>Mathematical Properties of FP Add</vt:lpstr>
      <vt:lpstr>Mathematical Properties of FP Mult</vt:lpstr>
      <vt:lpstr>Today: Floating Point</vt:lpstr>
      <vt:lpstr>Floating Point in C</vt:lpstr>
      <vt:lpstr>Floating Point Puzzles</vt:lpstr>
      <vt:lpstr>Summary</vt:lpstr>
      <vt:lpstr>Additional Slides</vt:lpstr>
      <vt:lpstr>Creating Floating Point Number</vt:lpstr>
      <vt:lpstr>Normalize</vt:lpstr>
      <vt:lpstr>Rounding</vt:lpstr>
      <vt:lpstr>Postnormalize</vt:lpstr>
      <vt:lpstr>Interesting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Hyrum Carroll</cp:lastModifiedBy>
  <cp:revision>58</cp:revision>
  <cp:lastPrinted>2012-09-05T04:08:39Z</cp:lastPrinted>
  <dcterms:created xsi:type="dcterms:W3CDTF">2012-09-06T15:16:51Z</dcterms:created>
  <dcterms:modified xsi:type="dcterms:W3CDTF">2016-02-17T22:00:10Z</dcterms:modified>
</cp:coreProperties>
</file>