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42" r:id="rId2"/>
    <p:sldId id="1202" r:id="rId3"/>
    <p:sldId id="1204" r:id="rId4"/>
    <p:sldId id="1205" r:id="rId5"/>
    <p:sldId id="1206" r:id="rId6"/>
    <p:sldId id="1276" r:id="rId7"/>
    <p:sldId id="1207" r:id="rId8"/>
    <p:sldId id="1208" r:id="rId9"/>
    <p:sldId id="1209" r:id="rId10"/>
    <p:sldId id="1210" r:id="rId11"/>
    <p:sldId id="1262" r:id="rId12"/>
    <p:sldId id="1211" r:id="rId13"/>
    <p:sldId id="1212" r:id="rId14"/>
    <p:sldId id="1213" r:id="rId15"/>
    <p:sldId id="1277" r:id="rId16"/>
    <p:sldId id="1249" r:id="rId17"/>
    <p:sldId id="1250" r:id="rId18"/>
    <p:sldId id="1253" r:id="rId19"/>
    <p:sldId id="1254" r:id="rId20"/>
    <p:sldId id="1263" r:id="rId21"/>
    <p:sldId id="1264" r:id="rId22"/>
    <p:sldId id="1274" r:id="rId23"/>
    <p:sldId id="1255" r:id="rId24"/>
    <p:sldId id="1216" r:id="rId25"/>
    <p:sldId id="1217" r:id="rId26"/>
    <p:sldId id="1218" r:id="rId27"/>
    <p:sldId id="1278" r:id="rId28"/>
    <p:sldId id="1265" r:id="rId29"/>
    <p:sldId id="1266" r:id="rId30"/>
    <p:sldId id="1267" r:id="rId31"/>
    <p:sldId id="1268" r:id="rId32"/>
    <p:sldId id="1269" r:id="rId33"/>
    <p:sldId id="1270" r:id="rId34"/>
    <p:sldId id="1261" r:id="rId35"/>
    <p:sldId id="1220" r:id="rId36"/>
    <p:sldId id="1271" r:id="rId37"/>
    <p:sldId id="1272" r:id="rId38"/>
    <p:sldId id="1273" r:id="rId39"/>
    <p:sldId id="1221" r:id="rId40"/>
    <p:sldId id="1238" r:id="rId41"/>
    <p:sldId id="1239" r:id="rId42"/>
    <p:sldId id="1226" r:id="rId43"/>
    <p:sldId id="1227" r:id="rId44"/>
    <p:sldId id="1228" r:id="rId45"/>
    <p:sldId id="1229" r:id="rId46"/>
    <p:sldId id="1230" r:id="rId47"/>
    <p:sldId id="1231" r:id="rId48"/>
    <p:sldId id="1232" r:id="rId49"/>
    <p:sldId id="1233" r:id="rId50"/>
    <p:sldId id="1275" r:id="rId51"/>
    <p:sldId id="1246" r:id="rId52"/>
    <p:sldId id="1235" r:id="rId53"/>
    <p:sldId id="1236" r:id="rId54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D8D"/>
    <a:srgbClr val="F7F5CD"/>
    <a:srgbClr val="990000"/>
    <a:srgbClr val="D5F1CF"/>
    <a:srgbClr val="F1C7C7"/>
    <a:srgbClr val="E9E1C9"/>
    <a:srgbClr val="F6F5BD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6203" autoAdjust="0"/>
  </p:normalViewPr>
  <p:slideViewPr>
    <p:cSldViewPr snapToObjects="1">
      <p:cViewPr>
        <p:scale>
          <a:sx n="100" d="100"/>
          <a:sy n="100" d="100"/>
        </p:scale>
        <p:origin x="-4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0" d="100"/>
        <a:sy n="340" d="100"/>
      </p:scale>
      <p:origin x="0" y="15180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Exceptions and Processes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nintentional </a:t>
            </a:r>
            <a:r>
              <a:rPr lang="en-US" dirty="0"/>
              <a:t>and unrecoverable</a:t>
            </a:r>
          </a:p>
          <a:p>
            <a:pPr lvl="2"/>
            <a:r>
              <a:rPr lang="en-US" dirty="0"/>
              <a:t>Examples: </a:t>
            </a:r>
            <a:r>
              <a:rPr lang="en-US" dirty="0" smtClean="0"/>
              <a:t>illegal instruction, parity </a:t>
            </a:r>
            <a:r>
              <a:rPr lang="en-US" dirty="0"/>
              <a:t>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/>
                <a:gridCol w="25908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read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Read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write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Write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open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Open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close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Close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stat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fork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Create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59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Execute a program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_exit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Terminate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kill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Send signal to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Each x86-64 system call has a unique ID number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 smtClean="0"/>
              <a:t>System Call Example: Opening File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User calls: </a:t>
            </a:r>
            <a:r>
              <a:rPr lang="en-US" sz="2000" dirty="0" smtClean="0">
                <a:latin typeface="Courier New" pitchFamily="49" charset="0"/>
              </a:rPr>
              <a:t>open(filename, options)</a:t>
            </a:r>
            <a:endParaRPr lang="en-US" sz="2000" b="0" dirty="0" smtClean="0"/>
          </a:p>
          <a:p>
            <a:r>
              <a:rPr lang="en-US" sz="2000" b="0" dirty="0" smtClean="0"/>
              <a:t>Calls __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function, which invokes </a:t>
            </a:r>
            <a:r>
              <a:rPr lang="en-US" sz="2000" b="0" dirty="0"/>
              <a:t>system call </a:t>
            </a:r>
            <a:r>
              <a:rPr lang="en-US" sz="2000" b="0" dirty="0" smtClean="0"/>
              <a:t>instruction </a:t>
            </a:r>
            <a:r>
              <a:rPr lang="en-US" sz="2000" dirty="0" err="1" smtClean="0">
                <a:latin typeface="Courier New" pitchFamily="49" charset="0"/>
              </a:rPr>
              <a:t>syscall</a:t>
            </a:r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eax  # </a:t>
            </a:r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</a:t>
            </a:r>
            <a:r>
              <a:rPr lang="en-US" sz="1800" b="0" i="1" dirty="0" smtClean="0">
                <a:latin typeface="Calibri" pitchFamily="34" charset="0"/>
              </a:rPr>
              <a:t>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 smtClean="0"/>
              <a:t>contains </a:t>
            </a:r>
            <a:r>
              <a:rPr lang="en-US" sz="2000" b="0" dirty="0" err="1" smtClean="0"/>
              <a:t>syscall</a:t>
            </a:r>
            <a:r>
              <a:rPr lang="en-US" sz="2000" b="0" dirty="0" smtClean="0"/>
              <a:t> number</a:t>
            </a:r>
          </a:p>
          <a:p>
            <a:r>
              <a:rPr lang="en-US" sz="2000" b="0" dirty="0" smtClean="0"/>
              <a:t>Other arguments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rsi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rdx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%r10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%r8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 smtClean="0"/>
              <a:t>Return value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 smtClean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 smtClean="0">
                <a:latin typeface="Courier New"/>
                <a:cs typeface="Courier New"/>
              </a:rPr>
              <a:t>errno</a:t>
            </a:r>
            <a:endParaRPr lang="en-US" sz="2000" b="0" dirty="0" smtClean="0">
              <a:latin typeface="Courier New"/>
              <a:cs typeface="Courier New"/>
            </a:endParaRPr>
          </a:p>
          <a:p>
            <a:endParaRPr lang="en-US" sz="2000" b="0" dirty="0" smtClean="0">
              <a:latin typeface="+mn-lt"/>
              <a:cs typeface="Courier New"/>
            </a:endParaRP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Copy page from disk 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 and </a:t>
            </a:r>
            <a:r>
              <a:rPr lang="en-US" sz="1800" b="0" i="1" dirty="0" err="1" smtClean="0">
                <a:latin typeface="Calibri" pitchFamily="34" charset="0"/>
              </a:rPr>
              <a:t>reexecute</a:t>
            </a:r>
            <a:r>
              <a:rPr lang="en-US" sz="1800" b="0" i="1" dirty="0" smtClean="0">
                <a:latin typeface="Calibri" pitchFamily="34" charset="0"/>
              </a:rPr>
              <a:t> </a:t>
            </a:r>
            <a:r>
              <a:rPr lang="en-US" sz="1800" b="0" i="1" dirty="0" err="1" smtClean="0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Invalid Memory Reference</a:t>
            </a:r>
            <a:endParaRPr lang="en-US" dirty="0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 smtClean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</a:t>
            </a:r>
            <a:r>
              <a:rPr lang="en-US" sz="1800" b="0" i="1" dirty="0" smtClean="0">
                <a:latin typeface="Calibri" pitchFamily="34" charset="0"/>
              </a:rPr>
              <a:t>etect invalid address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</a:t>
            </a:r>
            <a:r>
              <a:rPr lang="en-US" sz="1800" b="0" i="1" dirty="0" smtClean="0">
                <a:latin typeface="Calibri" pitchFamily="34" charset="0"/>
              </a:rPr>
              <a:t>ignal process</a:t>
            </a:r>
            <a:endParaRPr lang="en-US" sz="1800" b="0" i="1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Process Control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</a:p>
          <a:p>
            <a:pPr lvl="2"/>
            <a:r>
              <a:rPr lang="en-US" dirty="0" smtClean="0"/>
              <a:t>Provided by kernel mechanism called </a:t>
            </a:r>
            <a:r>
              <a:rPr lang="en-US" i="1" dirty="0" smtClean="0"/>
              <a:t>context switching</a:t>
            </a:r>
            <a:endParaRPr lang="en-US" i="1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 smtClean="0"/>
              <a:t>Each program seems to have exclusive use of main memory. </a:t>
            </a:r>
          </a:p>
          <a:p>
            <a:pPr lvl="2"/>
            <a:r>
              <a:rPr lang="en-US" dirty="0" smtClean="0"/>
              <a:t>Provided by kernel mechanism called </a:t>
            </a:r>
            <a:r>
              <a:rPr lang="en-US" i="1" dirty="0" smtClean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Registers</a:t>
              </a:r>
              <a:endParaRPr lang="en-US" sz="1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Stac</a:t>
              </a:r>
              <a:r>
                <a:rPr lang="en-US" sz="1800" dirty="0"/>
                <a:t>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Heap</a:t>
              </a:r>
              <a:endParaRPr lang="en-US" sz="18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Code</a:t>
              </a:r>
              <a:endParaRPr lang="en-US" sz="1800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Data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Multiprocessing: The Illusion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 smtClean="0"/>
              <a:t>Computer runs many processes simultaneously</a:t>
            </a:r>
          </a:p>
          <a:p>
            <a:pPr lvl="1"/>
            <a:r>
              <a:rPr lang="en-US" dirty="0" smtClean="0"/>
              <a:t>Applications for one or more users</a:t>
            </a:r>
          </a:p>
          <a:p>
            <a:pPr lvl="2"/>
            <a:r>
              <a:rPr lang="en-US" dirty="0" smtClean="0"/>
              <a:t>Web browsers, email clients, editors, …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2"/>
            <a:r>
              <a:rPr lang="en-US" dirty="0" smtClean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 smtClean="0"/>
              <a:t>Running program “top” on Mac</a:t>
            </a:r>
          </a:p>
          <a:p>
            <a:pPr lvl="1"/>
            <a:r>
              <a:rPr lang="en-US" dirty="0" smtClean="0"/>
              <a:t>System has 123 processes, 5 of which are active</a:t>
            </a:r>
          </a:p>
          <a:p>
            <a:pPr lvl="1"/>
            <a:r>
              <a:rPr lang="en-US" dirty="0" smtClean="0"/>
              <a:t>Identified by Process ID (PID)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processor executes multiple processes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pPr lvl="1"/>
            <a:r>
              <a:rPr lang="en-US" dirty="0"/>
              <a:t>Process executions interleaved (multitasking) 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spaces managed by virtual memory </a:t>
            </a:r>
            <a:r>
              <a:rPr lang="en-US" dirty="0" smtClean="0"/>
              <a:t>system (later in course)</a:t>
            </a:r>
            <a:endParaRPr lang="en-US" dirty="0"/>
          </a:p>
          <a:p>
            <a:pPr lvl="1"/>
            <a:r>
              <a:rPr lang="en-US" dirty="0" smtClean="0"/>
              <a:t>Register values for </a:t>
            </a:r>
            <a:r>
              <a:rPr lang="en-US" dirty="0" err="1" smtClean="0"/>
              <a:t>nonexecuting</a:t>
            </a:r>
            <a:r>
              <a:rPr lang="en-US" dirty="0" smtClean="0"/>
              <a:t> processes saved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Exceptions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 Control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Save current registers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next process for execution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Load saved registers and switch address space (context switch)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(Modern)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 smtClean="0"/>
              <a:t>Multicore processors</a:t>
            </a:r>
          </a:p>
          <a:p>
            <a:pPr lvl="1"/>
            <a:r>
              <a:rPr lang="en-US" dirty="0" smtClean="0"/>
              <a:t>Multiple CPUs on single chip</a:t>
            </a:r>
          </a:p>
          <a:p>
            <a:pPr lvl="1"/>
            <a:r>
              <a:rPr lang="en-US" dirty="0" smtClean="0"/>
              <a:t>Share main memory (and some of the caches)</a:t>
            </a:r>
          </a:p>
          <a:p>
            <a:pPr lvl="1"/>
            <a:r>
              <a:rPr lang="en-US" dirty="0" smtClean="0"/>
              <a:t>Each can execute a separate process</a:t>
            </a:r>
          </a:p>
          <a:p>
            <a:pPr lvl="2"/>
            <a:r>
              <a:rPr lang="en-US" dirty="0" smtClean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 smtClean="0"/>
              <a:t>Each process is a logical control flow. </a:t>
            </a:r>
          </a:p>
          <a:p>
            <a:r>
              <a:rPr lang="en-US" dirty="0" smtClean="0"/>
              <a:t>Two </a:t>
            </a:r>
            <a:r>
              <a:rPr lang="en-US" dirty="0"/>
              <a:t>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Examples (running on single core):</a:t>
            </a:r>
            <a:endParaRPr lang="en-US" dirty="0"/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</a:t>
            </a:r>
            <a:r>
              <a:rPr lang="en-US" dirty="0"/>
              <a:t>running in parallel with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</a:t>
            </a:r>
            <a:r>
              <a:rPr lang="en-US" dirty="0" smtClean="0"/>
              <a:t>memory-resident OS </a:t>
            </a:r>
            <a:r>
              <a:rPr lang="en-US" dirty="0"/>
              <a:t>code </a:t>
            </a: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</a:t>
            </a:r>
            <a:r>
              <a:rPr lang="en-US" dirty="0" smtClean="0"/>
              <a:t>as part of some existing process.</a:t>
            </a:r>
            <a:endParaRPr lang="en-US" dirty="0"/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Processes</a:t>
            </a:r>
          </a:p>
          <a:p>
            <a:r>
              <a:rPr lang="en-US" dirty="0" smtClean="0"/>
              <a:t>Process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2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</a:t>
            </a:r>
            <a:r>
              <a:rPr lang="en-US" smtClean="0"/>
              <a:t>, Linux </a:t>
            </a:r>
            <a:r>
              <a:rPr lang="en-US" dirty="0" smtClean="0"/>
              <a:t>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every system-level function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62009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err="1" smtClean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8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89199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14878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8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269259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Process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3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 smtClean="0">
                <a:latin typeface="Calibri"/>
                <a:cs typeface="Calibri"/>
              </a:rPr>
              <a:t>scheduled</a:t>
            </a:r>
            <a:r>
              <a:rPr lang="en-US" dirty="0" smtClean="0">
                <a:latin typeface="Calibri"/>
                <a:cs typeface="Calibri"/>
              </a:rPr>
              <a:t> (i.e., chosen to execute) by the kernel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execution is </a:t>
            </a:r>
            <a:r>
              <a:rPr lang="en-US" i="1" dirty="0" smtClean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and will not be scheduled until further notice (next lecture when we study signals)	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stopped permanently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82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 smtClean="0"/>
              <a:t>Process becomes terminated for one of three reasons:</a:t>
            </a:r>
          </a:p>
          <a:p>
            <a:pPr lvl="1"/>
            <a:r>
              <a:rPr lang="en-US" dirty="0" smtClean="0"/>
              <a:t>Receiving a signal whose default action is to terminate (next lecture)</a:t>
            </a:r>
          </a:p>
          <a:p>
            <a:pPr lvl="1"/>
            <a:r>
              <a:rPr lang="en-US" dirty="0" smtClean="0"/>
              <a:t>Returning from the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routine</a:t>
            </a:r>
          </a:p>
          <a:p>
            <a:pPr lvl="1"/>
            <a:r>
              <a:rPr lang="en-US" dirty="0" smtClean="0"/>
              <a:t>Calling the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function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void exit(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 smtClean="0"/>
              <a:t>Terminates with an </a:t>
            </a:r>
            <a:r>
              <a:rPr lang="en-US" i="1" dirty="0" smtClean="0"/>
              <a:t>exit status </a:t>
            </a:r>
            <a:r>
              <a:rPr lang="en-US" dirty="0" smtClean="0"/>
              <a:t>of </a:t>
            </a:r>
            <a:r>
              <a:rPr lang="en-US" dirty="0" smtClean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>
                <a:latin typeface="Calibri"/>
                <a:cs typeface="Calibri"/>
              </a:rPr>
              <a:t> is called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 smtClean="0">
                <a:latin typeface="Calibri"/>
                <a:cs typeface="Calibri"/>
              </a:rPr>
              <a:t> but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 smtClean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5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smtClean="0">
                <a:solidFill>
                  <a:srgbClr val="9D206F"/>
                </a:solidFill>
                <a:latin typeface="Menlo-Regular"/>
              </a:rPr>
              <a:t>child: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all once, return twice</a:t>
            </a:r>
          </a:p>
          <a:p>
            <a:r>
              <a:rPr lang="en-US" dirty="0" smtClean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 smtClean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Subsequent changes to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are independent</a:t>
            </a:r>
          </a:p>
          <a:p>
            <a:r>
              <a:rPr lang="en-US" dirty="0" smtClean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stdout</a:t>
            </a:r>
            <a:r>
              <a:rPr lang="en-US" dirty="0" smtClean="0">
                <a:latin typeface="Calibri"/>
                <a:cs typeface="Calibri"/>
              </a:rPr>
              <a:t> is the same in both parent and child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with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p</a:t>
            </a:r>
            <a:r>
              <a:rPr lang="en-US" i="1" dirty="0" smtClean="0"/>
              <a:t>rocess graph </a:t>
            </a:r>
            <a:r>
              <a:rPr lang="en-US" dirty="0" smtClean="0"/>
              <a:t>is a useful tool for capturing the partial ordering of statements in a concurrent program:</a:t>
            </a:r>
          </a:p>
          <a:p>
            <a:pPr lvl="1"/>
            <a:r>
              <a:rPr lang="en-US" dirty="0" smtClean="0"/>
              <a:t>Each vertex is the execution of a statement</a:t>
            </a:r>
          </a:p>
          <a:p>
            <a:pPr lvl="1"/>
            <a:r>
              <a:rPr lang="en-US" dirty="0" smtClean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 happens before b</a:t>
            </a:r>
          </a:p>
          <a:p>
            <a:pPr lvl="1"/>
            <a:r>
              <a:rPr lang="en-US" dirty="0" smtClean="0"/>
              <a:t>Edges can be labeled with current value of variables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vertices can be labeled with output</a:t>
            </a:r>
          </a:p>
          <a:p>
            <a:pPr lvl="1"/>
            <a:r>
              <a:rPr lang="en-US" dirty="0" smtClean="0"/>
              <a:t>Each graph begins with a vertex with no </a:t>
            </a:r>
            <a:r>
              <a:rPr lang="en-US" dirty="0" err="1" smtClean="0"/>
              <a:t>inedges</a:t>
            </a:r>
            <a:r>
              <a:rPr lang="en-US" dirty="0" smtClean="0"/>
              <a:t>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Any </a:t>
            </a:r>
            <a:r>
              <a:rPr lang="en-US" i="1" dirty="0" smtClean="0"/>
              <a:t>topological sort </a:t>
            </a:r>
            <a:r>
              <a:rPr lang="en-US" dirty="0" smtClean="0"/>
              <a:t>of the graph corresponds to a feasible total ordering. </a:t>
            </a:r>
          </a:p>
          <a:p>
            <a:pPr lvl="1"/>
            <a:r>
              <a:rPr lang="en-US" dirty="0" smtClean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 Example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smtClean="0">
                <a:solidFill>
                  <a:srgbClr val="9D206F"/>
                </a:solidFill>
                <a:latin typeface="Menlo-Regular"/>
              </a:rPr>
              <a:t>child: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=2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0" y="2716546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=0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7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 smtClean="0"/>
              <a:t>Original graph: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Relabled</a:t>
            </a:r>
            <a:r>
              <a:rPr lang="en-US" dirty="0" smtClean="0"/>
              <a:t> graph: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=2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main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083375" y="3176401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latin typeface="Courier New" charset="0"/>
                </a:rPr>
                <a:t>x</a:t>
              </a:r>
              <a:r>
                <a:rPr lang="en-US" sz="1600" dirty="0" smtClean="0">
                  <a:latin typeface="Courier New" charset="0"/>
                </a:rPr>
                <a:t>==1</a:t>
              </a:r>
              <a:endParaRPr lang="en-US" sz="1600" dirty="0">
                <a:latin typeface="Courier New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=0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a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b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d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7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Two consecutive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React </a:t>
            </a:r>
            <a:r>
              <a:rPr lang="en-US" dirty="0"/>
              <a:t>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arrives from a disk or a network adapter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nstruction </a:t>
            </a:r>
            <a:r>
              <a:rPr lang="en-US" dirty="0"/>
              <a:t>divides by zero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needs mechanisms for “exceptional control flow”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017034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 smtClean="0"/>
              <a:t>Reaping Child Processes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</a:t>
            </a:r>
            <a:r>
              <a:rPr lang="en-US" dirty="0" smtClean="0"/>
              <a:t>it still </a:t>
            </a:r>
            <a:r>
              <a:rPr lang="en-US" dirty="0"/>
              <a:t>consumes system resources</a:t>
            </a:r>
          </a:p>
          <a:p>
            <a:pPr lvl="2"/>
            <a:r>
              <a:rPr lang="en-US" dirty="0" smtClean="0"/>
              <a:t>Examples: Exit status, various OS tables</a:t>
            </a:r>
            <a:endParaRPr lang="en-US" dirty="0"/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(using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then deletes zombie child process</a:t>
            </a:r>
            <a:endParaRPr lang="en-US" dirty="0"/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</a:t>
            </a:r>
            <a:r>
              <a:rPr lang="en-US" dirty="0" smtClean="0"/>
              <a:t>then the orphaned child </a:t>
            </a:r>
            <a:r>
              <a:rPr lang="en-US" dirty="0"/>
              <a:t>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</a:t>
            </a:r>
            <a:r>
              <a:rPr lang="en-US" dirty="0" smtClean="0"/>
              <a:t>process (</a:t>
            </a:r>
            <a:r>
              <a:rPr lang="en-US" dirty="0" err="1" smtClean="0"/>
              <a:t>pid</a:t>
            </a:r>
            <a:r>
              <a:rPr lang="en-US" dirty="0" smtClean="0"/>
              <a:t> == 1)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</a:t>
            </a:r>
            <a:r>
              <a:rPr lang="en-US" sz="2000" b="0" dirty="0" smtClean="0"/>
              <a:t>” (i.e., a zombie)</a:t>
            </a:r>
            <a:endParaRPr lang="en-US" sz="2000" b="0" dirty="0"/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267200" y="4267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1600200" y="5257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</a:t>
            </a:r>
            <a:br>
              <a:rPr lang="en-US" dirty="0" smtClean="0"/>
            </a:br>
            <a:r>
              <a:rPr lang="en-US" dirty="0" smtClean="0"/>
              <a:t>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</a:t>
            </a:r>
            <a:r>
              <a:rPr lang="en-US" sz="2000" b="0" dirty="0" smtClean="0"/>
              <a:t>child explicitly</a:t>
            </a:r>
            <a:r>
              <a:rPr lang="en-US" sz="2000" b="0" dirty="0"/>
              <a:t>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one of its children terminates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</a:t>
            </a:r>
            <a:r>
              <a:rPr lang="en-US" dirty="0" smtClean="0"/>
              <a:t>integer it </a:t>
            </a:r>
            <a:r>
              <a:rPr lang="en-US" dirty="0"/>
              <a:t>points to will be set to  </a:t>
            </a:r>
            <a:r>
              <a:rPr lang="en-US" dirty="0" smtClean="0"/>
              <a:t>a value that indicates reason the child terminated and the exit status:</a:t>
            </a:r>
          </a:p>
          <a:p>
            <a:pPr lvl="2"/>
            <a:r>
              <a:rPr lang="en-US" dirty="0" smtClean="0"/>
              <a:t>Checked using macros defined in </a:t>
            </a:r>
            <a:r>
              <a:rPr lang="en-US" dirty="0" err="1" smtClean="0">
                <a:latin typeface="Courier New"/>
                <a:cs typeface="Courier New"/>
              </a:rPr>
              <a:t>wait.h</a:t>
            </a:r>
            <a:endParaRPr lang="en-US" dirty="0" smtClean="0">
              <a:latin typeface="Courier New"/>
              <a:cs typeface="Courier New"/>
            </a:endParaRP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See textbook for details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wait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exit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Another wait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waitpid</a:t>
            </a:r>
            <a:r>
              <a:rPr lang="en-US" sz="3400" dirty="0" smtClean="0"/>
              <a:t>: </a:t>
            </a:r>
            <a:r>
              <a:rPr lang="en-US" sz="3400" dirty="0"/>
              <a:t>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waitpid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&amp;</a:t>
            </a:r>
            <a:r>
              <a:rPr lang="en-US" sz="2000" dirty="0">
                <a:latin typeface="Courier New" pitchFamily="49" charset="0"/>
              </a:rPr>
              <a:t>status,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options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specific process terminates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arious </a:t>
            </a:r>
            <a:r>
              <a:rPr lang="en-US" dirty="0"/>
              <a:t>options </a:t>
            </a:r>
            <a:r>
              <a:rPr lang="en-US" dirty="0" smtClean="0"/>
              <a:t>(see textbook)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</a:t>
            </a:r>
            <a:r>
              <a:rPr lang="en-US" sz="3400" dirty="0" smtClean="0"/>
              <a:t>Running </a:t>
            </a:r>
            <a:r>
              <a:rPr lang="en-US" sz="3400" dirty="0"/>
              <a:t>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(char *filename,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</a:t>
            </a:r>
            <a:r>
              <a:rPr lang="en-US" sz="2000" dirty="0">
                <a:latin typeface="Courier New"/>
                <a:cs typeface="Courier New"/>
              </a:rPr>
              <a:t>]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the current process: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xecutable  file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 smtClean="0">
                <a:latin typeface="Calibri"/>
                <a:ea typeface="+mn-ea"/>
                <a:cs typeface="Calibri"/>
              </a:rPr>
              <a:t>(e.g.,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 smtClean="0">
                <a:latin typeface="Calibri"/>
                <a:ea typeface="+mn-ea"/>
                <a:cs typeface="Calibri"/>
              </a:rPr>
              <a:t>)</a:t>
            </a:r>
            <a:endParaRPr lang="en-US" dirty="0" smtClean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 smtClean="0"/>
              <a:t>…with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 smtClean="0"/>
              <a:t>…and 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/>
              <a:t>“</a:t>
            </a:r>
            <a:r>
              <a:rPr lang="en-US" dirty="0"/>
              <a:t>name=value” </a:t>
            </a:r>
            <a:r>
              <a:rPr lang="en-US" dirty="0" smtClean="0"/>
              <a:t>strings (e.g., </a:t>
            </a:r>
            <a:r>
              <a:rPr lang="en-US" dirty="0" smtClean="0">
                <a:latin typeface="Courier New"/>
                <a:cs typeface="Courier New"/>
              </a:rPr>
              <a:t>USER=</a:t>
            </a:r>
            <a:r>
              <a:rPr lang="en-US" dirty="0" err="1" smtClean="0">
                <a:latin typeface="Courier New"/>
                <a:cs typeface="Courier New"/>
              </a:rPr>
              <a:t>droh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getenv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putenv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printenv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 smtClean="0"/>
              <a:t>Retains PID, open files and signal context</a:t>
            </a:r>
          </a:p>
          <a:p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once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…except if there is an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 smtClean="0"/>
              <a:t>Exists </a:t>
            </a:r>
            <a:r>
              <a:rPr lang="en-US" dirty="0"/>
              <a:t>at all levels of a computer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Low level </a:t>
            </a:r>
            <a:r>
              <a:rPr lang="en-US" dirty="0" smtClean="0"/>
              <a:t>mechanisms</a:t>
            </a:r>
            <a:endParaRPr lang="en-US" dirty="0"/>
          </a:p>
          <a:p>
            <a:pPr lvl="1"/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Exceptions 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in control flow in response to a system event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 change in system state)</a:t>
            </a:r>
          </a:p>
          <a:p>
            <a:pPr lvl="2"/>
            <a:r>
              <a:rPr lang="en-US" dirty="0" smtClean="0"/>
              <a:t>Implemented using combination </a:t>
            </a:r>
            <a:r>
              <a:rPr lang="en-US" dirty="0"/>
              <a:t>of hardware and OS software	</a:t>
            </a:r>
          </a:p>
          <a:p>
            <a:r>
              <a:rPr lang="en-US" dirty="0"/>
              <a:t>Higher </a:t>
            </a:r>
            <a:r>
              <a:rPr lang="en-US" dirty="0" smtClean="0"/>
              <a:t>level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  <a:p>
            <a:pPr lvl="1"/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Process </a:t>
            </a:r>
            <a:r>
              <a:rPr lang="en-US" b="1" dirty="0">
                <a:solidFill>
                  <a:srgbClr val="FF0000"/>
                </a:solidFill>
              </a:rPr>
              <a:t>context </a:t>
            </a:r>
            <a:r>
              <a:rPr lang="en-US" b="1" dirty="0" smtClean="0">
                <a:solidFill>
                  <a:srgbClr val="FF0000"/>
                </a:solidFill>
              </a:rPr>
              <a:t>switch</a:t>
            </a:r>
          </a:p>
          <a:p>
            <a:pPr lvl="2"/>
            <a:r>
              <a:rPr lang="en-US" dirty="0" smtClean="0"/>
              <a:t>Implemented by OS software and hardware timer</a:t>
            </a:r>
            <a:endParaRPr lang="en-US" dirty="0"/>
          </a:p>
          <a:p>
            <a:pPr lvl="1"/>
            <a:r>
              <a:rPr lang="en-US" dirty="0" smtClean="0"/>
              <a:t>3. </a:t>
            </a:r>
            <a:r>
              <a:rPr lang="en-US" b="1" dirty="0" smtClean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 smtClean="0"/>
              <a:t>Implemented by OS software </a:t>
            </a:r>
          </a:p>
          <a:p>
            <a:pPr lvl="1"/>
            <a:r>
              <a:rPr lang="en-US" dirty="0" smtClean="0"/>
              <a:t>4. </a:t>
            </a:r>
            <a:r>
              <a:rPr lang="en-US" b="1" dirty="0" smtClean="0">
                <a:solidFill>
                  <a:srgbClr val="FF0000"/>
                </a:solidFill>
              </a:rPr>
              <a:t>Nonlocal </a:t>
            </a:r>
            <a:r>
              <a:rPr lang="en-US" b="1" dirty="0">
                <a:solidFill>
                  <a:srgbClr val="FF0000"/>
                </a:solidFill>
              </a:rPr>
              <a:t>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 err="1" smtClean="0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mplemented by C runtime library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 smtClean="0"/>
              <a:t>Structure of </a:t>
            </a:r>
            <a:br>
              <a:rPr lang="en-US" dirty="0" smtClean="0"/>
            </a:br>
            <a:r>
              <a:rPr lang="en-US" dirty="0" smtClean="0"/>
              <a:t>the stack when a new program starts</a:t>
            </a:r>
            <a:endParaRPr lang="en-US" dirty="0"/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command-line arg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Future stack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709422" y="2416442"/>
            <a:ext cx="1339279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(global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7040835" y="288409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7027849" y="5251303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rsi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rdx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306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90800" y="33528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[n]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590800" y="36576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[n-1]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590800" y="4267200"/>
            <a:ext cx="2209800" cy="293132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590800" y="39624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ourier New"/>
                <a:cs typeface="Courier New"/>
              </a:rPr>
              <a:t>…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590799" y="2035998"/>
            <a:ext cx="2743201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</a:t>
            </a:r>
            <a:r>
              <a:rPr lang="en-US" sz="1800" b="0" dirty="0" err="1" smtClean="0">
                <a:latin typeface="Courier New"/>
                <a:cs typeface="Courier New"/>
              </a:rPr>
              <a:t>argc</a:t>
            </a:r>
            <a:r>
              <a:rPr lang="en-US" sz="1800" b="0" dirty="0" smtClean="0">
                <a:latin typeface="Courier New"/>
                <a:cs typeface="Courier New"/>
              </a:rPr>
              <a:t>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590800" y="22976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[2]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590800" y="28310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590800" y="2602468"/>
            <a:ext cx="2743200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6905" y="2907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/bin/</a:t>
            </a:r>
            <a:r>
              <a:rPr lang="en-US" sz="1800" b="0" dirty="0" err="1" smtClean="0">
                <a:latin typeface="Courier New"/>
                <a:cs typeface="Courier New"/>
              </a:rPr>
              <a:t>ls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6905" y="259815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-</a:t>
            </a:r>
            <a:r>
              <a:rPr lang="en-US" sz="1800" b="0" dirty="0" err="1" smtClean="0">
                <a:latin typeface="Courier New"/>
                <a:cs typeface="Courier New"/>
              </a:rPr>
              <a:t>lt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9388" y="229766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/</a:t>
            </a:r>
            <a:r>
              <a:rPr lang="en-US" sz="1800" b="0" dirty="0" err="1" smtClean="0">
                <a:latin typeface="Courier New"/>
                <a:cs typeface="Courier New"/>
              </a:rPr>
              <a:t>usr</a:t>
            </a:r>
            <a:r>
              <a:rPr lang="en-US" sz="1800" b="0" dirty="0" smtClean="0">
                <a:latin typeface="Courier New"/>
                <a:cs typeface="Courier New"/>
              </a:rPr>
              <a:t>/include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23413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USER=</a:t>
            </a:r>
            <a:r>
              <a:rPr lang="en-US" sz="1800" b="0" dirty="0" err="1" smtClean="0">
                <a:latin typeface="Courier New"/>
                <a:cs typeface="Courier New"/>
              </a:rPr>
              <a:t>droh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362407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PWD=/</a:t>
            </a:r>
            <a:r>
              <a:rPr lang="en-US" sz="1800" b="0" dirty="0" err="1" smtClean="0">
                <a:latin typeface="Courier New"/>
                <a:cs typeface="Courier New"/>
              </a:rPr>
              <a:t>usr</a:t>
            </a:r>
            <a:r>
              <a:rPr lang="en-US" sz="1800" b="0" dirty="0" smtClean="0">
                <a:latin typeface="Courier New"/>
                <a:cs typeface="Courier New"/>
              </a:rPr>
              <a:t>/</a:t>
            </a:r>
            <a:r>
              <a:rPr lang="en-US" sz="1800" b="0" dirty="0" err="1" smtClean="0">
                <a:latin typeface="Courier New"/>
                <a:cs typeface="Courier New"/>
              </a:rPr>
              <a:t>droh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3340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334000" y="27828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334000" y="24815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>
            <a:off x="4800600" y="4413766"/>
            <a:ext cx="762000" cy="50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 flipV="1">
            <a:off x="4800600" y="3808740"/>
            <a:ext cx="762000" cy="12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5800" y="437647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828800" y="4560332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2907268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endParaRPr lang="en-US" sz="1800" b="0" dirty="0" smtClean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8288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2643" y="4983540"/>
            <a:ext cx="7225957" cy="156966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Child </a:t>
            </a:r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runs program *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exit(1)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381000" y="1262966"/>
            <a:ext cx="7568111" cy="4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</a:t>
            </a:r>
            <a:r>
              <a:rPr lang="en-US" sz="2000" dirty="0" smtClean="0">
                <a:latin typeface="Calibri"/>
                <a:cs typeface="Calibri"/>
              </a:rPr>
              <a:t>xecutes</a:t>
            </a:r>
            <a:r>
              <a:rPr lang="en-US" sz="2000" dirty="0" smtClean="0">
                <a:latin typeface="Courier New" pitchFamily="49" charset="0"/>
              </a:rPr>
              <a:t> “</a:t>
            </a:r>
            <a:r>
              <a:rPr lang="en-US" sz="2000" b="0" dirty="0" smtClean="0">
                <a:latin typeface="Courier New"/>
                <a:cs typeface="Courier New"/>
              </a:rPr>
              <a:t>/bin/</a:t>
            </a:r>
            <a:r>
              <a:rPr lang="en-US" sz="2000" b="0" dirty="0" err="1" smtClean="0">
                <a:latin typeface="Courier New"/>
                <a:cs typeface="Courier New"/>
              </a:rPr>
              <a:t>ls</a:t>
            </a:r>
            <a:r>
              <a:rPr lang="en-US" sz="2000" b="0" dirty="0" smtClean="0">
                <a:latin typeface="Courier New"/>
                <a:cs typeface="Courier New"/>
              </a:rPr>
              <a:t> –</a:t>
            </a:r>
            <a:r>
              <a:rPr lang="en-US" sz="2000" b="0" dirty="0" err="1" smtClean="0">
                <a:latin typeface="Courier New"/>
                <a:cs typeface="Courier New"/>
              </a:rPr>
              <a:t>lt</a:t>
            </a:r>
            <a:r>
              <a:rPr lang="en-US" sz="2000" b="0" dirty="0" smtClean="0">
                <a:latin typeface="Courier New"/>
                <a:cs typeface="Courier New"/>
              </a:rPr>
              <a:t> /</a:t>
            </a:r>
            <a:r>
              <a:rPr lang="en-US" sz="2000" b="0" dirty="0" err="1" smtClean="0">
                <a:latin typeface="Courier New"/>
                <a:cs typeface="Courier New"/>
              </a:rPr>
              <a:t>usr</a:t>
            </a:r>
            <a:r>
              <a:rPr lang="en-US" sz="2000" b="0" dirty="0" smtClean="0">
                <a:latin typeface="Courier New"/>
                <a:cs typeface="Courier New"/>
              </a:rPr>
              <a:t>/include</a:t>
            </a:r>
            <a:r>
              <a:rPr lang="en-US" sz="2000" dirty="0" smtClean="0">
                <a:latin typeface="Courier New" pitchFamily="49" charset="0"/>
              </a:rPr>
              <a:t>” </a:t>
            </a:r>
            <a:r>
              <a:rPr lang="en-US" sz="2000" dirty="0" smtClean="0">
                <a:latin typeface="Calibri"/>
                <a:cs typeface="Calibri"/>
              </a:rPr>
              <a:t>in child process using current environment: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 err="1" smtClean="0">
                <a:latin typeface="Courier New"/>
                <a:cs typeface="Courier New"/>
              </a:rPr>
              <a:t>argc</a:t>
            </a:r>
            <a:r>
              <a:rPr lang="en-US" sz="1800" b="0" dirty="0" smtClean="0">
                <a:latin typeface="Courier New"/>
                <a:cs typeface="Courier New"/>
              </a:rPr>
              <a:t> == 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Events that require nonstandard control flow</a:t>
            </a:r>
          </a:p>
          <a:p>
            <a:pPr lvl="1"/>
            <a:r>
              <a:rPr lang="en-US" dirty="0" smtClean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At any given time, system has multiple active processes</a:t>
            </a:r>
          </a:p>
          <a:p>
            <a:pPr lvl="1"/>
            <a:r>
              <a:rPr lang="en-US" dirty="0" smtClean="0"/>
              <a:t>Only one can execute at a time on a single core, though</a:t>
            </a:r>
          </a:p>
          <a:p>
            <a:pPr lvl="1"/>
            <a:r>
              <a:rPr lang="en-US" dirty="0" smtClean="0"/>
              <a:t>Each process appears to have total control of </a:t>
            </a:r>
            <a:br>
              <a:rPr lang="en-US" dirty="0" smtClean="0"/>
            </a:br>
            <a:r>
              <a:rPr lang="en-US" dirty="0" smtClean="0"/>
              <a:t>processor + private memory space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Spawning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 smtClean="0"/>
              <a:t>One call, two returns</a:t>
            </a:r>
          </a:p>
          <a:p>
            <a:r>
              <a:rPr lang="en-US" dirty="0" smtClean="0"/>
              <a:t>Process completion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 smtClean="0"/>
              <a:t>One call, no return</a:t>
            </a:r>
          </a:p>
          <a:p>
            <a:r>
              <a:rPr lang="en-US" dirty="0" smtClean="0"/>
              <a:t>Reaping and waiting for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Loading and running programs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(or variant)</a:t>
            </a:r>
          </a:p>
          <a:p>
            <a:pPr lvl="1"/>
            <a:r>
              <a:rPr lang="en-US" dirty="0" smtClean="0"/>
              <a:t>One call, (normally) no return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 Control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 smtClean="0"/>
              <a:t>kernel</a:t>
            </a:r>
            <a:r>
              <a:rPr lang="en-US" dirty="0" smtClean="0"/>
              <a:t> in </a:t>
            </a:r>
            <a:r>
              <a:rPr lang="en-US" dirty="0"/>
              <a:t>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Kernel is the memory-resident part of the OS</a:t>
            </a:r>
          </a:p>
          <a:p>
            <a:pPr lvl="1"/>
            <a:r>
              <a:rPr lang="en-US" dirty="0" smtClean="0"/>
              <a:t>Examples of events: Divide </a:t>
            </a:r>
            <a:r>
              <a:rPr lang="en-US" dirty="0"/>
              <a:t>by 0, arithmetic overflow, page fault, I/O request completes, </a:t>
            </a:r>
            <a:r>
              <a:rPr lang="en-US" dirty="0" smtClean="0"/>
              <a:t>typing Ctrl</a:t>
            </a:r>
            <a:r>
              <a:rPr lang="en-US" dirty="0"/>
              <a:t>-C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 </a:t>
            </a:r>
            <a:r>
              <a:rPr lang="en-US" sz="1800" b="0" i="1" dirty="0">
                <a:latin typeface="Calibri" pitchFamily="34" charset="0"/>
              </a:rPr>
              <a:t>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latin typeface="Calibri" pitchFamily="34" charset="0"/>
              </a:rPr>
              <a:t>I_current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 to </a:t>
            </a:r>
            <a:r>
              <a:rPr lang="en-US" sz="1800" b="0" i="1" dirty="0" err="1" smtClean="0">
                <a:latin typeface="Calibri" pitchFamily="34" charset="0"/>
              </a:rPr>
              <a:t>I_next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</a:t>
            </a:r>
            <a:r>
              <a:rPr lang="en-US" sz="1800" b="0" i="1" dirty="0" smtClean="0">
                <a:latin typeface="Calibri" pitchFamily="34" charset="0"/>
              </a:rPr>
              <a:t>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vent 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Tables</a:t>
            </a:r>
            <a:endParaRPr lang="en-US" dirty="0"/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</a:t>
            </a:r>
            <a:r>
              <a:rPr lang="en-US" sz="2000" dirty="0" smtClean="0"/>
              <a:t>type </a:t>
            </a:r>
            <a:r>
              <a:rPr lang="en-US" sz="2000" dirty="0"/>
              <a:t>of event has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unique </a:t>
            </a:r>
            <a:r>
              <a:rPr lang="en-US" sz="2000" dirty="0"/>
              <a:t>exception number k</a:t>
            </a:r>
          </a:p>
          <a:p>
            <a:endParaRPr lang="en-US" sz="2000" dirty="0" smtClean="0"/>
          </a:p>
          <a:p>
            <a:r>
              <a:rPr lang="en-US" sz="2000" dirty="0" smtClean="0"/>
              <a:t>k = index </a:t>
            </a:r>
            <a:r>
              <a:rPr lang="en-US" sz="2000" dirty="0"/>
              <a:t>into </a:t>
            </a:r>
            <a:r>
              <a:rPr lang="en-US" sz="2000" dirty="0" smtClean="0"/>
              <a:t>exception table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a.k.a</a:t>
            </a:r>
            <a:r>
              <a:rPr lang="en-US" sz="2000" dirty="0" smtClean="0"/>
              <a:t>. </a:t>
            </a:r>
            <a:r>
              <a:rPr lang="en-US" sz="2000" dirty="0"/>
              <a:t>interrupt vector)</a:t>
            </a:r>
          </a:p>
          <a:p>
            <a:endParaRPr lang="en-US" sz="2000" dirty="0" smtClean="0"/>
          </a:p>
          <a:p>
            <a:r>
              <a:rPr lang="en-US" sz="2000" dirty="0" smtClean="0"/>
              <a:t>Handler </a:t>
            </a:r>
            <a:r>
              <a:rPr lang="en-US" sz="2000" dirty="0"/>
              <a:t>k is called each time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exception </a:t>
            </a:r>
            <a:r>
              <a:rPr lang="en-US" sz="2000" dirty="0"/>
              <a:t>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Table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instruction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Timer interrupt</a:t>
            </a:r>
          </a:p>
          <a:p>
            <a:pPr lvl="2"/>
            <a:r>
              <a:rPr lang="en-US" dirty="0" smtClean="0"/>
              <a:t>Every few </a:t>
            </a:r>
            <a:r>
              <a:rPr lang="en-US" dirty="0" err="1" smtClean="0"/>
              <a:t>ms</a:t>
            </a:r>
            <a:r>
              <a:rPr lang="en-US" dirty="0" smtClean="0"/>
              <a:t>, an external timer chip triggers an interrupt</a:t>
            </a:r>
          </a:p>
          <a:p>
            <a:pPr lvl="2"/>
            <a:r>
              <a:rPr lang="en-US" dirty="0" smtClean="0"/>
              <a:t>Used by the kernel to take back control from user programs</a:t>
            </a:r>
          </a:p>
          <a:p>
            <a:pPr lvl="1"/>
            <a:r>
              <a:rPr lang="en-US" dirty="0" smtClean="0"/>
              <a:t> I</a:t>
            </a:r>
            <a:r>
              <a:rPr lang="en-US" dirty="0"/>
              <a:t>/O </a:t>
            </a:r>
            <a:r>
              <a:rPr lang="en-US" dirty="0" smtClean="0"/>
              <a:t>interrupt from external device</a:t>
            </a:r>
            <a:endParaRPr lang="en-US" dirty="0"/>
          </a:p>
          <a:p>
            <a:pPr lvl="2"/>
            <a:r>
              <a:rPr lang="en-US" dirty="0"/>
              <a:t>H</a:t>
            </a:r>
            <a:r>
              <a:rPr lang="en-US" dirty="0" smtClean="0"/>
              <a:t>itting </a:t>
            </a:r>
            <a:r>
              <a:rPr lang="en-US" dirty="0"/>
              <a:t>Ctrl-C at the keyboard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rrival </a:t>
            </a:r>
            <a:r>
              <a:rPr lang="en-US" dirty="0"/>
              <a:t>of a packet from a network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rrival </a:t>
            </a:r>
            <a:r>
              <a:rPr lang="en-US" dirty="0"/>
              <a:t>of data from a </a:t>
            </a:r>
            <a:r>
              <a:rPr lang="en-US" dirty="0" smtClean="0"/>
              <a:t>disk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15781</TotalTime>
  <Words>3963</Words>
  <Application>Microsoft Macintosh PowerPoint</Application>
  <PresentationFormat>On-screen Show (4:3)</PresentationFormat>
  <Paragraphs>993</Paragraphs>
  <Slides>53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template2007</vt:lpstr>
      <vt:lpstr>Exceptional Control Flow:  Exceptions and Processes  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Asynchronous Exceptions (Interrupts)</vt:lpstr>
      <vt:lpstr>Synchronous Exceptions</vt:lpstr>
      <vt:lpstr>System Calls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Today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Another wait Example</vt:lpstr>
      <vt:lpstr>waitpid: Waiting for a Specific Process</vt:lpstr>
      <vt:lpstr>execve: Loading and Running Programs</vt:lpstr>
      <vt:lpstr>Structure of  the stack when a new program starts</vt:lpstr>
      <vt:lpstr>execve Example</vt:lpstr>
      <vt:lpstr>Summary</vt:lpstr>
      <vt:lpstr>Summary (cont.)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630</cp:revision>
  <cp:lastPrinted>1999-09-20T15:19:18Z</cp:lastPrinted>
  <dcterms:created xsi:type="dcterms:W3CDTF">2011-10-11T15:51:12Z</dcterms:created>
  <dcterms:modified xsi:type="dcterms:W3CDTF">2016-03-24T13:23:08Z</dcterms:modified>
</cp:coreProperties>
</file>