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7"/>
  </p:notesMasterIdLst>
  <p:sldIdLst>
    <p:sldId id="266" r:id="rId2"/>
    <p:sldId id="261" r:id="rId3"/>
    <p:sldId id="267" r:id="rId4"/>
    <p:sldId id="268" r:id="rId5"/>
    <p:sldId id="271" r:id="rId6"/>
    <p:sldId id="275" r:id="rId7"/>
    <p:sldId id="276" r:id="rId8"/>
    <p:sldId id="277" r:id="rId9"/>
    <p:sldId id="337" r:id="rId10"/>
    <p:sldId id="278" r:id="rId11"/>
    <p:sldId id="312" r:id="rId12"/>
    <p:sldId id="287" r:id="rId13"/>
    <p:sldId id="280" r:id="rId14"/>
    <p:sldId id="281" r:id="rId15"/>
    <p:sldId id="282" r:id="rId16"/>
    <p:sldId id="283" r:id="rId17"/>
    <p:sldId id="285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14" r:id="rId28"/>
    <p:sldId id="299" r:id="rId29"/>
    <p:sldId id="300" r:id="rId30"/>
    <p:sldId id="301" r:id="rId31"/>
    <p:sldId id="302" r:id="rId32"/>
    <p:sldId id="311" r:id="rId33"/>
    <p:sldId id="313" r:id="rId34"/>
    <p:sldId id="303" r:id="rId35"/>
    <p:sldId id="304" r:id="rId36"/>
    <p:sldId id="305" r:id="rId37"/>
    <p:sldId id="307" r:id="rId38"/>
    <p:sldId id="309" r:id="rId39"/>
    <p:sldId id="310" r:id="rId40"/>
    <p:sldId id="315" r:id="rId41"/>
    <p:sldId id="319" r:id="rId42"/>
    <p:sldId id="320" r:id="rId43"/>
    <p:sldId id="321" r:id="rId44"/>
    <p:sldId id="322" r:id="rId45"/>
    <p:sldId id="323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75" r:id="rId68"/>
    <p:sldId id="376" r:id="rId69"/>
    <p:sldId id="377" r:id="rId70"/>
    <p:sldId id="362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74" r:id="rId83"/>
    <p:sldId id="331" r:id="rId84"/>
    <p:sldId id="332" r:id="rId85"/>
    <p:sldId id="340" r:id="rId86"/>
  </p:sldIdLst>
  <p:sldSz cx="9144000" cy="6858000" type="screen4x3"/>
  <p:notesSz cx="9144000" cy="6858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38" autoAdjust="0"/>
  </p:normalViewPr>
  <p:slideViewPr>
    <p:cSldViewPr>
      <p:cViewPr varScale="1">
        <p:scale>
          <a:sx n="72" d="100"/>
          <a:sy n="72" d="100"/>
        </p:scale>
        <p:origin x="-1248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5" d="100"/>
        <a:sy n="215" d="100"/>
      </p:scale>
      <p:origin x="0" y="264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1217613" y="3257550"/>
            <a:ext cx="669290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120" tIns="42840" rIns="87120" bIns="428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856038" y="6532563"/>
            <a:ext cx="14335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4240" tIns="42840" rIns="84240" bIns="4284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000066"/>
                </a:solidFill>
                <a:latin typeface="Century Gothic" charset="0"/>
                <a:cs typeface="DejaVu Sans" charset="0"/>
              </a:rPr>
              <a:t>Page </a:t>
            </a:r>
            <a:fld id="{5E286D8B-C95B-A444-8BFE-5BB1538FE05F}" type="slidenum">
              <a:rPr lang="en-US" sz="1200">
                <a:solidFill>
                  <a:srgbClr val="000066"/>
                </a:solidFill>
                <a:latin typeface="Century Gothic" charset="0"/>
                <a:cs typeface="DejaVu Sans" charset="0"/>
              </a:rPr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200">
              <a:solidFill>
                <a:srgbClr val="000066"/>
              </a:solidFill>
              <a:latin typeface="Century Gothic" charset="0"/>
              <a:cs typeface="DejaVu Sans" charset="0"/>
            </a:endParaRPr>
          </a:p>
        </p:txBody>
      </p:sp>
      <p:sp>
        <p:nvSpPr>
          <p:cNvPr id="3085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1788" y="520700"/>
            <a:ext cx="3395662" cy="254317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319481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sz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Source:</a:t>
            </a:r>
            <a:r>
              <a:rPr lang="en-US" sz="1200" baseline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http://</a:t>
            </a:r>
            <a:r>
              <a:rPr lang="en-US" sz="1200" baseline="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www.dailyfinance.com</a:t>
            </a:r>
            <a:r>
              <a:rPr lang="en-US" sz="1200" baseline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/on/paypal-statement-92-quadrillion-balance/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909888" y="531813"/>
            <a:ext cx="3481387" cy="26114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238250" y="3330575"/>
            <a:ext cx="6815138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71788" y="520700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242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41247" lvl="1" indent="-280415" defTabSz="841247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656" dirty="0" smtClean="0"/>
              <a:t>Do </a:t>
            </a:r>
            <a:r>
              <a:rPr lang="en-US" sz="1656" i="1" dirty="0" smtClean="0"/>
              <a:t>not </a:t>
            </a:r>
            <a:r>
              <a:rPr lang="en-US" sz="1656" dirty="0" smtClean="0"/>
              <a:t>assign the pointer to a different value (that won’t be reflected!)</a:t>
            </a:r>
          </a:p>
          <a:p>
            <a:pPr marL="841247" lvl="1" indent="-280415" defTabSz="841247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656" dirty="0" smtClean="0"/>
              <a:t>Instead, </a:t>
            </a:r>
            <a:r>
              <a:rPr lang="en-US" sz="1656" i="1" dirty="0" smtClean="0"/>
              <a:t>dereference the pointer</a:t>
            </a:r>
            <a:r>
              <a:rPr lang="en-US" sz="1656" dirty="0" smtClean="0"/>
              <a:t> and assign a value to that address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71788" y="520700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242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02590" y="650850"/>
            <a:ext cx="4335396" cy="319988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182796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20988" y="509588"/>
            <a:ext cx="3354387" cy="25161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99564" y="3187455"/>
            <a:ext cx="7196507" cy="302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LEFT OFF HERE</a:t>
            </a:r>
            <a:r>
              <a:rPr lang="en-US" baseline="0" smtClean="0"/>
              <a:t> 20160201</a:t>
            </a: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1112" y="520370"/>
            <a:ext cx="3428024" cy="2556799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299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57500" y="520700"/>
            <a:ext cx="3430588" cy="257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915181" y="3258909"/>
            <a:ext cx="7315200" cy="308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71788" y="520700"/>
            <a:ext cx="3406775" cy="25542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71788" y="520700"/>
            <a:ext cx="3406775" cy="25542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097906" y="649297"/>
            <a:ext cx="4338519" cy="32029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218159" y="3258909"/>
            <a:ext cx="6706120" cy="3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62674" y="520370"/>
            <a:ext cx="3424900" cy="255524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218159" y="3258910"/>
            <a:ext cx="6704559" cy="30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739" tIns="44870" rIns="89739" bIns="44870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2450" y="247650"/>
            <a:ext cx="2203450" cy="6181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59537" cy="6181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1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4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68762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1675" y="1220788"/>
            <a:ext cx="40703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3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85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14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62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291512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10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 b="1">
          <a:solidFill>
            <a:srgbClr val="66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 b="1">
          <a:solidFill>
            <a:srgbClr val="660033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 b="1">
          <a:solidFill>
            <a:srgbClr val="660033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 b="1">
          <a:solidFill>
            <a:srgbClr val="660033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 b="1">
          <a:solidFill>
            <a:srgbClr val="660033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 b="1">
          <a:solidFill>
            <a:srgbClr val="660033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 b="1">
          <a:solidFill>
            <a:srgbClr val="660033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 b="1">
          <a:solidFill>
            <a:srgbClr val="660033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 b="1">
          <a:solidFill>
            <a:srgbClr val="660033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b="1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7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charset="0"/>
        <a:defRPr b="1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66"/>
          </a:solidFill>
          <a:latin typeface="Times New Roman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66"/>
          </a:solidFill>
          <a:latin typeface="Times New Roman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66"/>
          </a:solidFill>
          <a:latin typeface="Times New Roman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66"/>
          </a:solidFill>
          <a:latin typeface="Times New Roman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66"/>
          </a:solidFill>
          <a:latin typeface="Times New Roman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39187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/>
            </a:r>
            <a:br>
              <a:rPr lang="en-US" sz="3800" b="1" dirty="0" smtClean="0">
                <a:solidFill>
                  <a:srgbClr val="660033"/>
                </a:solidFill>
                <a:latin typeface="Arial" charset="0"/>
              </a:rPr>
            </a:b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Review of C Programming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7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66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66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66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66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66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mtClean="0"/>
              <a:t>MTSU CSCI 3240</a:t>
            </a:r>
          </a:p>
          <a:p>
            <a:r>
              <a:rPr lang="en-US" smtClean="0"/>
              <a:t>Spring 2016</a:t>
            </a:r>
          </a:p>
          <a:p>
            <a:r>
              <a:rPr lang="en-US" smtClean="0"/>
              <a:t>Dr. Hyrum D. Carroll</a:t>
            </a:r>
          </a:p>
          <a:p>
            <a:r>
              <a:rPr lang="en-US" smtClean="0"/>
              <a:t>Materials from CMU and Dr. Butler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Variables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Named using letters, numbers, some special characters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By convention, not all capitals</a:t>
            </a:r>
          </a:p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Must be declared before use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Contrast to typical scripting languages (Python, Perl, PHP, JavaScript)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C is statically typed (for the most part)</a:t>
            </a:r>
          </a:p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Data Types and Sizes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47552"/>
              </p:ext>
            </p:extLst>
          </p:nvPr>
        </p:nvGraphicFramePr>
        <p:xfrm>
          <a:off x="1066800" y="1524000"/>
          <a:ext cx="6934200" cy="5019039"/>
        </p:xfrm>
        <a:graphic>
          <a:graphicData uri="http://schemas.openxmlformats.org/drawingml/2006/table">
            <a:tbl>
              <a:tblPr/>
              <a:tblGrid>
                <a:gridCol w="1610606"/>
                <a:gridCol w="1350194"/>
                <a:gridCol w="1350194"/>
                <a:gridCol w="736600"/>
                <a:gridCol w="1886606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Values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-128 to 127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-32,768 to 32,767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-2,147,483,648 to 2,147,483,647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? to 9,223,372,036,854,775,807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3.4E+/-38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1.7E+/-308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 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Calibri"/>
                          <a:sym typeface="Arial Narrow" charset="0"/>
                        </a:rPr>
                        <a:t>−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Calibri"/>
                          <a:sym typeface="Arial Narrow" charset="0"/>
                        </a:rPr>
                        <a:t>−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10/16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410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PayPal Error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892300"/>
            <a:ext cx="7670800" cy="3060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Constants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44538" indent="-2301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Integer literals</a:t>
            </a:r>
          </a:p>
          <a:p>
            <a:pPr lvl="1" eaLnBrk="1" hangingPunct="1"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1234,  077</a:t>
            </a:r>
          </a:p>
          <a:p>
            <a:pPr lvl="1" eaLnBrk="1" hangingPunct="1"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0xFE,  0xab78 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Character constants</a:t>
            </a:r>
          </a:p>
          <a:p>
            <a:pPr lvl="1" eaLnBrk="1" hangingPunct="1"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‘a’ – numeric value of character ‘a’</a:t>
            </a:r>
          </a:p>
          <a:p>
            <a:pPr lvl="1" eaLnBrk="1" hangingPunct="1"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char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letterA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= ‘a’;</a:t>
            </a:r>
          </a:p>
          <a:p>
            <a:pPr lvl="1" eaLnBrk="1" hangingPunct="1"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int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asciiA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= ‘a’;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String Literals</a:t>
            </a:r>
          </a:p>
          <a:p>
            <a:pPr lvl="1" eaLnBrk="1" hangingPunct="1"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“I am a string”</a:t>
            </a:r>
          </a:p>
          <a:p>
            <a:pPr lvl="1" eaLnBrk="1" hangingPunct="1"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“”  // empty string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" y="1220788"/>
            <a:ext cx="8307388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8677" name="AutoShape 5"/>
          <p:cNvSpPr>
            <a:spLocks/>
          </p:cNvSpPr>
          <p:nvPr/>
        </p:nvSpPr>
        <p:spPr bwMode="auto">
          <a:xfrm>
            <a:off x="3581400" y="34290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360" cap="sq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08413" y="3505200"/>
            <a:ext cx="2624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What’s the difference?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Constant pointers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2625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 indent="-2349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121000"/>
              </a:lnSpc>
              <a:spcBef>
                <a:spcPts val="225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Used for static arrays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  <a:cs typeface="DejaVu LGC Sans" charset="0"/>
              </a:rPr>
              <a:t>Symbol that points to a fixed location in memory</a:t>
            </a:r>
          </a:p>
          <a:p>
            <a:pPr lvl="2" indent="-231775" eaLnBrk="1" hangingPunct="1">
              <a:lnSpc>
                <a:spcPct val="121000"/>
              </a:lnSpc>
              <a:spcBef>
                <a:spcPts val="225"/>
              </a:spcBef>
              <a:buClrTx/>
              <a:buSzPct val="90000"/>
              <a:buFontTx/>
              <a:buNone/>
              <a:defRPr/>
            </a:pPr>
            <a:endParaRPr lang="en-US" sz="1800" b="1" dirty="0" smtClean="0">
              <a:solidFill>
                <a:srgbClr val="000099"/>
              </a:solidFill>
              <a:latin typeface="Arial" charset="0"/>
              <a:cs typeface="DejaVu LGC Sans" charset="0"/>
            </a:endParaRPr>
          </a:p>
          <a:p>
            <a:pPr lvl="2" indent="-231775" eaLnBrk="1" hangingPunct="1">
              <a:lnSpc>
                <a:spcPct val="121000"/>
              </a:lnSpc>
              <a:spcBef>
                <a:spcPts val="225"/>
              </a:spcBef>
              <a:buClrTx/>
              <a:buSzPct val="90000"/>
              <a:buFontTx/>
              <a:buNone/>
              <a:defRPr/>
            </a:pPr>
            <a:endParaRPr lang="en-US" sz="1800" b="1" dirty="0" smtClean="0">
              <a:solidFill>
                <a:srgbClr val="000099"/>
              </a:solidFill>
              <a:latin typeface="Arial" charset="0"/>
              <a:cs typeface="DejaVu LGC Sans" charset="0"/>
            </a:endParaRP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  <a:cs typeface="DejaVu LGC Sans" charset="0"/>
              </a:rPr>
              <a:t>Can change change characters in string (</a:t>
            </a:r>
            <a:r>
              <a:rPr lang="en-US" sz="1800" b="1" dirty="0" err="1" smtClean="0">
                <a:solidFill>
                  <a:srgbClr val="000099"/>
                </a:solidFill>
                <a:latin typeface="Arial" charset="0"/>
                <a:cs typeface="DejaVu LGC Sans" charset="0"/>
              </a:rPr>
              <a:t>amsg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  <a:cs typeface="DejaVu LGC Sans" charset="0"/>
              </a:rPr>
              <a:t>[8] = ‘!';)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  <a:cs typeface="DejaVu LGC Sans" charset="0"/>
              </a:rPr>
              <a:t>Can not reassign </a:t>
            </a:r>
            <a:r>
              <a:rPr lang="en-US" sz="1800" b="1" dirty="0" err="1" smtClean="0">
                <a:solidFill>
                  <a:srgbClr val="000099"/>
                </a:solidFill>
                <a:latin typeface="Arial" charset="0"/>
                <a:cs typeface="DejaVu LGC Sans" charset="0"/>
              </a:rPr>
              <a:t>amsg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  <a:cs typeface="DejaVu LGC Sans" charset="0"/>
              </a:rPr>
              <a:t> to point elsewhere (i.e. </a:t>
            </a:r>
            <a:r>
              <a:rPr lang="en-US" sz="1800" b="1" dirty="0" err="1" smtClean="0">
                <a:solidFill>
                  <a:srgbClr val="000099"/>
                </a:solidFill>
                <a:latin typeface="Arial" charset="0"/>
                <a:cs typeface="DejaVu LGC Sans" charset="0"/>
              </a:rPr>
              <a:t>amsg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  <a:cs typeface="DejaVu LGC Sans" charset="0"/>
              </a:rPr>
              <a:t> = p)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092325" y="2305050"/>
            <a:ext cx="3200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char amsg[ ] = “This is a test”;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608638" y="2335213"/>
            <a:ext cx="1752600" cy="304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DejaVu Sans" charset="0"/>
              </a:rPr>
              <a:t>This is a test\0</a:t>
            </a:r>
          </a:p>
        </p:txBody>
      </p:sp>
      <p:cxnSp>
        <p:nvCxnSpPr>
          <p:cNvPr id="29701" name="AutoShape 5"/>
          <p:cNvCxnSpPr>
            <a:cxnSpLocks noChangeShapeType="1"/>
            <a:stCxn id="29699" idx="3"/>
            <a:endCxn id="29700" idx="1"/>
          </p:cNvCxnSpPr>
          <p:nvPr/>
        </p:nvCxnSpPr>
        <p:spPr bwMode="auto">
          <a:xfrm flipV="1">
            <a:off x="5292725" y="2487613"/>
            <a:ext cx="3175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Declarations and Operators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Variable declaration can include initialization</a:t>
            </a:r>
          </a:p>
          <a:p>
            <a:pPr eaLnBrk="1" hangingPunct="1">
              <a:lnSpc>
                <a:spcPct val="107000"/>
              </a:lnSpc>
              <a:spcBef>
                <a:spcPts val="225"/>
              </a:spcBef>
              <a:buClrTx/>
              <a:buFontTx/>
              <a:buNone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	int foo = 34;</a:t>
            </a:r>
          </a:p>
          <a:p>
            <a:pPr eaLnBrk="1" hangingPunct="1">
              <a:lnSpc>
                <a:spcPct val="107000"/>
              </a:lnSpc>
              <a:spcBef>
                <a:spcPts val="225"/>
              </a:spcBef>
              <a:buClrTx/>
              <a:buFontTx/>
              <a:buNone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	char *</a:t>
            </a: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ptr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 = “fubar”;</a:t>
            </a:r>
          </a:p>
          <a:p>
            <a:pPr eaLnBrk="1" hangingPunct="1">
              <a:lnSpc>
                <a:spcPct val="107000"/>
              </a:lnSpc>
              <a:spcBef>
                <a:spcPts val="225"/>
              </a:spcBef>
              <a:buClrTx/>
              <a:buFontTx/>
              <a:buNone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	float </a:t>
            </a: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ff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 = 34.99;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Arithmetic operators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+, - , *, /, %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Modulus operator (%)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Expressions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90513" y="1220788"/>
            <a:ext cx="8307387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 C, oddly, assignment is an expression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“x = 4”  has the value 4</a:t>
            </a:r>
          </a:p>
          <a:p>
            <a:pPr marL="731838" lvl="1" eaLnBrk="1" hangingPunct="1">
              <a:lnSpc>
                <a:spcPct val="90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if (x == 4)</a:t>
            </a:r>
          </a:p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y = 3;		/* sets y to 3 if x is 4 */</a:t>
            </a:r>
          </a:p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b="1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if (x = 4)</a:t>
            </a:r>
          </a:p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y = 3;		/* always sets y to 3 (and x to 4) */</a:t>
            </a:r>
          </a:p>
          <a:p>
            <a:pPr marL="731838" lvl="1" eaLnBrk="1" hangingPunct="1">
              <a:lnSpc>
                <a:spcPct val="90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while ((c=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getchar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()) != EOF)</a:t>
            </a:r>
          </a:p>
          <a:p>
            <a:pPr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b="1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Increment and Decrement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Comes in prefix and postfix flavors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i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++, ++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i</a:t>
            </a: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i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--, --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i</a:t>
            </a: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Makes a difference in evaluating complex statements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A major source of bugs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Prefix: increment happens before evaluation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Postfix: increment happens after evaluation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When the actual increment/decrement occurs is important to know about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Is “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i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++ * 2” the same as “++I * 2” 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85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Error-handling Note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5488" indent="-26828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Error handling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No “throw/catch” exceptions for functions in C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Must look at return values or install global signal handlers (see Chapter 8)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Dynamic memory-allocation note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5488" indent="-26828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Dynamic memory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Managed languages such as Java perform memory management (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ie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garbage collection) for programmers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C requires the programmer to </a:t>
            </a:r>
            <a:r>
              <a:rPr lang="en-US" sz="2000" b="1" i="1" dirty="0" smtClean="0">
                <a:solidFill>
                  <a:srgbClr val="000066"/>
                </a:solidFill>
                <a:latin typeface="Arial" charset="0"/>
              </a:rPr>
              <a:t>explicitly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allocate and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deallocate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memory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No “new” for a high-level object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Memory can be allocated dynamically during run-time with </a:t>
            </a:r>
            <a:r>
              <a:rPr lang="en-US" sz="2000" dirty="0" err="1" smtClean="0">
                <a:solidFill>
                  <a:srgbClr val="000066"/>
                </a:solidFill>
                <a:latin typeface="Courier New" charset="0"/>
              </a:rPr>
              <a:t>malloc</a:t>
            </a:r>
            <a:r>
              <a:rPr lang="en-US" sz="2000" dirty="0" smtClean="0">
                <a:solidFill>
                  <a:srgbClr val="000066"/>
                </a:solidFill>
                <a:latin typeface="Courier New" charset="0"/>
              </a:rPr>
              <a:t>()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and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deallocated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using </a:t>
            </a:r>
            <a:r>
              <a:rPr lang="en-US" sz="2000" dirty="0" smtClean="0">
                <a:solidFill>
                  <a:srgbClr val="000066"/>
                </a:solidFill>
                <a:latin typeface="Courier New" charset="0"/>
              </a:rPr>
              <a:t>free()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Must supply the size of memory you want explicitly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2588" indent="-366713"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Textbooks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61864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 indent="-23495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Required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Randal E. Bryant and David R.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O’Hallaron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, </a:t>
            </a: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“Computer Systems: A Programmer’s Perspective 3</a:t>
            </a:r>
            <a:r>
              <a:rPr lang="en-US" sz="1800" b="1" baseline="30000" dirty="0" smtClean="0">
                <a:solidFill>
                  <a:srgbClr val="000099"/>
                </a:solidFill>
                <a:latin typeface="Arial" charset="0"/>
              </a:rPr>
              <a:t>rd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 Edition”, Prentice Hall 2015.</a:t>
            </a: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err="1" smtClean="0">
                <a:solidFill>
                  <a:srgbClr val="000099"/>
                </a:solidFill>
                <a:latin typeface="Arial" charset="0"/>
              </a:rPr>
              <a:t>csapp.cs.cmu.edu</a:t>
            </a:r>
            <a:endParaRPr lang="en-US" sz="1800" b="1" dirty="0" smtClean="0">
              <a:solidFill>
                <a:srgbClr val="000099"/>
              </a:solidFill>
              <a:latin typeface="Arial" charset="0"/>
            </a:endParaRP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Most of the slide materials in this class are based on material provided by Bryant and </a:t>
            </a:r>
            <a:r>
              <a:rPr lang="en-US" sz="1800" b="1" dirty="0" err="1" smtClean="0">
                <a:solidFill>
                  <a:srgbClr val="000099"/>
                </a:solidFill>
                <a:latin typeface="Arial" charset="0"/>
              </a:rPr>
              <a:t>O’Hallaron</a:t>
            </a:r>
            <a:endParaRPr lang="en-US" sz="1800" b="1" dirty="0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Recommended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Brian Kernighan and Dennis Ritchie, </a:t>
            </a: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“The C Programming Language, Second Edition”, Prentice Hall, 1988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sz="1800" b="1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447800"/>
            <a:ext cx="2015066" cy="2590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“Typical” program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#include</a:t>
            </a: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&lt;</a:t>
            </a:r>
            <a:r>
              <a:rPr lang="en-US" sz="1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stdio.h</a:t>
            </a: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&gt;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main(</a:t>
            </a:r>
            <a:r>
              <a:rPr lang="en-US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</a:t>
            </a:r>
            <a:r>
              <a:rPr lang="en-US" sz="1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argc</a:t>
            </a: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, </a:t>
            </a:r>
            <a:r>
              <a:rPr lang="en-US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char</a:t>
            </a: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* </a:t>
            </a:r>
            <a:r>
              <a:rPr lang="en-US" sz="1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argv</a:t>
            </a: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[])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{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/* print a greeting */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1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printf</a:t>
            </a: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("Good evening!\n");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return</a:t>
            </a: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0;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}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50888" y="4538663"/>
            <a:ext cx="8118475" cy="15573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b="1" smtClean="0">
                <a:latin typeface="Courier New" charset="0"/>
              </a:rPr>
              <a:t>$ gcc -o goodevening goodevening.c 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smtClean="0">
                <a:latin typeface="Courier New" charset="0"/>
              </a:rPr>
              <a:t>$ ./goodevening 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smtClean="0">
                <a:latin typeface="Courier New" charset="0"/>
              </a:rPr>
              <a:t>Good evening!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smtClean="0">
                <a:latin typeface="Courier New" charset="0"/>
              </a:rPr>
              <a:t>$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Breaking down the code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5488" indent="-26828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#include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&lt;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stdio.h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&gt;</a:t>
            </a:r>
          </a:p>
          <a:p>
            <a:pPr lvl="1" eaLnBrk="1" hangingPunct="1"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Include the contents of the file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stdio.h</a:t>
            </a: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  <a:p>
            <a:pPr lvl="2" eaLnBrk="1" hangingPunct="1">
              <a:spcBef>
                <a:spcPts val="500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Case sensitive – lower case only</a:t>
            </a:r>
          </a:p>
          <a:p>
            <a:pPr lvl="1" eaLnBrk="1" hangingPunct="1"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No semicolon at the end of line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main(…)</a:t>
            </a:r>
          </a:p>
          <a:p>
            <a:pPr lvl="1" eaLnBrk="1" hangingPunct="1"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The OS calls this function when the program starts running.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printf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(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format_string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, arg1, …)</a:t>
            </a:r>
          </a:p>
          <a:p>
            <a:pPr lvl="1" eaLnBrk="1" hangingPunct="1"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Call function from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libc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library</a:t>
            </a:r>
          </a:p>
          <a:p>
            <a:pPr lvl="1" eaLnBrk="1" hangingPunct="1"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Prints out a string, specified by the format string and the arguments.</a:t>
            </a:r>
          </a:p>
          <a:p>
            <a:pPr marL="728663" lvl="1" eaLnBrk="1" hangingPunct="1">
              <a:spcBef>
                <a:spcPts val="600"/>
              </a:spcBef>
              <a:buClrTx/>
              <a:buSzPct val="75000"/>
              <a:buFontTx/>
              <a:buNone/>
              <a:defRPr/>
            </a:pP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04813" y="327025"/>
            <a:ext cx="87185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400" b="1" dirty="0" smtClean="0">
                <a:solidFill>
                  <a:srgbClr val="660033"/>
                </a:solidFill>
                <a:latin typeface="Arial" charset="0"/>
              </a:rPr>
              <a:t>Command Line Arguments (1)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5488" indent="-26828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 indent="-212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main has two arguments from the command line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main(</a:t>
            </a:r>
            <a:r>
              <a:rPr lang="en-US" sz="2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</a:t>
            </a:r>
            <a:r>
              <a:rPr lang="en-US" sz="20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argc</a:t>
            </a:r>
            <a:r>
              <a:rPr lang="en-US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, </a:t>
            </a:r>
            <a:r>
              <a:rPr lang="en-US" sz="2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char</a:t>
            </a:r>
            <a:r>
              <a:rPr lang="en-US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* </a:t>
            </a:r>
            <a:r>
              <a:rPr lang="en-US" sz="20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argv</a:t>
            </a:r>
            <a:r>
              <a:rPr lang="en-US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[]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)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argc</a:t>
            </a:r>
            <a:endParaRPr lang="en-US" sz="20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Number of arguments (including program name)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argv</a:t>
            </a:r>
            <a:endParaRPr lang="en-US" sz="20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Pointer to an array of string pointers </a:t>
            </a:r>
          </a:p>
          <a:p>
            <a:pPr lvl="2" eaLnBrk="1" hangingPunct="1">
              <a:lnSpc>
                <a:spcPct val="97000"/>
              </a:lnSpc>
              <a:spcBef>
                <a:spcPts val="600"/>
              </a:spcBef>
              <a:buClrTx/>
              <a:buSzPct val="90000"/>
              <a:buFontTx/>
              <a:buNone/>
              <a:defRPr/>
            </a:pPr>
            <a:r>
              <a:rPr lang="en-US" sz="1600" dirty="0" err="1" smtClean="0">
                <a:solidFill>
                  <a:srgbClr val="000099"/>
                </a:solidFill>
                <a:latin typeface="Courier New" charset="0"/>
              </a:rPr>
              <a:t>argv</a:t>
            </a:r>
            <a:r>
              <a:rPr lang="en-US" sz="1600" dirty="0" smtClean="0">
                <a:solidFill>
                  <a:srgbClr val="000099"/>
                </a:solidFill>
                <a:latin typeface="Courier New" charset="0"/>
              </a:rPr>
              <a:t>[0]</a:t>
            </a: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: = program name</a:t>
            </a:r>
          </a:p>
          <a:p>
            <a:pPr lvl="2" eaLnBrk="1" hangingPunct="1">
              <a:lnSpc>
                <a:spcPct val="97000"/>
              </a:lnSpc>
              <a:spcBef>
                <a:spcPts val="600"/>
              </a:spcBef>
              <a:buClrTx/>
              <a:buSzPct val="90000"/>
              <a:buFontTx/>
              <a:buNone/>
              <a:defRPr/>
            </a:pPr>
            <a:r>
              <a:rPr lang="en-US" sz="1600" dirty="0" err="1" smtClean="0">
                <a:solidFill>
                  <a:srgbClr val="000099"/>
                </a:solidFill>
                <a:latin typeface="Courier New" charset="0"/>
              </a:rPr>
              <a:t>argv</a:t>
            </a:r>
            <a:r>
              <a:rPr lang="en-US" sz="1600" dirty="0" smtClean="0">
                <a:solidFill>
                  <a:srgbClr val="000099"/>
                </a:solidFill>
                <a:latin typeface="Courier New" charset="0"/>
              </a:rPr>
              <a:t>[1]</a:t>
            </a: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: = first argument</a:t>
            </a:r>
          </a:p>
          <a:p>
            <a:pPr lvl="2" eaLnBrk="1" hangingPunct="1">
              <a:lnSpc>
                <a:spcPct val="97000"/>
              </a:lnSpc>
              <a:spcBef>
                <a:spcPts val="600"/>
              </a:spcBef>
              <a:buClrTx/>
              <a:buSzPct val="90000"/>
              <a:buFontTx/>
              <a:buNone/>
              <a:defRPr/>
            </a:pPr>
            <a:r>
              <a:rPr lang="en-US" sz="1600" dirty="0" err="1" smtClean="0">
                <a:solidFill>
                  <a:srgbClr val="000099"/>
                </a:solidFill>
                <a:latin typeface="Courier New" charset="0"/>
              </a:rPr>
              <a:t>argv</a:t>
            </a:r>
            <a:r>
              <a:rPr lang="en-US" sz="1600" dirty="0" smtClean="0">
                <a:solidFill>
                  <a:srgbClr val="000099"/>
                </a:solidFill>
                <a:latin typeface="Courier New" charset="0"/>
              </a:rPr>
              <a:t>[argc-1]</a:t>
            </a: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: last argument</a:t>
            </a:r>
          </a:p>
          <a:p>
            <a:pPr marL="338138" indent="-328613" eaLnBrk="1" hangingPunct="1">
              <a:lnSpc>
                <a:spcPct val="85000"/>
              </a:lnSpc>
              <a:spcBef>
                <a:spcPts val="1250"/>
              </a:spcBef>
              <a:buClr>
                <a:srgbClr val="660033"/>
              </a:buClr>
              <a:buFont typeface="Wingdings" charset="0"/>
              <a:buChar char=""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Example:  find . –print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err="1" smtClean="0">
                <a:solidFill>
                  <a:srgbClr val="000066"/>
                </a:solidFill>
                <a:latin typeface="Arial" charset="0"/>
              </a:rPr>
              <a:t>argc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 = 3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err="1" smtClean="0">
                <a:solidFill>
                  <a:srgbClr val="000066"/>
                </a:solidFill>
                <a:latin typeface="Arial" charset="0"/>
              </a:rPr>
              <a:t>argv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[0] = “find”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err="1" smtClean="0">
                <a:solidFill>
                  <a:srgbClr val="000066"/>
                </a:solidFill>
                <a:latin typeface="Arial" charset="0"/>
              </a:rPr>
              <a:t>argv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[1] = “.”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err="1" smtClean="0">
                <a:solidFill>
                  <a:srgbClr val="000066"/>
                </a:solidFill>
                <a:latin typeface="Arial" charset="0"/>
              </a:rPr>
              <a:t>argv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[2] = “-print”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04813" y="327025"/>
            <a:ext cx="87185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400" b="1" dirty="0" smtClean="0">
                <a:solidFill>
                  <a:srgbClr val="660033"/>
                </a:solidFill>
                <a:latin typeface="Arial" charset="0"/>
              </a:rPr>
              <a:t>Command Line Arguments (2)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#include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&lt;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stdio.h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&gt;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en-US" sz="20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main(</a:t>
            </a: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argc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, </a:t>
            </a: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char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*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argv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[])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{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;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printf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("%d arguments\n",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argc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);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for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(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= 0;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&lt;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argc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;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++)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 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printf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("  %d: %s\n",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, 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argv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[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]);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return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0;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04813" y="327025"/>
            <a:ext cx="87185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400" b="1" dirty="0" smtClean="0">
                <a:solidFill>
                  <a:srgbClr val="660033"/>
                </a:solidFill>
                <a:latin typeface="Arial" charset="0"/>
              </a:rPr>
              <a:t>Command Line Arguments (3)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$ ./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cmdline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The Class That Gives MTSU Its Zip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8 arguments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0: ./</a:t>
            </a:r>
            <a:r>
              <a:rPr lang="en-US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cmdline</a:t>
            </a:r>
            <a:endParaRPr lang="en-US" sz="20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1: The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2: Class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3: That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4: Gives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5: MTSU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6: Its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7: Zip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$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Arrays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5488" indent="-26828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char</a:t>
            </a:r>
            <a:r>
              <a:rPr lang="en-US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foo[80];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An array of 80 characters (stored contiguously in memory)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Courier New" charset="0"/>
              <a:buChar char="–"/>
              <a:defRPr/>
            </a:pPr>
            <a:r>
              <a:rPr lang="en-US" sz="2000" smtClean="0">
                <a:solidFill>
                  <a:srgbClr val="000066"/>
                </a:solidFill>
                <a:latin typeface="Courier New" charset="0"/>
              </a:rPr>
              <a:t>sizeof(foo)</a:t>
            </a:r>
            <a:br>
              <a:rPr lang="en-US" sz="2000" smtClean="0">
                <a:solidFill>
                  <a:srgbClr val="000066"/>
                </a:solidFill>
                <a:latin typeface="Courier New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= 80 × </a:t>
            </a:r>
            <a:r>
              <a:rPr lang="en-US" sz="2000" smtClean="0">
                <a:solidFill>
                  <a:srgbClr val="000066"/>
                </a:solidFill>
                <a:latin typeface="Courier New" charset="0"/>
              </a:rPr>
              <a:t>sizeof(char)</a:t>
            </a:r>
            <a:br>
              <a:rPr lang="en-US" sz="2000" smtClean="0">
                <a:solidFill>
                  <a:srgbClr val="000066"/>
                </a:solidFill>
                <a:latin typeface="Courier New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= 80 × 1 = 80 bytes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bar[40];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An array of 40 integers (stored contiguously in memory)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Courier New" charset="0"/>
              <a:buChar char="–"/>
              <a:defRPr/>
            </a:pPr>
            <a:r>
              <a:rPr lang="en-US" sz="2000" smtClean="0">
                <a:solidFill>
                  <a:srgbClr val="000066"/>
                </a:solidFill>
                <a:latin typeface="Courier New" charset="0"/>
              </a:rPr>
              <a:t>sizeof(bar)</a:t>
            </a:r>
            <a:br>
              <a:rPr lang="en-US" sz="2000" smtClean="0">
                <a:solidFill>
                  <a:srgbClr val="000066"/>
                </a:solidFill>
                <a:latin typeface="Courier New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= 40 × </a:t>
            </a:r>
            <a:r>
              <a:rPr lang="en-US" sz="2000" smtClean="0">
                <a:solidFill>
                  <a:srgbClr val="000066"/>
                </a:solidFill>
                <a:latin typeface="Courier New" charset="0"/>
              </a:rPr>
              <a:t>sizeof(int)</a:t>
            </a:r>
            <a:br>
              <a:rPr lang="en-US" sz="2000" smtClean="0">
                <a:solidFill>
                  <a:srgbClr val="000066"/>
                </a:solidFill>
                <a:latin typeface="Courier New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= 40 × 4 = 160 bytes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Structures (</a:t>
            </a:r>
            <a:r>
              <a:rPr lang="en-US" sz="3800" b="1" dirty="0" err="1" smtClean="0">
                <a:solidFill>
                  <a:srgbClr val="660033"/>
                </a:solidFill>
                <a:latin typeface="Arial" charset="0"/>
              </a:rPr>
              <a:t>structs</a:t>
            </a: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)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Aggregate data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b="1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#include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&lt;</a:t>
            </a:r>
            <a:r>
              <a:rPr lang="en-US" sz="1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stdio.h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&gt;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endParaRPr lang="en-US" sz="14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struct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person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1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char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*     name;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     age;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}; </a:t>
            </a:r>
            <a:r>
              <a:rPr lang="en-US" sz="1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/* &lt;== DO NOT FORGET the semicolon */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endParaRPr lang="en-US" sz="1400" dirty="0" smtClean="0">
              <a:solidFill>
                <a:srgbClr val="99CC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main(</a:t>
            </a:r>
            <a:r>
              <a:rPr lang="en-US" sz="1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argc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, </a:t>
            </a:r>
            <a:r>
              <a:rPr lang="en-US" sz="1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char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* </a:t>
            </a:r>
            <a:r>
              <a:rPr lang="en-US" sz="1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argv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[])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struct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person potter;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potter.name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= "Harry Potter";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potter.age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= 15;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endParaRPr lang="en-US" sz="14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("%s is %d years old\n", </a:t>
            </a:r>
            <a:r>
              <a:rPr lang="en-US" sz="1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potter.name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, </a:t>
            </a:r>
            <a:r>
              <a:rPr lang="en-US" sz="1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potter.age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endParaRPr lang="en-US" sz="14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</a:t>
            </a:r>
            <a:r>
              <a:rPr lang="en-US" sz="1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return</a:t>
            </a: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0;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Structs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96875" y="1362073"/>
            <a:ext cx="7896301" cy="31624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2200" dirty="0" smtClean="0"/>
              <a:t>Collection</a:t>
            </a:r>
            <a:r>
              <a:rPr sz="2200" dirty="0" smtClean="0"/>
              <a:t> </a:t>
            </a:r>
            <a:r>
              <a:rPr sz="2200" dirty="0"/>
              <a:t>of </a:t>
            </a:r>
            <a:r>
              <a:rPr lang="en-US" sz="2200" dirty="0" smtClean="0"/>
              <a:t>values</a:t>
            </a:r>
            <a:r>
              <a:rPr sz="2200" dirty="0" smtClean="0"/>
              <a:t> </a:t>
            </a:r>
            <a:r>
              <a:rPr sz="2200" dirty="0"/>
              <a:t>placed under one name in a </a:t>
            </a:r>
            <a:r>
              <a:rPr lang="en-US" sz="2200" dirty="0" smtClean="0"/>
              <a:t>single </a:t>
            </a:r>
            <a:r>
              <a:rPr sz="2200" dirty="0" smtClean="0"/>
              <a:t>block </a:t>
            </a:r>
            <a:r>
              <a:rPr sz="2200" dirty="0"/>
              <a:t>of memory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Can </a:t>
            </a:r>
            <a:r>
              <a:rPr lang="en-US" dirty="0" smtClean="0"/>
              <a:t>put</a:t>
            </a:r>
            <a:r>
              <a:rPr dirty="0" smtClean="0"/>
              <a:t> </a:t>
            </a:r>
            <a:r>
              <a:rPr dirty="0" err="1"/>
              <a:t>structs</a:t>
            </a:r>
            <a:r>
              <a:rPr dirty="0"/>
              <a:t>, arrays in other </a:t>
            </a:r>
            <a:r>
              <a:rPr dirty="0" err="1"/>
              <a:t>structs</a:t>
            </a:r>
            <a:endParaRPr dirty="0"/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Given a </a:t>
            </a:r>
            <a:r>
              <a:rPr sz="2200" dirty="0" err="1"/>
              <a:t>struct</a:t>
            </a:r>
            <a:r>
              <a:rPr sz="2200" dirty="0"/>
              <a:t> </a:t>
            </a:r>
            <a:r>
              <a:rPr sz="2200" i="1" dirty="0"/>
              <a:t>instance</a:t>
            </a:r>
            <a:r>
              <a:rPr sz="2200" dirty="0"/>
              <a:t>, access the fields using the ‘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2200" dirty="0"/>
              <a:t>’ operator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Given a </a:t>
            </a:r>
            <a:r>
              <a:rPr sz="2200" dirty="0" err="1"/>
              <a:t>struct</a:t>
            </a:r>
            <a:r>
              <a:rPr sz="2200" dirty="0"/>
              <a:t> </a:t>
            </a:r>
            <a:r>
              <a:rPr sz="2200" i="1" dirty="0"/>
              <a:t>pointer</a:t>
            </a:r>
            <a:r>
              <a:rPr sz="2200" dirty="0"/>
              <a:t>, access the fields using the ‘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sz="2200" dirty="0"/>
              <a:t>’ operator</a:t>
            </a:r>
          </a:p>
        </p:txBody>
      </p:sp>
      <p:sp>
        <p:nvSpPr>
          <p:cNvPr id="77" name="Shape 77"/>
          <p:cNvSpPr/>
          <p:nvPr/>
        </p:nvSpPr>
        <p:spPr>
          <a:xfrm>
            <a:off x="525141" y="4688897"/>
            <a:ext cx="1846081" cy="92333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struct foo_s { </a:t>
            </a:r>
          </a:p>
          <a:p>
            <a:pPr lvl="0">
              <a:defRPr sz="1800"/>
            </a:pP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  int a; </a:t>
            </a:r>
          </a:p>
          <a:p>
            <a:pPr lvl="0">
              <a:defRPr sz="1800"/>
            </a:pP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  char b; </a:t>
            </a:r>
          </a:p>
          <a:p>
            <a:pPr lvl="0">
              <a:defRPr sz="1800"/>
            </a:pP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78" name="Shape 78"/>
          <p:cNvSpPr/>
          <p:nvPr/>
        </p:nvSpPr>
        <p:spPr>
          <a:xfrm>
            <a:off x="2584783" y="4688897"/>
            <a:ext cx="1911017" cy="92333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struct bar_s { </a:t>
            </a:r>
          </a:p>
          <a:p>
            <a:pPr lvl="0">
              <a:defRPr sz="1800"/>
            </a:pP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  char ar[10];</a:t>
            </a:r>
          </a:p>
          <a:p>
            <a:pPr lvl="0">
              <a:defRPr sz="1800"/>
            </a:pP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  foo_s baz; </a:t>
            </a:r>
          </a:p>
          <a:p>
            <a:pPr lvl="0">
              <a:defRPr sz="1800"/>
            </a:pP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79" name="Shape 79"/>
          <p:cNvSpPr/>
          <p:nvPr/>
        </p:nvSpPr>
        <p:spPr>
          <a:xfrm>
            <a:off x="4724400" y="4688897"/>
            <a:ext cx="4208339" cy="1154162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r>
              <a:rPr lang="en-US" sz="1500" dirty="0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bar_s</a:t>
            </a:r>
            <a:r>
              <a:rPr sz="1500" dirty="0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biz; // bar_s instance</a:t>
            </a:r>
          </a:p>
          <a:p>
            <a:pPr lvl="0">
              <a:defRPr sz="1800"/>
            </a:pPr>
            <a:r>
              <a:rPr lang="en-US" sz="1500" dirty="0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biz.ar</a:t>
            </a: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[0] = ‘a’; </a:t>
            </a:r>
          </a:p>
          <a:p>
            <a:pPr lvl="0">
              <a:defRPr sz="1800"/>
            </a:pPr>
            <a:r>
              <a:rPr lang="en-US" sz="1500" dirty="0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biz.baz.a</a:t>
            </a:r>
            <a:r>
              <a:rPr sz="1500" dirty="0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= 42;</a:t>
            </a:r>
          </a:p>
          <a:p>
            <a:pPr lvl="0">
              <a:defRPr sz="1800"/>
            </a:pPr>
            <a:r>
              <a:rPr lang="en-US" sz="1500" dirty="0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bar_s</a:t>
            </a: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* boz = &amp;biz; // bar_s ptr</a:t>
            </a:r>
          </a:p>
          <a:p>
            <a:pPr lvl="0">
              <a:defRPr sz="1800"/>
            </a:pPr>
            <a:r>
              <a:rPr lang="en-US" sz="1500" dirty="0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boz</a:t>
            </a:r>
            <a:r>
              <a:rPr sz="15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-&gt;baz.b = ‘b’; </a:t>
            </a:r>
          </a:p>
        </p:txBody>
      </p:sp>
    </p:spTree>
    <p:extLst>
      <p:ext uri="{BB962C8B-B14F-4D97-AF65-F5344CB8AC3E}">
        <p14:creationId xmlns:p14="http://schemas.microsoft.com/office/powerpoint/2010/main" val="5468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Pointers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4814887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Pointers are variables that hold an address in memory.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That address contains another variable.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Unique to C and C-like languages</a:t>
            </a:r>
          </a:p>
        </p:txBody>
      </p:sp>
      <p:pic>
        <p:nvPicPr>
          <p:cNvPr id="4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6954" y="1053416"/>
            <a:ext cx="3410107" cy="283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float</a:t>
            </a:r>
            <a:r>
              <a:rPr lang="en-US" sz="1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f;        </a:t>
            </a:r>
            <a:r>
              <a:rPr lang="en-US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/* data variable */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float</a:t>
            </a:r>
            <a:r>
              <a:rPr lang="en-US" sz="1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*</a:t>
            </a:r>
            <a:r>
              <a:rPr lang="en-US" sz="16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f_addr</a:t>
            </a:r>
            <a:r>
              <a:rPr lang="en-US" sz="1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;  </a:t>
            </a:r>
            <a:r>
              <a:rPr lang="en-US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/* pointer variable */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r>
              <a:rPr lang="en-US" sz="16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f_addr</a:t>
            </a:r>
            <a:r>
              <a:rPr lang="en-US" sz="1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= &amp;f;    </a:t>
            </a:r>
            <a:r>
              <a:rPr lang="en-US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/* &amp; = address operator */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38200" y="5105400"/>
            <a:ext cx="7315200" cy="1600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838200" y="2438400"/>
            <a:ext cx="7315200" cy="1828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066800"/>
            <a:ext cx="8991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2543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>
              <a:solidFill>
                <a:srgbClr val="000000"/>
              </a:solidFill>
              <a:latin typeface="Courier New" charset="0"/>
              <a:cs typeface="DejaVu Sans" charset="0"/>
            </a:endParaRPr>
          </a:p>
          <a:p>
            <a:pPr marL="341313" indent="-32543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>
              <a:solidFill>
                <a:srgbClr val="000000"/>
              </a:solidFill>
              <a:latin typeface="Courier New" charset="0"/>
              <a:cs typeface="DejaVu Sans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90600" y="3003550"/>
            <a:ext cx="1752600" cy="577850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00"/>
                </a:solidFill>
                <a:cs typeface="DejaVu Sans" charset="0"/>
              </a:rPr>
              <a:t>?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808413" y="3003550"/>
            <a:ext cx="1752600" cy="577850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00"/>
                </a:solidFill>
                <a:cs typeface="DejaVu Sans" charset="0"/>
              </a:rPr>
              <a:t>?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449388" y="2530475"/>
            <a:ext cx="3333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f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832225" y="2563813"/>
            <a:ext cx="10953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f_addr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449388" y="3654425"/>
            <a:ext cx="11050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0x4300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311650" y="3654425"/>
            <a:ext cx="11050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0x</a:t>
            </a:r>
            <a:r>
              <a:rPr lang="en-US" dirty="0" smtClean="0">
                <a:solidFill>
                  <a:srgbClr val="000000"/>
                </a:solidFill>
              </a:rPr>
              <a:t>4304</a:t>
            </a:r>
          </a:p>
        </p:txBody>
      </p:sp>
      <p:grpSp>
        <p:nvGrpSpPr>
          <p:cNvPr id="56331" name="Group 10"/>
          <p:cNvGrpSpPr>
            <a:grpSpLocks/>
          </p:cNvGrpSpPr>
          <p:nvPr/>
        </p:nvGrpSpPr>
        <p:grpSpPr bwMode="auto">
          <a:xfrm>
            <a:off x="990600" y="5121277"/>
            <a:ext cx="4554538" cy="1587501"/>
            <a:chOff x="624" y="3226"/>
            <a:chExt cx="2869" cy="1000"/>
          </a:xfrm>
        </p:grpSpPr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624" y="3524"/>
              <a:ext cx="1093" cy="355"/>
            </a:xfrm>
            <a:prstGeom prst="rect">
              <a:avLst/>
            </a:prstGeom>
            <a:solidFill>
              <a:srgbClr val="99CC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>
                  <a:solidFill>
                    <a:srgbClr val="000000"/>
                  </a:solidFill>
                  <a:cs typeface="DejaVu Sans" charset="0"/>
                </a:rPr>
                <a:t>?</a:t>
              </a:r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2399" y="3524"/>
              <a:ext cx="1094" cy="355"/>
            </a:xfrm>
            <a:prstGeom prst="rect">
              <a:avLst/>
            </a:prstGeom>
            <a:solidFill>
              <a:srgbClr val="99CC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0x</a:t>
              </a:r>
              <a:r>
                <a:rPr lang="en-US" dirty="0" smtClean="0">
                  <a:solidFill>
                    <a:srgbClr val="000000"/>
                  </a:solidFill>
                  <a:cs typeface="DejaVu Sans" charset="0"/>
                </a:rPr>
                <a:t>4300</a:t>
              </a:r>
              <a:endParaRPr lang="en-US" dirty="0">
                <a:solidFill>
                  <a:srgbClr val="000000"/>
                </a:solidFill>
                <a:cs typeface="DejaVu Sans" charset="0"/>
              </a:endParaRP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913" y="322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sz="2000" b="1" smtClean="0">
                  <a:solidFill>
                    <a:srgbClr val="000000"/>
                  </a:solidFill>
                  <a:latin typeface="Courier New" charset="0"/>
                </a:rPr>
                <a:t>f</a:t>
              </a:r>
            </a:p>
          </p:txBody>
        </p:sp>
        <p:sp>
          <p:nvSpPr>
            <p:cNvPr id="49166" name="Text Box 14"/>
            <p:cNvSpPr txBox="1">
              <a:spLocks noChangeArrowheads="1"/>
            </p:cNvSpPr>
            <p:nvPr/>
          </p:nvSpPr>
          <p:spPr bwMode="auto">
            <a:xfrm>
              <a:off x="2413" y="3247"/>
              <a:ext cx="6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sz="2000" b="1" smtClean="0">
                  <a:solidFill>
                    <a:srgbClr val="000000"/>
                  </a:solidFill>
                  <a:latin typeface="Courier New" charset="0"/>
                </a:rPr>
                <a:t>f_addr</a:t>
              </a:r>
            </a:p>
          </p:txBody>
        </p:sp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>
              <a:off x="913" y="3934"/>
              <a:ext cx="69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dirty="0">
                  <a:solidFill>
                    <a:srgbClr val="000000"/>
                  </a:solidFill>
                </a:rPr>
                <a:t>0x</a:t>
              </a:r>
              <a:r>
                <a:rPr lang="en-US" dirty="0" smtClean="0">
                  <a:solidFill>
                    <a:srgbClr val="000000"/>
                  </a:solidFill>
                </a:rPr>
                <a:t>4300</a:t>
              </a:r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2716" y="3934"/>
              <a:ext cx="69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dirty="0">
                  <a:solidFill>
                    <a:srgbClr val="000000"/>
                  </a:solidFill>
                </a:rPr>
                <a:t>0x</a:t>
              </a:r>
              <a:r>
                <a:rPr lang="en-US" dirty="0" smtClean="0">
                  <a:solidFill>
                    <a:srgbClr val="000000"/>
                  </a:solidFill>
                </a:rPr>
                <a:t>4304</a:t>
              </a:r>
            </a:p>
          </p:txBody>
        </p:sp>
        <p:sp>
          <p:nvSpPr>
            <p:cNvPr id="49169" name="Line 17"/>
            <p:cNvSpPr>
              <a:spLocks noChangeShapeType="1"/>
            </p:cNvSpPr>
            <p:nvPr/>
          </p:nvSpPr>
          <p:spPr bwMode="auto">
            <a:xfrm flipH="1">
              <a:off x="1429" y="3684"/>
              <a:ext cx="1211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ejaVu Sans" charset="0"/>
              </a:endParaRPr>
            </a:p>
          </p:txBody>
        </p:sp>
      </p:grp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Using Pointers (1)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Why C?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Used prevalently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Operating systems (e.g. Linux, FreeBSD/OS X, windows)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Web servers (apache)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Web browsers (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firefox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)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Mail servers (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sendmail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, postfix,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uw-imap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)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DNS servers (bind)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Video games (any FPS)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Graphics card programming (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OpenCL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GPGPU programming based on C)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Why?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Performance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Portability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Wealth of programmers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*</a:t>
            </a:r>
            <a:r>
              <a:rPr lang="en-US" sz="16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f_addr</a:t>
            </a:r>
            <a:r>
              <a:rPr lang="en-US" sz="1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= 3.2;	</a:t>
            </a:r>
            <a:r>
              <a:rPr lang="en-US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/* indirection operator */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float</a:t>
            </a:r>
            <a:r>
              <a:rPr lang="en-US" sz="1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g = *</a:t>
            </a:r>
            <a:r>
              <a:rPr lang="en-US" sz="16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f_addr</a:t>
            </a:r>
            <a:r>
              <a:rPr lang="en-US" sz="1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;</a:t>
            </a:r>
            <a:r>
              <a:rPr lang="en-US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/* indirection: g is now 3.2 */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838200" y="5105400"/>
            <a:ext cx="7315200" cy="1600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838200" y="2209800"/>
            <a:ext cx="7315200" cy="1600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Using Pointers (2)</a:t>
            </a:r>
          </a:p>
        </p:txBody>
      </p:sp>
      <p:grpSp>
        <p:nvGrpSpPr>
          <p:cNvPr id="58374" name="Group 5"/>
          <p:cNvGrpSpPr>
            <a:grpSpLocks/>
          </p:cNvGrpSpPr>
          <p:nvPr/>
        </p:nvGrpSpPr>
        <p:grpSpPr bwMode="auto">
          <a:xfrm>
            <a:off x="1066800" y="2225676"/>
            <a:ext cx="4554538" cy="1589088"/>
            <a:chOff x="672" y="1402"/>
            <a:chExt cx="2869" cy="1001"/>
          </a:xfrm>
        </p:grpSpPr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961" y="140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sz="2000" b="1" smtClean="0">
                  <a:solidFill>
                    <a:srgbClr val="000000"/>
                  </a:solidFill>
                  <a:latin typeface="Courier New" charset="0"/>
                </a:rPr>
                <a:t>f</a:t>
              </a:r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2462" y="1423"/>
              <a:ext cx="6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sz="2000" b="1" smtClean="0">
                  <a:solidFill>
                    <a:srgbClr val="000000"/>
                  </a:solidFill>
                  <a:latin typeface="Courier New" charset="0"/>
                </a:rPr>
                <a:t>f_addr</a:t>
              </a: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961" y="2111"/>
              <a:ext cx="69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dirty="0">
                  <a:solidFill>
                    <a:srgbClr val="000000"/>
                  </a:solidFill>
                </a:rPr>
                <a:t>0x</a:t>
              </a:r>
              <a:r>
                <a:rPr lang="en-US" dirty="0" smtClean="0">
                  <a:solidFill>
                    <a:srgbClr val="000000"/>
                  </a:solidFill>
                </a:rPr>
                <a:t>4300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2765" y="2111"/>
              <a:ext cx="69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dirty="0">
                  <a:solidFill>
                    <a:srgbClr val="000000"/>
                  </a:solidFill>
                </a:rPr>
                <a:t>0x</a:t>
              </a:r>
              <a:r>
                <a:rPr lang="en-US" dirty="0" smtClean="0">
                  <a:solidFill>
                    <a:srgbClr val="000000"/>
                  </a:solidFill>
                </a:rPr>
                <a:t>4304</a:t>
              </a:r>
            </a:p>
          </p:txBody>
        </p:sp>
        <p:grpSp>
          <p:nvGrpSpPr>
            <p:cNvPr id="58391" name="Group 10"/>
            <p:cNvGrpSpPr>
              <a:grpSpLocks/>
            </p:cNvGrpSpPr>
            <p:nvPr/>
          </p:nvGrpSpPr>
          <p:grpSpPr bwMode="auto">
            <a:xfrm>
              <a:off x="672" y="1701"/>
              <a:ext cx="2869" cy="354"/>
              <a:chOff x="672" y="1701"/>
              <a:chExt cx="2869" cy="354"/>
            </a:xfrm>
          </p:grpSpPr>
          <p:sp>
            <p:nvSpPr>
              <p:cNvPr id="50187" name="Rectangle 11"/>
              <p:cNvSpPr>
                <a:spLocks noChangeArrowheads="1"/>
              </p:cNvSpPr>
              <p:nvPr/>
            </p:nvSpPr>
            <p:spPr bwMode="auto">
              <a:xfrm>
                <a:off x="672" y="1701"/>
                <a:ext cx="1094" cy="354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>
                    <a:solidFill>
                      <a:srgbClr val="000000"/>
                    </a:solidFill>
                    <a:cs typeface="DejaVu Sans" charset="0"/>
                  </a:rPr>
                  <a:t>3.2</a:t>
                </a:r>
              </a:p>
            </p:txBody>
          </p:sp>
          <p:sp>
            <p:nvSpPr>
              <p:cNvPr id="50188" name="Rectangle 12"/>
              <p:cNvSpPr>
                <a:spLocks noChangeArrowheads="1"/>
              </p:cNvSpPr>
              <p:nvPr/>
            </p:nvSpPr>
            <p:spPr bwMode="auto">
              <a:xfrm>
                <a:off x="2448" y="1701"/>
                <a:ext cx="1093" cy="354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0x</a:t>
                </a:r>
                <a:r>
                  <a:rPr lang="en-US" dirty="0" smtClean="0">
                    <a:solidFill>
                      <a:srgbClr val="000000"/>
                    </a:solidFill>
                    <a:cs typeface="DejaVu Sans" charset="0"/>
                  </a:rPr>
                  <a:t>4300</a:t>
                </a:r>
                <a:endParaRPr lang="en-US" dirty="0">
                  <a:solidFill>
                    <a:srgbClr val="000000"/>
                  </a:solidFill>
                  <a:cs typeface="DejaVu Sans" charset="0"/>
                </a:endParaRPr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flipH="1">
                <a:off x="1476" y="1860"/>
                <a:ext cx="1212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ejaVu Sans" charset="0"/>
                </a:endParaRPr>
              </a:p>
            </p:txBody>
          </p:sp>
        </p:grpSp>
      </p:grpSp>
      <p:grpSp>
        <p:nvGrpSpPr>
          <p:cNvPr id="58375" name="Group 14"/>
          <p:cNvGrpSpPr>
            <a:grpSpLocks/>
          </p:cNvGrpSpPr>
          <p:nvPr/>
        </p:nvGrpSpPr>
        <p:grpSpPr bwMode="auto">
          <a:xfrm>
            <a:off x="1066800" y="5105402"/>
            <a:ext cx="4554538" cy="1587501"/>
            <a:chOff x="672" y="3216"/>
            <a:chExt cx="2869" cy="1000"/>
          </a:xfrm>
        </p:grpSpPr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961" y="321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sz="2000" b="1" smtClean="0">
                  <a:solidFill>
                    <a:srgbClr val="000000"/>
                  </a:solidFill>
                  <a:latin typeface="Courier New" charset="0"/>
                </a:rPr>
                <a:t>f</a:t>
              </a:r>
            </a:p>
          </p:txBody>
        </p:sp>
        <p:sp>
          <p:nvSpPr>
            <p:cNvPr id="50192" name="Text Box 16"/>
            <p:cNvSpPr txBox="1">
              <a:spLocks noChangeArrowheads="1"/>
            </p:cNvSpPr>
            <p:nvPr/>
          </p:nvSpPr>
          <p:spPr bwMode="auto">
            <a:xfrm>
              <a:off x="2462" y="3237"/>
              <a:ext cx="6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sz="2000" b="1" smtClean="0">
                  <a:solidFill>
                    <a:srgbClr val="000000"/>
                  </a:solidFill>
                  <a:latin typeface="Courier New" charset="0"/>
                </a:rPr>
                <a:t>f_addr</a:t>
              </a:r>
            </a:p>
          </p:txBody>
        </p:sp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961" y="3924"/>
              <a:ext cx="69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dirty="0">
                  <a:solidFill>
                    <a:srgbClr val="000000"/>
                  </a:solidFill>
                </a:rPr>
                <a:t>0x</a:t>
              </a:r>
              <a:r>
                <a:rPr lang="en-US" dirty="0" smtClean="0">
                  <a:solidFill>
                    <a:srgbClr val="000000"/>
                  </a:solidFill>
                </a:rPr>
                <a:t>4300</a:t>
              </a:r>
            </a:p>
          </p:txBody>
        </p:sp>
        <p:sp>
          <p:nvSpPr>
            <p:cNvPr id="50194" name="Text Box 18"/>
            <p:cNvSpPr txBox="1">
              <a:spLocks noChangeArrowheads="1"/>
            </p:cNvSpPr>
            <p:nvPr/>
          </p:nvSpPr>
          <p:spPr bwMode="auto">
            <a:xfrm>
              <a:off x="2765" y="3924"/>
              <a:ext cx="69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dirty="0">
                  <a:solidFill>
                    <a:srgbClr val="000000"/>
                  </a:solidFill>
                </a:rPr>
                <a:t>0x</a:t>
              </a:r>
              <a:r>
                <a:rPr lang="en-US" dirty="0" smtClean="0">
                  <a:solidFill>
                    <a:srgbClr val="000000"/>
                  </a:solidFill>
                </a:rPr>
                <a:t>4304</a:t>
              </a:r>
            </a:p>
          </p:txBody>
        </p:sp>
        <p:grpSp>
          <p:nvGrpSpPr>
            <p:cNvPr id="58383" name="Group 19"/>
            <p:cNvGrpSpPr>
              <a:grpSpLocks/>
            </p:cNvGrpSpPr>
            <p:nvPr/>
          </p:nvGrpSpPr>
          <p:grpSpPr bwMode="auto">
            <a:xfrm>
              <a:off x="672" y="3515"/>
              <a:ext cx="2869" cy="353"/>
              <a:chOff x="672" y="3515"/>
              <a:chExt cx="2869" cy="353"/>
            </a:xfrm>
          </p:grpSpPr>
          <p:sp>
            <p:nvSpPr>
              <p:cNvPr id="50196" name="Rectangle 20"/>
              <p:cNvSpPr>
                <a:spLocks noChangeArrowheads="1"/>
              </p:cNvSpPr>
              <p:nvPr/>
            </p:nvSpPr>
            <p:spPr bwMode="auto">
              <a:xfrm>
                <a:off x="672" y="3515"/>
                <a:ext cx="1094" cy="353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>
                    <a:solidFill>
                      <a:srgbClr val="000000"/>
                    </a:solidFill>
                    <a:cs typeface="DejaVu Sans" charset="0"/>
                  </a:rPr>
                  <a:t>3.2</a:t>
                </a:r>
              </a:p>
            </p:txBody>
          </p:sp>
          <p:sp>
            <p:nvSpPr>
              <p:cNvPr id="50197" name="Rectangle 21"/>
              <p:cNvSpPr>
                <a:spLocks noChangeArrowheads="1"/>
              </p:cNvSpPr>
              <p:nvPr/>
            </p:nvSpPr>
            <p:spPr bwMode="auto">
              <a:xfrm>
                <a:off x="2448" y="3515"/>
                <a:ext cx="1093" cy="353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0x</a:t>
                </a:r>
                <a:r>
                  <a:rPr lang="en-US" dirty="0" smtClean="0">
                    <a:solidFill>
                      <a:srgbClr val="000000"/>
                    </a:solidFill>
                    <a:cs typeface="DejaVu Sans" charset="0"/>
                  </a:rPr>
                  <a:t>4300</a:t>
                </a:r>
                <a:endParaRPr lang="en-US" dirty="0">
                  <a:solidFill>
                    <a:srgbClr val="000000"/>
                  </a:solidFill>
                  <a:cs typeface="DejaVu Sans" charset="0"/>
                </a:endParaRPr>
              </a:p>
            </p:txBody>
          </p:sp>
          <p:sp>
            <p:nvSpPr>
              <p:cNvPr id="50198" name="Line 22"/>
              <p:cNvSpPr>
                <a:spLocks noChangeShapeType="1"/>
              </p:cNvSpPr>
              <p:nvPr/>
            </p:nvSpPr>
            <p:spPr bwMode="auto">
              <a:xfrm flipH="1">
                <a:off x="1476" y="3673"/>
                <a:ext cx="1212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ejaVu Sans" charset="0"/>
                </a:endParaRPr>
              </a:p>
            </p:txBody>
          </p:sp>
        </p:grpSp>
      </p:grp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6240463" y="5576888"/>
            <a:ext cx="1752600" cy="577850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00"/>
                </a:solidFill>
                <a:cs typeface="DejaVu Sans" charset="0"/>
              </a:rPr>
              <a:t>3.2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6699250" y="5102225"/>
            <a:ext cx="3333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g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6699250" y="6227763"/>
            <a:ext cx="11050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0x</a:t>
            </a:r>
            <a:r>
              <a:rPr lang="en-US" dirty="0" smtClean="0">
                <a:solidFill>
                  <a:srgbClr val="000000"/>
                </a:solidFill>
              </a:rPr>
              <a:t>4308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sz="160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f = 1.3;		</a:t>
            </a:r>
            <a:r>
              <a:rPr lang="en-US" sz="160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/* but g is still 3.2 */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160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873125" y="1927225"/>
            <a:ext cx="7315200" cy="1600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Using Pointers (3)</a:t>
            </a:r>
          </a:p>
        </p:txBody>
      </p:sp>
      <p:grpSp>
        <p:nvGrpSpPr>
          <p:cNvPr id="60421" name="Group 4"/>
          <p:cNvGrpSpPr>
            <a:grpSpLocks/>
          </p:cNvGrpSpPr>
          <p:nvPr/>
        </p:nvGrpSpPr>
        <p:grpSpPr bwMode="auto">
          <a:xfrm>
            <a:off x="1101725" y="1927226"/>
            <a:ext cx="4554538" cy="1589088"/>
            <a:chOff x="694" y="1214"/>
            <a:chExt cx="2869" cy="1001"/>
          </a:xfrm>
        </p:grpSpPr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984" y="121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sz="2000" b="1" smtClean="0">
                  <a:solidFill>
                    <a:srgbClr val="000000"/>
                  </a:solidFill>
                  <a:latin typeface="Courier New" charset="0"/>
                </a:rPr>
                <a:t>f</a:t>
              </a:r>
            </a:p>
          </p:txBody>
        </p:sp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2485" y="1235"/>
              <a:ext cx="6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sz="2000" b="1" smtClean="0">
                  <a:solidFill>
                    <a:srgbClr val="000000"/>
                  </a:solidFill>
                  <a:latin typeface="Courier New" charset="0"/>
                </a:rPr>
                <a:t>f_addr</a:t>
              </a:r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984" y="1923"/>
              <a:ext cx="69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dirty="0">
                  <a:solidFill>
                    <a:srgbClr val="000000"/>
                  </a:solidFill>
                </a:rPr>
                <a:t>0x</a:t>
              </a:r>
              <a:r>
                <a:rPr lang="en-US" dirty="0" smtClean="0">
                  <a:solidFill>
                    <a:srgbClr val="000000"/>
                  </a:solidFill>
                </a:rPr>
                <a:t>4300</a:t>
              </a:r>
            </a:p>
          </p:txBody>
        </p:sp>
        <p:sp>
          <p:nvSpPr>
            <p:cNvPr id="51208" name="Text Box 8"/>
            <p:cNvSpPr txBox="1">
              <a:spLocks noChangeArrowheads="1"/>
            </p:cNvSpPr>
            <p:nvPr/>
          </p:nvSpPr>
          <p:spPr bwMode="auto">
            <a:xfrm>
              <a:off x="2787" y="1923"/>
              <a:ext cx="69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Sans" charset="0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en-US" dirty="0">
                  <a:solidFill>
                    <a:srgbClr val="000000"/>
                  </a:solidFill>
                </a:rPr>
                <a:t>0x</a:t>
              </a:r>
              <a:r>
                <a:rPr lang="en-US" dirty="0" smtClean="0">
                  <a:solidFill>
                    <a:srgbClr val="000000"/>
                  </a:solidFill>
                </a:rPr>
                <a:t>4304</a:t>
              </a:r>
            </a:p>
          </p:txBody>
        </p:sp>
        <p:grpSp>
          <p:nvGrpSpPr>
            <p:cNvPr id="60429" name="Group 9"/>
            <p:cNvGrpSpPr>
              <a:grpSpLocks/>
            </p:cNvGrpSpPr>
            <p:nvPr/>
          </p:nvGrpSpPr>
          <p:grpSpPr bwMode="auto">
            <a:xfrm>
              <a:off x="694" y="1513"/>
              <a:ext cx="2869" cy="354"/>
              <a:chOff x="694" y="1513"/>
              <a:chExt cx="2869" cy="354"/>
            </a:xfrm>
          </p:grpSpPr>
          <p:sp>
            <p:nvSpPr>
              <p:cNvPr id="51210" name="Rectangle 10"/>
              <p:cNvSpPr>
                <a:spLocks noChangeArrowheads="1"/>
              </p:cNvSpPr>
              <p:nvPr/>
            </p:nvSpPr>
            <p:spPr bwMode="auto">
              <a:xfrm>
                <a:off x="694" y="1513"/>
                <a:ext cx="1094" cy="354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>
                    <a:solidFill>
                      <a:srgbClr val="000000"/>
                    </a:solidFill>
                    <a:cs typeface="DejaVu Sans" charset="0"/>
                  </a:rPr>
                  <a:t>1.3</a:t>
                </a:r>
              </a:p>
            </p:txBody>
          </p:sp>
          <p:sp>
            <p:nvSpPr>
              <p:cNvPr id="51211" name="Rectangle 11"/>
              <p:cNvSpPr>
                <a:spLocks noChangeArrowheads="1"/>
              </p:cNvSpPr>
              <p:nvPr/>
            </p:nvSpPr>
            <p:spPr bwMode="auto">
              <a:xfrm>
                <a:off x="2470" y="1513"/>
                <a:ext cx="1093" cy="354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0x</a:t>
                </a:r>
                <a:r>
                  <a:rPr lang="en-US" dirty="0" smtClean="0">
                    <a:solidFill>
                      <a:srgbClr val="000000"/>
                    </a:solidFill>
                    <a:cs typeface="DejaVu Sans" charset="0"/>
                  </a:rPr>
                  <a:t>4300</a:t>
                </a:r>
                <a:endParaRPr lang="en-US" dirty="0">
                  <a:solidFill>
                    <a:srgbClr val="000000"/>
                  </a:solidFill>
                  <a:cs typeface="DejaVu Sans" charset="0"/>
                </a:endParaRPr>
              </a:p>
            </p:txBody>
          </p:sp>
          <p:sp>
            <p:nvSpPr>
              <p:cNvPr id="51212" name="Line 12"/>
              <p:cNvSpPr>
                <a:spLocks noChangeShapeType="1"/>
              </p:cNvSpPr>
              <p:nvPr/>
            </p:nvSpPr>
            <p:spPr bwMode="auto">
              <a:xfrm flipH="1">
                <a:off x="1498" y="1672"/>
                <a:ext cx="1212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DejaVu Sans" charset="0"/>
                </a:endParaRPr>
              </a:p>
            </p:txBody>
          </p:sp>
        </p:grpSp>
      </p:grp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6276975" y="2398713"/>
            <a:ext cx="1752600" cy="577850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00"/>
                </a:solidFill>
                <a:cs typeface="DejaVu Sans" charset="0"/>
              </a:rPr>
              <a:t>3.2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734175" y="1925638"/>
            <a:ext cx="3333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g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6734175" y="3049588"/>
            <a:ext cx="11050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0x</a:t>
            </a:r>
            <a:r>
              <a:rPr lang="en-US" dirty="0" smtClean="0">
                <a:solidFill>
                  <a:srgbClr val="000000"/>
                </a:solidFill>
              </a:rPr>
              <a:t>4308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Pointers To Pointers (</a:t>
            </a:r>
            <a:r>
              <a:rPr lang="en-US" sz="3800" b="1" dirty="0" err="1" smtClean="0">
                <a:solidFill>
                  <a:srgbClr val="660033"/>
                </a:solidFill>
                <a:latin typeface="Arial" charset="0"/>
              </a:rPr>
              <a:t>etc</a:t>
            </a: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)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int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j;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int</a:t>
            </a: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 *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v;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int</a:t>
            </a: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 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**m</a:t>
            </a: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;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 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=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malloc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(NROWS * NCOLS *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sizeof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int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));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 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=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malloc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(NROWS *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sizeof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int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*));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for 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=0;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&lt; NROWS;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++)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       m[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] = v + (NCOLS *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);</a:t>
            </a:r>
            <a:endParaRPr lang="en-US" sz="2000" b="1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257800"/>
            <a:ext cx="67056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cReview</a:t>
            </a: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/malloc2DArray.c</a:t>
            </a:r>
            <a:endParaRPr lang="en-US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Pointer Arithmetic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96875" y="1362073"/>
            <a:ext cx="7896301" cy="49720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Can add/subtract from an address to get a new address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dirty="0" smtClean="0"/>
              <a:t>Generally, you should avoid doing this (</a:t>
            </a:r>
            <a:r>
              <a:rPr dirty="0" smtClean="0"/>
              <a:t>Only </a:t>
            </a:r>
            <a:r>
              <a:rPr dirty="0"/>
              <a:t>perform when absolutely </a:t>
            </a:r>
            <a:r>
              <a:rPr dirty="0" smtClean="0"/>
              <a:t>necessary)</a:t>
            </a:r>
            <a:endParaRPr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Result depends on the pointer </a:t>
            </a:r>
            <a:r>
              <a:rPr dirty="0" smtClean="0"/>
              <a:t>type</a:t>
            </a:r>
            <a:endParaRPr dirty="0"/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sz="2200" dirty="0"/>
              <a:t>, where 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sz="2200" dirty="0"/>
              <a:t> is a </a:t>
            </a:r>
            <a:r>
              <a:rPr sz="2200" dirty="0" smtClean="0"/>
              <a:t>pointer</a:t>
            </a:r>
            <a:r>
              <a:rPr lang="en-US" sz="2200" dirty="0" smtClean="0"/>
              <a:t>: </a:t>
            </a:r>
            <a:r>
              <a:rPr sz="2200" dirty="0" smtClean="0">
                <a:latin typeface="Courier New"/>
                <a:ea typeface="Courier New"/>
                <a:cs typeface="Courier New"/>
                <a:sym typeface="Courier New"/>
              </a:rPr>
              <a:t>0x100</a:t>
            </a:r>
            <a:r>
              <a:rPr sz="2200" dirty="0"/>
              <a:t>, 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2200" dirty="0"/>
              <a:t> is an 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22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en-US" sz="220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(</a:t>
            </a:r>
            <a:r>
              <a:rPr sz="2200" i="1" dirty="0" smtClean="0"/>
              <a:t>x86</a:t>
            </a:r>
            <a:r>
              <a:rPr sz="2200" i="1" dirty="0"/>
              <a:t>-</a:t>
            </a:r>
            <a:r>
              <a:rPr sz="2200" i="1" dirty="0" smtClean="0"/>
              <a:t>64</a:t>
            </a:r>
            <a:r>
              <a:rPr lang="en-US" sz="2200" dirty="0" smtClean="0">
                <a:latin typeface="American Typewriter"/>
                <a:ea typeface="American Typewriter"/>
                <a:cs typeface="American Typewriter"/>
                <a:sym typeface="American Typewriter"/>
              </a:rPr>
              <a:t>)</a:t>
            </a:r>
            <a:endParaRPr sz="2200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int* </a:t>
            </a:r>
            <a:r>
              <a:rPr lang="en-US"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600" dirty="0" smtClean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sz="1600" dirty="0"/>
              <a:t>: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A+i = 0x100 + sizeof(int) </a:t>
            </a:r>
            <a:r>
              <a:rPr lang="en-US"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600" dirty="0" smtClean="0"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i = 0x100 + 4 * i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char* A</a:t>
            </a:r>
            <a:r>
              <a:rPr sz="1600" dirty="0"/>
              <a:t>: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(char)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600" dirty="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int** A</a:t>
            </a:r>
            <a:r>
              <a:rPr sz="1600" dirty="0"/>
              <a:t>: </a:t>
            </a:r>
            <a:r>
              <a:rPr sz="1600" dirty="0" smtClean="0">
                <a:latin typeface="Courier New"/>
                <a:ea typeface="Courier New"/>
                <a:cs typeface="Courier New"/>
                <a:sym typeface="Courier New"/>
              </a:rPr>
              <a:t>A+i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= 0x100 + sizeof(int*) * i = 0x100 + 8 * i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Rule of thumb: cast pointer explicitly to avoid confusion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/>
              <a:t>Prefer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(char*)(A)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/>
              <a:t> vs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A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/>
              <a:t>, even if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char* A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/>
              <a:t>Absolutely do this in </a:t>
            </a:r>
            <a:r>
              <a:rPr sz="1600" dirty="0" smtClean="0"/>
              <a:t>macros</a:t>
            </a: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346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47650"/>
            <a:ext cx="8710612" cy="7747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mtClean="0"/>
              <a:t>Function calls (static)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 flipH="1">
            <a:off x="1165225" y="2301875"/>
            <a:ext cx="6035675" cy="28384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41363" indent="-2762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Courier New" charset="0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print_ints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sz="2000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 a, </a:t>
            </a:r>
            <a:r>
              <a:rPr lang="en-US" sz="2000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 b)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  <a:cs typeface="Arial" charset="0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{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printf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(“%d %d\n”,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a,b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eaLnBrk="1" hangingPunct="1">
              <a:buClrTx/>
              <a:buFontTx/>
              <a:buNone/>
              <a:defRPr/>
            </a:pPr>
            <a:endParaRPr lang="en-US" sz="2000" b="1" dirty="0" smtClean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buClrTx/>
              <a:buFontTx/>
              <a:buNone/>
              <a:defRPr/>
            </a:pP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 main(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argc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</a:rPr>
              <a:t>char*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argv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[]) {</a:t>
            </a:r>
          </a:p>
          <a:p>
            <a:pPr lvl="1" eaLnBrk="1" hangingPunct="1">
              <a:buClrTx/>
              <a:buFontTx/>
              <a:buNone/>
              <a:defRPr/>
            </a:pP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=3;</a:t>
            </a:r>
          </a:p>
          <a:p>
            <a:pPr lvl="1" eaLnBrk="1" hangingPunct="1">
              <a:buClrTx/>
              <a:buFontTx/>
              <a:buNone/>
              <a:defRPr/>
            </a:pP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 j=4;</a:t>
            </a:r>
          </a:p>
          <a:p>
            <a:pPr lvl="1" eaLnBrk="1" hangingPunct="1">
              <a:buClrTx/>
              <a:buFontTx/>
              <a:buNone/>
              <a:defRPr/>
            </a:pP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print_ints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220788"/>
            <a:ext cx="8301037" cy="5218112"/>
          </a:xfrm>
        </p:spPr>
        <p:txBody>
          <a:bodyPr/>
          <a:lstStyle/>
          <a:p>
            <a:pPr indent="-33337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mtClean="0"/>
              <a:t>Calls to functions typically static (resolved at compile-time)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Function call parameters 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54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5488" indent="-26828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Function arguments are passed “by value”.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What is “pass by value”?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The called function is given a copy of the arguments.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What does this imply?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The called function can’t alter a variable in the caller function, but its private copy.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Example 1: swap_1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4953000" cy="3049169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swap_1(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a,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b)</a:t>
            </a:r>
            <a:endParaRPr lang="en-US" b="1" dirty="0" smtClean="0">
              <a:solidFill>
                <a:srgbClr val="000000"/>
              </a:solidFill>
              <a:latin typeface="Courier New" charset="0"/>
              <a:cs typeface="Arial" charset="0"/>
            </a:endParaRP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{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temp;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 temp = a;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 a = b;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 b = temp;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eaLnBrk="1" hangingPunct="1">
              <a:buClrTx/>
              <a:buFontTx/>
              <a:buNone/>
              <a:defRPr/>
            </a:pPr>
            <a:endParaRPr lang="en-US" b="1" dirty="0" smtClean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791200" y="1752600"/>
            <a:ext cx="33528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41325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Lucida Sans" charset="0"/>
              </a:rPr>
              <a:t>Q:  Let x=3,  y=4,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Lucida Sans" charset="0"/>
              </a:rPr>
              <a:t>     after swap_1(x,y);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Lucida Sans" charset="0"/>
              </a:rPr>
              <a:t>     x =?  y=?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940425" y="3333750"/>
            <a:ext cx="200903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</a:rPr>
              <a:t>A: x=4; y=3;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956300" y="4049713"/>
            <a:ext cx="197371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Lucida Sans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</a:rPr>
              <a:t>: x=3; y=4;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883275" y="3600450"/>
            <a:ext cx="2362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Example 2: swap_2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6200" y="1752600"/>
            <a:ext cx="5638800" cy="304958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swap_2(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*a,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 smtClean="0">
                <a:solidFill>
                  <a:srgbClr val="333399"/>
                </a:solidFill>
                <a:latin typeface="Courier New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*b)</a:t>
            </a:r>
            <a:endParaRPr lang="en-US" b="1" dirty="0" smtClean="0">
              <a:solidFill>
                <a:srgbClr val="000000"/>
              </a:solidFill>
              <a:latin typeface="Courier New" charset="0"/>
              <a:cs typeface="Arial" charset="0"/>
            </a:endParaRP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{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temp;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 temp = *a;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 *a = *b;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  *b = temp;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eaLnBrk="1" hangingPunct="1">
              <a:buClrTx/>
              <a:buFontTx/>
              <a:buNone/>
              <a:defRPr/>
            </a:pPr>
            <a:endParaRPr lang="en-US" b="1" dirty="0" smtClean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867400" y="1752600"/>
            <a:ext cx="32766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41325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Lucida Sans" charset="0"/>
              </a:rPr>
              <a:t>Q:  Let x=3,  y=4,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Lucida Sans" charset="0"/>
              </a:rPr>
              <a:t>     after swap_2(&amp;x,&amp;y);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Lucida Sans" charset="0"/>
              </a:rPr>
              <a:t>      x =?  y=?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16625" y="3581400"/>
            <a:ext cx="200903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</a:rPr>
              <a:t>A: x=4; y=3;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32500" y="4297363"/>
            <a:ext cx="197371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</a:rPr>
              <a:t>B: x=3; y=4;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381" y="5473095"/>
            <a:ext cx="280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Is this pass by value?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867400" y="4572000"/>
            <a:ext cx="2362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  <p:bldP spid="56325" grpId="0"/>
      <p:bldP spid="2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Call by value vs. reference in C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73063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44538" indent="-233363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Call by reference implemented via pointer passing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void swap(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int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 *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px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,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int</a:t>
            </a:r>
            <a:r>
              <a:rPr lang="en-US" sz="1800" b="1" dirty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*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py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) {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	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int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tmp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	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tmp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 = *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px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	*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px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 = *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py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	*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py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 =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tmp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}</a:t>
            </a:r>
          </a:p>
          <a:p>
            <a:pPr marL="741363" lvl="1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  <a:cs typeface="AR PL ShanHeiSun Uni" charset="0"/>
              </a:rPr>
              <a:t>Swaps the values of the variables x and y if </a:t>
            </a:r>
            <a:r>
              <a:rPr lang="en-US" sz="1800" b="1" dirty="0" err="1" smtClean="0">
                <a:solidFill>
                  <a:srgbClr val="000066"/>
                </a:solidFill>
                <a:latin typeface="Arial" charset="0"/>
                <a:cs typeface="AR PL ShanHeiSun Uni" charset="0"/>
              </a:rPr>
              <a:t>px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  <a:cs typeface="AR PL ShanHeiSun Uni" charset="0"/>
              </a:rPr>
              <a:t> is &amp;x and </a:t>
            </a:r>
            <a:r>
              <a:rPr lang="en-US" sz="1800" b="1" dirty="0" err="1" smtClean="0">
                <a:solidFill>
                  <a:srgbClr val="000066"/>
                </a:solidFill>
                <a:latin typeface="Arial" charset="0"/>
                <a:cs typeface="AR PL ShanHeiSun Uni" charset="0"/>
              </a:rPr>
              <a:t>py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  <a:cs typeface="AR PL ShanHeiSun Uni" charset="0"/>
              </a:rPr>
              <a:t> is &amp;y</a:t>
            </a:r>
          </a:p>
          <a:p>
            <a:pPr marL="741363" lvl="1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  <a:cs typeface="AR PL ShanHeiSun Uni" charset="0"/>
              </a:rPr>
              <a:t>Uses integer pointers instead of integers</a:t>
            </a:r>
          </a:p>
          <a:p>
            <a:pPr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Otherwise, call by value...</a:t>
            </a:r>
          </a:p>
          <a:p>
            <a:pPr eaLnBrk="1" hangingPunct="1">
              <a:spcBef>
                <a:spcPts val="625"/>
              </a:spcBef>
              <a:buClrTx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void swap(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 x,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 y) {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	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int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tmp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	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tmp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 = x;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	x = y;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	y =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tmp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  <a:cs typeface="AR PL ShanHeiSun Uni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220788"/>
            <a:ext cx="8301037" cy="5218112"/>
          </a:xfrm>
        </p:spPr>
        <p:txBody>
          <a:bodyPr/>
          <a:lstStyle/>
          <a:p>
            <a:pPr indent="-333375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 smtClean="0"/>
              <a:t>Using function pointers, C can support late-binding of functions where calls are determined at run-time</a:t>
            </a:r>
          </a:p>
        </p:txBody>
      </p:sp>
      <p:sp>
        <p:nvSpPr>
          <p:cNvPr id="593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47650"/>
            <a:ext cx="8710612" cy="7747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mtClean="0"/>
              <a:t>Function calls (dynamic)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 flipH="1">
            <a:off x="1165225" y="2301875"/>
            <a:ext cx="6035675" cy="332616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stdio.h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void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print_even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){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("Even %d\n“,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);}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void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print_odd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 {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("Odd %d\n”,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 }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main(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argc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, char **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argv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 {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   void (*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 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=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argc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;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 if(argc%2){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      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=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print_even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   }else{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      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=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print_odd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   }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 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}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 flipH="1">
            <a:off x="1143000" y="5562600"/>
            <a:ext cx="6035675" cy="95628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./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funcp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a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Even 2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./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funcp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a b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Odd 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30738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Why C?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Compared to other high-level languages (HLLs)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Maps almost directly into hardware instructions making code potentially more efficient</a:t>
            </a:r>
          </a:p>
          <a:p>
            <a:pPr lvl="2" eaLnBrk="1" hangingPunct="1"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Provides minimal set of abstractions compared to other HLLs</a:t>
            </a:r>
          </a:p>
          <a:p>
            <a:pPr lvl="2" eaLnBrk="1" hangingPunct="1"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HLLs make programming simpler at the expense of efficiency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Compared to assembly programming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Abstracts out hardware (i.e. registers, memory addresses) to make code portable and easier to write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Provides variables, functions, arrays, complex arithmetic and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boolean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expressions</a:t>
            </a:r>
          </a:p>
          <a:p>
            <a:pPr eaLnBrk="1" hangingPunct="1">
              <a:lnSpc>
                <a:spcPct val="107000"/>
              </a:lnSpc>
              <a:spcBef>
                <a:spcPts val="225"/>
              </a:spcBef>
              <a:buClrTx/>
              <a:buFontTx/>
              <a:buNone/>
              <a:defRPr/>
            </a:pP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Casting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396875" y="1362073"/>
            <a:ext cx="7896301" cy="49720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Can cast a variable to a different type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smtClean="0"/>
              <a:t>Integer </a:t>
            </a:r>
            <a:r>
              <a:rPr sz="2200" dirty="0"/>
              <a:t>Type Casting: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signed &lt;-&gt; unsigned: change interpretation of most significant bit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smaller signed -&gt; larger signed: sign-extend (duplicate the sign bit)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smaller unsigned -&gt; larger unsigned: zero-extend (duplicate 0)</a:t>
            </a:r>
            <a:endParaRPr sz="2200" dirty="0"/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Cautions: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cast explicitly, out of </a:t>
            </a:r>
            <a:r>
              <a:rPr dirty="0" smtClean="0"/>
              <a:t>practice</a:t>
            </a:r>
            <a:r>
              <a:rPr lang="en-US" dirty="0" smtClean="0"/>
              <a:t>. C will cast operations involving different types implicitly, often leading to errors</a:t>
            </a:r>
            <a:endParaRPr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never cast to a smaller type; will truncate (lose) data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never cast a pointer to a larger type and dereference </a:t>
            </a:r>
            <a:r>
              <a:rPr dirty="0" smtClean="0"/>
              <a:t>it</a:t>
            </a:r>
            <a:r>
              <a:rPr lang="en-US" dirty="0" smtClean="0"/>
              <a:t>, this accesses memory with undefined contents</a:t>
            </a: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-4878" y="5658752"/>
            <a:ext cx="91537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1430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Typedefs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96875" y="1362072"/>
            <a:ext cx="7896301" cy="27397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Creates an </a:t>
            </a:r>
            <a:r>
              <a:rPr sz="2200" i="1"/>
              <a:t>alias </a:t>
            </a:r>
            <a:r>
              <a:rPr sz="2200"/>
              <a:t>type name</a:t>
            </a:r>
            <a:r>
              <a:rPr sz="2200" i="1"/>
              <a:t> </a:t>
            </a:r>
            <a:r>
              <a:rPr sz="2200"/>
              <a:t>for a different type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Useful to simplify names of complex data types</a:t>
            </a:r>
          </a:p>
        </p:txBody>
      </p:sp>
      <p:sp>
        <p:nvSpPr>
          <p:cNvPr id="101" name="Shape 101"/>
          <p:cNvSpPr/>
          <p:nvPr/>
        </p:nvSpPr>
        <p:spPr>
          <a:xfrm>
            <a:off x="485849" y="2504441"/>
            <a:ext cx="6301915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list_node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 </a:t>
            </a:r>
          </a:p>
          <a:p>
            <a:pPr lvl="0">
              <a:defRPr sz="1800"/>
            </a:pP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x; </a:t>
            </a:r>
          </a:p>
          <a:p>
            <a:pPr lvl="0">
              <a:defRPr sz="1800"/>
            </a:pP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  <a:p>
            <a:pPr lvl="0">
              <a:defRPr sz="1800"/>
            </a:pP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pixel; </a:t>
            </a:r>
          </a:p>
          <a:p>
            <a:pPr lvl="0">
              <a:defRPr sz="1800"/>
            </a:pP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list_node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 node; </a:t>
            </a:r>
          </a:p>
          <a:p>
            <a:pPr lvl="0">
              <a:defRPr sz="1800"/>
            </a:pP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(*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)(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e1,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e2); </a:t>
            </a:r>
          </a:p>
          <a:p>
            <a:pPr lvl="0">
              <a:defRPr sz="1800"/>
            </a:pP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pixel x; //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type</a:t>
            </a:r>
          </a:p>
          <a:p>
            <a:pPr lvl="0">
              <a:defRPr sz="1800"/>
            </a:pP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node foo; //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list_node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 type</a:t>
            </a:r>
          </a:p>
          <a:p>
            <a:pPr lvl="0">
              <a:defRPr sz="1800"/>
            </a:pP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int_cmp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//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(*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)(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e1, </a:t>
            </a:r>
            <a:r>
              <a:rPr sz="150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e2) type</a:t>
            </a:r>
          </a:p>
        </p:txBody>
      </p:sp>
    </p:spTree>
    <p:extLst>
      <p:ext uri="{BB962C8B-B14F-4D97-AF65-F5344CB8AC3E}">
        <p14:creationId xmlns:p14="http://schemas.microsoft.com/office/powerpoint/2010/main" val="12250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Macros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396875" y="1362072"/>
            <a:ext cx="7896301" cy="356253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90812" lvl="0" indent="-360891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 dirty="0"/>
              <a:t>Fragment of code given a name; replace occurrence of name with contents of macro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No function call overhead, type neutral</a:t>
            </a:r>
          </a:p>
          <a:p>
            <a:pPr marL="425195" lvl="0" indent="-295275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 dirty="0"/>
              <a:t>Uses: 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defining constants (INT_MAX, ARRAY_SIZE)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defining simple operations (MAX(a, b))</a:t>
            </a:r>
          </a:p>
          <a:p>
            <a:pPr marL="425195" lvl="0" indent="-295275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 dirty="0" smtClean="0"/>
              <a:t>Warnings</a:t>
            </a:r>
            <a:r>
              <a:rPr sz="2046" dirty="0"/>
              <a:t>: 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Use parentheses around arguments/expressions, to avoid problems after substitution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Do not pass expressions with side effects as arguments to macros</a:t>
            </a:r>
          </a:p>
        </p:txBody>
      </p:sp>
      <p:sp>
        <p:nvSpPr>
          <p:cNvPr id="105" name="Shape 105"/>
          <p:cNvSpPr/>
          <p:nvPr/>
        </p:nvSpPr>
        <p:spPr>
          <a:xfrm>
            <a:off x="525140" y="5089005"/>
            <a:ext cx="5420454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/>
            </a:pPr>
            <a:r>
              <a:rPr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INT_MAX 0x7FFFFFFFF</a:t>
            </a:r>
          </a:p>
          <a:p>
            <a:pPr lvl="0">
              <a:defRPr sz="1800"/>
            </a:pPr>
            <a:r>
              <a:rPr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MAX(A, B) ((A) &gt; (B) ? (A) : (B))</a:t>
            </a:r>
          </a:p>
          <a:p>
            <a:pPr lvl="0">
              <a:defRPr sz="1800"/>
            </a:pPr>
            <a:r>
              <a:rPr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REQUIRES(COND) assert(COND)</a:t>
            </a:r>
          </a:p>
          <a:p>
            <a:pPr lvl="0">
              <a:defRPr sz="1800"/>
            </a:pPr>
            <a:r>
              <a:rPr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WORD_SIZE 4</a:t>
            </a:r>
          </a:p>
          <a:p>
            <a:pPr lvl="0">
              <a:defRPr sz="1800"/>
            </a:pPr>
            <a:r>
              <a:rPr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NEXT_WORD(a) ((char*)(a) + WORD_SIZE)</a:t>
            </a:r>
          </a:p>
        </p:txBody>
      </p:sp>
    </p:spTree>
    <p:extLst>
      <p:ext uri="{BB962C8B-B14F-4D97-AF65-F5344CB8AC3E}">
        <p14:creationId xmlns:p14="http://schemas.microsoft.com/office/powerpoint/2010/main" val="15508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Header Files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396875" y="1362072"/>
            <a:ext cx="7896301" cy="27397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Includes C declarations and macro definitions to be shared across multiple files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Only include function prototypes/macros; no implementation code!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Usage: #include &lt;header.h&gt;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&lt;lib&gt;</a:t>
            </a:r>
            <a:r>
              <a:rPr sz="1600"/>
              <a:t> for standard libraries (eg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 #include &lt;string.h&gt;</a:t>
            </a:r>
            <a:r>
              <a:rPr sz="1600"/>
              <a:t>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“file”</a:t>
            </a:r>
            <a:r>
              <a:rPr sz="1600"/>
              <a:t> for your source files (eg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“header.h”</a:t>
            </a:r>
            <a:r>
              <a:rPr sz="1600"/>
              <a:t>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Never include .c files (bad practice)</a:t>
            </a:r>
          </a:p>
        </p:txBody>
      </p:sp>
      <p:sp>
        <p:nvSpPr>
          <p:cNvPr id="118" name="Shape 118"/>
          <p:cNvSpPr/>
          <p:nvPr/>
        </p:nvSpPr>
        <p:spPr>
          <a:xfrm>
            <a:off x="96589" y="4266172"/>
            <a:ext cx="2872847" cy="2499891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list.h</a:t>
            </a:r>
          </a:p>
          <a:p>
            <a:pPr lvl="0">
              <a:defRPr sz="1800"/>
            </a:pPr>
            <a:r>
              <a:rPr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struct list_node { </a:t>
            </a:r>
          </a:p>
          <a:p>
            <a:pPr lvl="0">
              <a:defRPr sz="1800"/>
            </a:pPr>
            <a:r>
              <a:rPr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int data; </a:t>
            </a:r>
          </a:p>
          <a:p>
            <a:pPr lvl="0">
              <a:defRPr sz="1800"/>
            </a:pPr>
            <a:r>
              <a:rPr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struct list_node* next; </a:t>
            </a:r>
          </a:p>
          <a:p>
            <a:pPr lvl="0">
              <a:defRPr sz="1800"/>
            </a:pPr>
            <a:r>
              <a:rPr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lvl="0">
              <a:defRPr sz="1800"/>
            </a:pPr>
            <a:r>
              <a:rPr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typedef struct list_node* node;</a:t>
            </a:r>
            <a:br>
              <a:rPr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2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node new_list(); </a:t>
            </a:r>
          </a:p>
          <a:p>
            <a:pPr lvl="0">
              <a:defRPr sz="1800"/>
            </a:pPr>
            <a:r>
              <a:rPr sz="12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void add_node(int e, node l); </a:t>
            </a:r>
          </a:p>
        </p:txBody>
      </p:sp>
      <p:sp>
        <p:nvSpPr>
          <p:cNvPr id="119" name="Shape 119"/>
          <p:cNvSpPr/>
          <p:nvPr/>
        </p:nvSpPr>
        <p:spPr>
          <a:xfrm>
            <a:off x="3107910" y="4266172"/>
            <a:ext cx="2872847" cy="2499891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list.c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</a:p>
          <a:p>
            <a:pPr lvl="0">
              <a:defRPr sz="1800"/>
            </a:pP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node new_list() { 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defRPr sz="1800"/>
            </a:pP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void add_node(int e, node l) {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20" name="Shape 120"/>
          <p:cNvSpPr/>
          <p:nvPr/>
        </p:nvSpPr>
        <p:spPr>
          <a:xfrm>
            <a:off x="6055732" y="4266172"/>
            <a:ext cx="3015211" cy="2499891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stacks.h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struct stack_head { 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node top; 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node bottom;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typedef struct stack_head* stack</a:t>
            </a:r>
          </a:p>
          <a:p>
            <a:pPr lvl="0">
              <a:defRPr sz="1800"/>
            </a:pP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stack new_stack(); 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void push(int e, stack S);</a:t>
            </a:r>
          </a:p>
        </p:txBody>
      </p:sp>
    </p:spTree>
    <p:extLst>
      <p:ext uri="{BB962C8B-B14F-4D97-AF65-F5344CB8AC3E}">
        <p14:creationId xmlns:p14="http://schemas.microsoft.com/office/powerpoint/2010/main" val="26208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Header Guards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396875" y="1362072"/>
            <a:ext cx="7896301" cy="9783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27755" indent="-388055">
              <a:buClr>
                <a:srgbClr val="990000"/>
              </a:buClr>
              <a:buSzPct val="58332"/>
              <a:buFont typeface="Trebuchet MS"/>
              <a:buChar char="■"/>
              <a:defRPr sz="2200"/>
            </a:lvl1pPr>
          </a:lstStyle>
          <a:p>
            <a:pPr lvl="0">
              <a:defRPr sz="1800"/>
            </a:pPr>
            <a:r>
              <a:rPr sz="2200"/>
              <a:t>Double-inclusion problem: include same header file twice</a:t>
            </a:r>
          </a:p>
        </p:txBody>
      </p:sp>
      <p:sp>
        <p:nvSpPr>
          <p:cNvPr id="124" name="Shape 124"/>
          <p:cNvSpPr/>
          <p:nvPr/>
        </p:nvSpPr>
        <p:spPr>
          <a:xfrm>
            <a:off x="396875" y="3592159"/>
            <a:ext cx="7896301" cy="978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527755" indent="-388055">
              <a:buClr>
                <a:srgbClr val="990000"/>
              </a:buClr>
              <a:buSzPct val="58332"/>
              <a:buFont typeface="Trebuchet MS"/>
              <a:buChar char="■"/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200">
                <a:solidFill>
                  <a:srgbClr val="000000"/>
                </a:solidFill>
              </a:rPr>
              <a:t>Solution: header guard ensures single inclusion</a:t>
            </a:r>
          </a:p>
        </p:txBody>
      </p:sp>
      <p:sp>
        <p:nvSpPr>
          <p:cNvPr id="125" name="Shape 125"/>
          <p:cNvSpPr/>
          <p:nvPr/>
        </p:nvSpPr>
        <p:spPr>
          <a:xfrm>
            <a:off x="57156" y="1957138"/>
            <a:ext cx="2872847" cy="745069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12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1200">
                <a:solidFill>
                  <a:srgbClr val="000000"/>
                </a:solidFill>
              </a:rPr>
              <a:t>//grandfather.h</a:t>
            </a:r>
          </a:p>
        </p:txBody>
      </p:sp>
      <p:sp>
        <p:nvSpPr>
          <p:cNvPr id="126" name="Shape 126"/>
          <p:cNvSpPr/>
          <p:nvPr/>
        </p:nvSpPr>
        <p:spPr>
          <a:xfrm>
            <a:off x="3135577" y="1957138"/>
            <a:ext cx="2872846" cy="745069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27" name="Shape 127"/>
          <p:cNvSpPr/>
          <p:nvPr/>
        </p:nvSpPr>
        <p:spPr>
          <a:xfrm>
            <a:off x="6213999" y="1957138"/>
            <a:ext cx="2872847" cy="745069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28" name="Shape 128"/>
          <p:cNvSpPr/>
          <p:nvPr/>
        </p:nvSpPr>
        <p:spPr>
          <a:xfrm>
            <a:off x="57156" y="4439013"/>
            <a:ext cx="2872847" cy="1617063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//grandfather.h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#ifndef GRANDFATHER_H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GRANDFATHER_H</a:t>
            </a:r>
          </a:p>
          <a:p>
            <a:pPr lvl="0">
              <a:defRPr sz="1800"/>
            </a:pP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29" name="Shape 129"/>
          <p:cNvSpPr/>
          <p:nvPr/>
        </p:nvSpPr>
        <p:spPr>
          <a:xfrm>
            <a:off x="3261620" y="4439013"/>
            <a:ext cx="2872847" cy="1617063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#ifndef FATHER_H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FATHER_H</a:t>
            </a:r>
          </a:p>
          <a:p>
            <a:pPr lvl="0">
              <a:defRPr sz="1800"/>
            </a:pP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30" name="Shape 130"/>
          <p:cNvSpPr/>
          <p:nvPr/>
        </p:nvSpPr>
        <p:spPr>
          <a:xfrm>
            <a:off x="6213999" y="4439013"/>
            <a:ext cx="2872847" cy="1617063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</a:p>
          <a:p>
            <a:pPr lvl="0">
              <a:defRPr sz="1800"/>
            </a:pPr>
            <a:r>
              <a: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31" name="Shape 131"/>
          <p:cNvSpPr/>
          <p:nvPr/>
        </p:nvSpPr>
        <p:spPr>
          <a:xfrm>
            <a:off x="396875" y="6182865"/>
            <a:ext cx="7896301" cy="978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Okay: child.h only includes grandfather.h once</a:t>
            </a:r>
          </a:p>
        </p:txBody>
      </p:sp>
      <p:sp>
        <p:nvSpPr>
          <p:cNvPr id="132" name="Shape 132"/>
          <p:cNvSpPr/>
          <p:nvPr/>
        </p:nvSpPr>
        <p:spPr>
          <a:xfrm>
            <a:off x="396875" y="2772416"/>
            <a:ext cx="7896301" cy="978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>
                <a:solidFill>
                  <a:srgbClr val="000000"/>
                </a:solidFill>
              </a:rPr>
              <a:t>Error: child.h includes grandfather.h twice </a:t>
            </a:r>
          </a:p>
        </p:txBody>
      </p:sp>
    </p:spTree>
    <p:extLst>
      <p:ext uri="{BB962C8B-B14F-4D97-AF65-F5344CB8AC3E}">
        <p14:creationId xmlns:p14="http://schemas.microsoft.com/office/powerpoint/2010/main" val="27864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Odds and Ends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396875" y="1362073"/>
            <a:ext cx="7896301" cy="545931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Prefix vs Postfix increment/decrement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a++</a:t>
            </a:r>
            <a:r>
              <a:rPr dirty="0"/>
              <a:t>: use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/>
              <a:t> in the expression, then increment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++a</a:t>
            </a:r>
            <a:r>
              <a:rPr dirty="0"/>
              <a:t>: increment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/>
              <a:t>, then use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/>
              <a:t> in the expression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Switch Statements: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remember break statements after every case, unless you want fall through (may be desirable in some cases)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should probably use a default case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smtClean="0"/>
              <a:t>Variable/function </a:t>
            </a:r>
            <a:r>
              <a:rPr sz="2200" dirty="0"/>
              <a:t>modifiers: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global variables: defined outside functions, seen by all files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static variables/functions: seen only in file it’s declared </a:t>
            </a:r>
            <a:r>
              <a:rPr dirty="0" smtClean="0"/>
              <a:t>in</a:t>
            </a:r>
            <a:endParaRPr lang="en-US" dirty="0" smtClean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dirty="0" smtClean="0"/>
              <a:t>Refer to </a:t>
            </a:r>
            <a:r>
              <a:rPr lang="en-US" dirty="0"/>
              <a:t>K</a:t>
            </a:r>
            <a:r>
              <a:rPr lang="en-US" dirty="0" smtClean="0"/>
              <a:t>&amp;R for other modifiers and their meanings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7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752600" y="1422400"/>
            <a:ext cx="55626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The Standard C Library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90800" y="3200400"/>
            <a:ext cx="3925888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3360" tIns="25560" rIns="63360" bIns="25560">
            <a:spAutoFit/>
          </a:bodyPr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>
              <a:solidFill>
                <a:srgbClr val="003300"/>
              </a:solidFill>
              <a:latin typeface="Arial" charset="0"/>
              <a:cs typeface="DejaVu LGC Sans" charset="0"/>
            </a:endParaRP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>
              <a:solidFill>
                <a:srgbClr val="003300"/>
              </a:solidFill>
              <a:latin typeface="Arial" charset="0"/>
              <a:cs typeface="DejaVu LGC Sans" charset="0"/>
            </a:endParaRP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>
              <a:solidFill>
                <a:srgbClr val="003300"/>
              </a:solidFill>
              <a:latin typeface="Arial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09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The C Standard Library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90513" y="1112838"/>
            <a:ext cx="8307387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Common functions we don’t need to write ourselves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Provides a portable interface to many system calls</a:t>
            </a:r>
          </a:p>
          <a:p>
            <a:pPr eaLnBrk="1" hangingPunct="1">
              <a:lnSpc>
                <a:spcPct val="97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Analogous to class libraries in Java or C++</a:t>
            </a:r>
          </a:p>
          <a:p>
            <a:pPr eaLnBrk="1" hangingPunct="1">
              <a:lnSpc>
                <a:spcPct val="97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Function prototypes declared in standard header files</a:t>
            </a:r>
          </a:p>
          <a:p>
            <a:pPr marL="723900" lvl="1" eaLnBrk="1" hangingPunct="1">
              <a:lnSpc>
                <a:spcPct val="103000"/>
              </a:lnSpc>
              <a:spcBef>
                <a:spcPts val="500"/>
              </a:spcBef>
              <a:buClrTx/>
              <a:buSzPct val="75000"/>
              <a:buFontTx/>
              <a:buNone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stdio.h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&gt;	#include &lt;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stddef.h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 marL="723900" lvl="1" eaLnBrk="1" hangingPunct="1">
              <a:lnSpc>
                <a:spcPct val="103000"/>
              </a:lnSpc>
              <a:spcBef>
                <a:spcPts val="500"/>
              </a:spcBef>
              <a:buClrTx/>
              <a:buSzPct val="75000"/>
              <a:buFontTx/>
              <a:buNone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time.h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&gt;		#include &lt;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math.h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 marL="723900" lvl="1" eaLnBrk="1" hangingPunct="1">
              <a:lnSpc>
                <a:spcPct val="103000"/>
              </a:lnSpc>
              <a:spcBef>
                <a:spcPts val="500"/>
              </a:spcBef>
              <a:buClrTx/>
              <a:buSzPct val="75000"/>
              <a:buFontTx/>
              <a:buNone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string.h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&gt;	#include &lt;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stdarg.h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 marL="723900" lvl="1" eaLnBrk="1" hangingPunct="1">
              <a:lnSpc>
                <a:spcPct val="103000"/>
              </a:lnSpc>
              <a:spcBef>
                <a:spcPts val="500"/>
              </a:spcBef>
              <a:buClrTx/>
              <a:buSzPct val="75000"/>
              <a:buFontTx/>
              <a:buNone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stdlib.h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&gt; 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Must include the appropriate “.h” in source code</a:t>
            </a:r>
          </a:p>
          <a:p>
            <a:pPr lvl="2" eaLnBrk="1" hangingPunct="1">
              <a:lnSpc>
                <a:spcPct val="111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“man 3 </a:t>
            </a:r>
            <a:r>
              <a:rPr lang="en-US" sz="1600" b="1" dirty="0" err="1" smtClean="0">
                <a:solidFill>
                  <a:srgbClr val="000099"/>
                </a:solidFill>
                <a:latin typeface="Arial" charset="0"/>
              </a:rPr>
              <a:t>printf</a:t>
            </a: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” shows which header file to include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K&amp;R Appendix B lists many original functions</a:t>
            </a:r>
          </a:p>
          <a:p>
            <a:pPr eaLnBrk="1" hangingPunct="1">
              <a:lnSpc>
                <a:spcPct val="97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Code linked in automatically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At compile time (if statically linked </a:t>
            </a:r>
            <a:r>
              <a:rPr lang="en-US" sz="1800" b="1" dirty="0" err="1" smtClean="0">
                <a:solidFill>
                  <a:srgbClr val="000066"/>
                </a:solidFill>
                <a:latin typeface="Arial" charset="0"/>
              </a:rPr>
              <a:t>gcc</a:t>
            </a: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 -static)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At run time (if dynamically linked)</a:t>
            </a:r>
          </a:p>
          <a:p>
            <a:pPr lvl="2">
              <a:lnSpc>
                <a:spcPct val="121000"/>
              </a:lnSpc>
              <a:spcBef>
                <a:spcPts val="225"/>
              </a:spcBef>
              <a:buFont typeface="Times New Roman" charset="0"/>
              <a:buChar char="•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Use “</a:t>
            </a:r>
            <a:r>
              <a:rPr lang="en-US" sz="1800" b="1" dirty="0" err="1" smtClean="0">
                <a:solidFill>
                  <a:srgbClr val="000099"/>
                </a:solidFill>
                <a:latin typeface="Arial" charset="0"/>
              </a:rPr>
              <a:t>ldd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” command to list dependencies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Use “file” command to determine binary type‏</a:t>
            </a:r>
          </a:p>
        </p:txBody>
      </p:sp>
    </p:spTree>
    <p:extLst>
      <p:ext uri="{BB962C8B-B14F-4D97-AF65-F5344CB8AC3E}">
        <p14:creationId xmlns:p14="http://schemas.microsoft.com/office/powerpoint/2010/main" val="24743810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The C Standard Library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Examples (for this class)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I/O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printf, scanf, puts, gets, open, close, read, write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fprintf, fscanf, … , fseek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Memory operations</a:t>
            </a:r>
          </a:p>
          <a:p>
            <a:pPr lvl="2" eaLnBrk="1" hangingPunct="1">
              <a:lnSpc>
                <a:spcPct val="113000"/>
              </a:lnSpc>
              <a:spcBef>
                <a:spcPts val="625"/>
              </a:spcBef>
              <a:buClr>
                <a:srgbClr val="355E00"/>
              </a:buClr>
              <a:buSzPct val="8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memcpy, memcmp, memset, malloc, free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String operations 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strlen, strncpy, strncat, strncmp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strtod, strtol, strtoul</a:t>
            </a:r>
          </a:p>
        </p:txBody>
      </p:sp>
    </p:spTree>
    <p:extLst>
      <p:ext uri="{BB962C8B-B14F-4D97-AF65-F5344CB8AC3E}">
        <p14:creationId xmlns:p14="http://schemas.microsoft.com/office/powerpoint/2010/main" val="27197065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The C Standard Library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3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Examples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Utility functions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rand, srand, exit, system, getenv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Time</a:t>
            </a:r>
          </a:p>
          <a:p>
            <a:pPr lvl="2" eaLnBrk="1" hangingPunct="1">
              <a:lnSpc>
                <a:spcPct val="103000"/>
              </a:lnSpc>
              <a:spcBef>
                <a:spcPts val="625"/>
              </a:spcBef>
              <a:buClr>
                <a:srgbClr val="355E00"/>
              </a:buClr>
              <a:buSzPct val="200000"/>
              <a:buFont typeface="Times New Roman" charset="0"/>
              <a:buChar char="•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clock, time, gettimeofday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Jumps 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setjmp, longjmp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Processes</a:t>
            </a:r>
          </a:p>
          <a:p>
            <a:pPr lvl="2" eaLnBrk="1" hangingPunct="1">
              <a:lnSpc>
                <a:spcPct val="103000"/>
              </a:lnSpc>
              <a:spcBef>
                <a:spcPts val="625"/>
              </a:spcBef>
              <a:buClr>
                <a:srgbClr val="355E00"/>
              </a:buClr>
              <a:buSzPct val="150000"/>
              <a:buFont typeface="Times New Roman" charset="0"/>
              <a:buChar char="•"/>
              <a:defRPr/>
            </a:pPr>
            <a:r>
              <a:rPr lang="en-US" sz="1600" b="1" smtClean="0">
                <a:solidFill>
                  <a:srgbClr val="280099"/>
                </a:solidFill>
                <a:latin typeface="Courier New" charset="0"/>
              </a:rPr>
              <a:t>fork, execve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Signals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signal, raise, wait, waitpid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Implementation-defined constants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INT_MAX, INT_MIN, DBL_MAX, DBL_MIN</a:t>
            </a:r>
          </a:p>
        </p:txBody>
      </p:sp>
    </p:spTree>
    <p:extLst>
      <p:ext uri="{BB962C8B-B14F-4D97-AF65-F5344CB8AC3E}">
        <p14:creationId xmlns:p14="http://schemas.microsoft.com/office/powerpoint/2010/main" val="19327057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dirty="0" smtClean="0">
                <a:solidFill>
                  <a:srgbClr val="660033"/>
                </a:solidFill>
                <a:latin typeface="Arial" charset="0"/>
              </a:rPr>
              <a:t>Why assembly along with C?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69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Learn how programs map onto underlying hardware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Allows programmers to write efficient code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Perform platform-specific tasks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Access and manipulate hardware-specific registers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Interface with hardware devices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Utilize latest CPU instructions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Reverse-engineer unknown binary code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Analyze security problems caused by CPU architecture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Identify what viruses, spyware, rootkits, and other malware are doing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Understand how cheating in on-line games work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90513" y="968375"/>
            <a:ext cx="8307387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Formatted output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int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(char *format, …)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Sends output to standard output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int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</a:rPr>
              <a:t>fprintf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(FILE *stream,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</a:rPr>
              <a:t>const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 char *format, ...);</a:t>
            </a:r>
          </a:p>
          <a:p>
            <a:pPr lvl="2" eaLnBrk="1" hangingPunct="1">
              <a:lnSpc>
                <a:spcPct val="103000"/>
              </a:lnSpc>
              <a:spcBef>
                <a:spcPts val="2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Sends output to a file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int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</a:rPr>
              <a:t>sprintf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(char *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</a:rPr>
              <a:t>str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, char *format, …)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Sends output to a string variable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Return value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Number of characters printed (not including trailing \0)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On error, a negative value is returned</a:t>
            </a:r>
          </a:p>
          <a:p>
            <a:pPr eaLnBrk="1" hangingPunct="1">
              <a:lnSpc>
                <a:spcPct val="103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en-US" sz="1600" b="1" dirty="0" smtClean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546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86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8663" indent="-27146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Format string composed of ordinary characters (except '%')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  <a:cs typeface="DejaVu Sans" charset="0"/>
              </a:rPr>
              <a:t>Copied unchanged into the output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Format directives specifications (start with %)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  <a:cs typeface="DejaVu Sans" charset="0"/>
              </a:rPr>
              <a:t>Character (%c), String (%s), Integer (%d), Float (%f)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  <a:cs typeface="DejaVu Sans" charset="0"/>
              </a:rPr>
              <a:t>Formatting commands for padding or truncating output and for left/right justification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Times New Roman" charset="0"/>
              <a:buChar char="•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  <a:cs typeface="DejaVu Sans" charset="0"/>
              </a:rPr>
              <a:t>%10s =&gt; Pad short string to 10 characters, right justified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Times New Roman" charset="0"/>
              <a:buChar char="•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  <a:cs typeface="DejaVu Sans" charset="0"/>
              </a:rPr>
              <a:t>%-10s =&gt; Pad short string to 10 characters, left justified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Times New Roman" charset="0"/>
              <a:buChar char="•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  <a:cs typeface="DejaVu Sans" charset="0"/>
              </a:rPr>
              <a:t>%.10s =&gt; Truncate long strings after 10 characters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Times New Roman" charset="0"/>
              <a:buChar char="•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  <a:cs typeface="DejaVu Sans" charset="0"/>
              </a:rPr>
              <a:t>%10.15 =&gt; Pad to 10, but truncate after 15, right justified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  <a:cs typeface="DejaVu Sans" charset="0"/>
              </a:rPr>
              <a:t>Fetches one or more arguments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For more details: 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man 3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printf</a:t>
            </a:r>
            <a:endParaRPr lang="en-US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52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04813" y="292100"/>
            <a:ext cx="87137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43000" y="1371600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4488" y="1052513"/>
            <a:ext cx="11314112" cy="53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stdio.h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main() {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char *p;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char *q;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float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f,g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;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p = "This is a test";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q = "This is a test";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f = 909.2153258;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(":%10.15s:\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n",p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 /* right justified, truncate to 15, pad to 10 */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(":%15.10s:\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n",q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 /* right justified, truncate to 10, pad to 15 */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(":%0.2f:\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n",f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  /* Cut off anything after 2nd decimal, No pad */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(":%15.5f:\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n",f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 /* Cut off anything after 5th decimal, Pad to 15 */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return 0;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}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OUTPUT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./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strs</a:t>
            </a: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:This is a test: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:     This is a :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:909.22: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:      909.21533: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11288" y="1889125"/>
            <a:ext cx="180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64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Formatted input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int 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scanf</a:t>
            </a: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(char *format, …)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Read formatted input from standard input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int 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fscanf</a:t>
            </a: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(FILE *stream, 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const</a:t>
            </a: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 char *format, ...);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Read formatted input from a file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int 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sscanf</a:t>
            </a: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(char *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str</a:t>
            </a: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, char *format, …)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Read formatted input from a string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Return value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Number of input items assigned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Note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Requires pointer arguments</a:t>
            </a:r>
          </a:p>
        </p:txBody>
      </p:sp>
    </p:spTree>
    <p:extLst>
      <p:ext uri="{BB962C8B-B14F-4D97-AF65-F5344CB8AC3E}">
        <p14:creationId xmlns:p14="http://schemas.microsoft.com/office/powerpoint/2010/main" val="7411998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04813" y="300038"/>
            <a:ext cx="8713787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Example: scanf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4572000" cy="2187394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600" b="1" dirty="0" smtClean="0">
                <a:solidFill>
                  <a:srgbClr val="0033CC"/>
                </a:solidFill>
                <a:latin typeface="Courier New" charset="0"/>
              </a:rPr>
              <a:t>#include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&lt;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stdio.h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endParaRPr lang="en-US" b="1" dirty="0" smtClean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600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main()</a:t>
            </a:r>
            <a:endParaRPr lang="en-US" sz="1600" b="1" dirty="0" smtClean="0">
              <a:solidFill>
                <a:srgbClr val="000000"/>
              </a:solidFill>
              <a:latin typeface="Courier New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{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 x;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scanf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(“%d\n”, &amp;x);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charset="0"/>
              </a:rPr>
              <a:t>printf</a:t>
            </a: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(“%d\n”, x);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10200" y="1828800"/>
            <a:ext cx="3505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397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Lucida Sans" charset="0"/>
              </a:rPr>
              <a:t>Q:  Why are pointers given to scanf?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86400" y="28194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397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</a:rPr>
              <a:t>A: We need to assign the value to x. </a:t>
            </a:r>
          </a:p>
        </p:txBody>
      </p:sp>
    </p:spTree>
    <p:extLst>
      <p:ext uri="{BB962C8B-B14F-4D97-AF65-F5344CB8AC3E}">
        <p14:creationId xmlns:p14="http://schemas.microsoft.com/office/powerpoint/2010/main" val="33607627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1052513"/>
            <a:ext cx="10933113" cy="51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41363" indent="-2809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stdio.h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stdlib.h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main()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{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a, b, c;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("Enter the first value: ");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if 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scanf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("%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d",&amp;a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 == 0) {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	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perror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("Input error\n");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	exit(255);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}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("Enter the second value: ");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if 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scanf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("%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d",&amp;b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 == 0) {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	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perror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("Input error\n");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	exit(255);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}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c = a + b;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("%d + %d = %d\n", a, b, c);</a:t>
            </a:r>
          </a:p>
          <a:p>
            <a:pPr lvl="1"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return 0;     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}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OUTPUT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./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scanf</a:t>
            </a: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Enter the first value: 20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Enter the second value: 30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20 + 30 = 50</a:t>
            </a:r>
          </a:p>
        </p:txBody>
      </p:sp>
    </p:spTree>
    <p:extLst>
      <p:ext uri="{BB962C8B-B14F-4D97-AF65-F5344CB8AC3E}">
        <p14:creationId xmlns:p14="http://schemas.microsoft.com/office/powerpoint/2010/main" val="995275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381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0725" indent="-26352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Line-based input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Courier New" charset="0"/>
              </a:rPr>
              <a:t>char *gets(char *s);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Reads the next input line from </a:t>
            </a:r>
            <a:r>
              <a:rPr lang="en-US" sz="1800" b="1" smtClean="0">
                <a:solidFill>
                  <a:srgbClr val="000099"/>
                </a:solidFill>
                <a:latin typeface="Courier New" charset="0"/>
              </a:rPr>
              <a:t>stdin</a:t>
            </a: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 into buffer pointed to by </a:t>
            </a:r>
            <a:r>
              <a:rPr lang="en-US" sz="1800" b="1" smtClean="0">
                <a:solidFill>
                  <a:srgbClr val="000099"/>
                </a:solidFill>
                <a:latin typeface="Courier New" charset="0"/>
              </a:rPr>
              <a:t>s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Null terminates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Line-based output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Courier New" charset="0"/>
              </a:rPr>
              <a:t>int puts(char *line);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Outputs string pointed to by </a:t>
            </a:r>
            <a:r>
              <a:rPr lang="en-US" sz="1800" b="1" smtClean="0">
                <a:solidFill>
                  <a:srgbClr val="000099"/>
                </a:solidFill>
                <a:latin typeface="Courier New" charset="0"/>
              </a:rPr>
              <a:t>line</a:t>
            </a: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 followed by newline character to </a:t>
            </a:r>
            <a:r>
              <a:rPr lang="en-US" sz="1800" b="1" smtClean="0">
                <a:solidFill>
                  <a:srgbClr val="000099"/>
                </a:solidFill>
                <a:latin typeface="Courier New" charset="0"/>
              </a:rPr>
              <a:t>stdout</a:t>
            </a:r>
          </a:p>
        </p:txBody>
      </p:sp>
    </p:spTree>
    <p:extLst>
      <p:ext uri="{BB962C8B-B14F-4D97-AF65-F5344CB8AC3E}">
        <p14:creationId xmlns:p14="http://schemas.microsoft.com/office/powerpoint/2010/main" val="1191803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Direct system call interface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open()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= returns an integer file descriptor 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read(), write()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= takes file descriptor as parameter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close()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= closes file and file descriptor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Standard file descriptors for each process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Standard input (keyboard)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stdin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 or 0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Standard output (display)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stdout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 or 1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Standard error (display)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stderr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or 2</a:t>
            </a:r>
          </a:p>
        </p:txBody>
      </p:sp>
      <p:pic>
        <p:nvPicPr>
          <p:cNvPr id="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3622514"/>
            <a:ext cx="3697481" cy="30224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83473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Error handling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174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Standard error (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stderr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)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Used by programs to signal error conditions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By default, 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stderr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is sent to display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Must redirect explicitly even if 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stdout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sent to file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Tx/>
              <a:buSzPct val="90000"/>
              <a:buFontTx/>
              <a:buNone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	</a:t>
            </a: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fprintf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(</a:t>
            </a: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stderr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, “</a:t>
            </a: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getline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: error on input\n”);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Tx/>
              <a:buSzPct val="90000"/>
              <a:buFontTx/>
              <a:buNone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	</a:t>
            </a: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perror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(“</a:t>
            </a: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getline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: error on input”);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Typically used in conjunction with 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errno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return error code</a:t>
            </a:r>
          </a:p>
          <a:p>
            <a:pPr lvl="2" indent="-219075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errno</a:t>
            </a:r>
            <a:r>
              <a:rPr lang="en-US" sz="1800" b="1" dirty="0" smtClean="0">
                <a:solidFill>
                  <a:srgbClr val="000099"/>
                </a:solidFill>
                <a:latin typeface="Courier New" charset="0"/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= single global variable in all C programs</a:t>
            </a:r>
          </a:p>
          <a:p>
            <a:pPr lvl="2" indent="-219075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Integer that specifies the type of error</a:t>
            </a:r>
          </a:p>
          <a:p>
            <a:pPr lvl="2" indent="-219075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Each call has its own mappings of </a:t>
            </a: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errno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 to cause</a:t>
            </a:r>
          </a:p>
          <a:p>
            <a:pPr lvl="2" indent="-219075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Used with </a:t>
            </a:r>
            <a:r>
              <a:rPr lang="en-US" sz="1800" b="1" dirty="0" err="1" smtClean="0">
                <a:solidFill>
                  <a:srgbClr val="000099"/>
                </a:solidFill>
                <a:latin typeface="Courier New" charset="0"/>
              </a:rPr>
              <a:t>perror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 to signal which error occurred</a:t>
            </a:r>
          </a:p>
        </p:txBody>
      </p:sp>
    </p:spTree>
    <p:extLst>
      <p:ext uri="{BB962C8B-B14F-4D97-AF65-F5344CB8AC3E}">
        <p14:creationId xmlns:p14="http://schemas.microsoft.com/office/powerpoint/2010/main" val="737648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Example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703513" y="458788"/>
            <a:ext cx="5715000" cy="29718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#include &lt;stdio.h&gt;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#include &lt;fcntl.h&gt;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#define BUFSIZE 16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int main(int argc, char* argv[]) {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int f1,n;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char buf[BUFSIZE];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long int f2;</a:t>
            </a:r>
          </a:p>
          <a:p>
            <a:pPr>
              <a:buClrTx/>
              <a:buFontTx/>
              <a:buNone/>
              <a:defRPr/>
            </a:pPr>
            <a:endParaRPr lang="en-US" sz="140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if ((f1 = open(argv[1], O_RDONLY, 0)) == -1)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    perror("cp: can't open file");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do {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  if ((n=read(f1,buf,BUFSIZE)) &gt; 0) 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    if (write(1, buf, n) != n)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        perror("cp: write error to stdout");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} while(n==BUFSIZE);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        return 0;</a:t>
            </a:r>
          </a:p>
          <a:p>
            <a:pPr>
              <a:buClrTx/>
              <a:buFontTx/>
              <a:buNone/>
              <a:defRPr/>
            </a:pPr>
            <a:r>
              <a:rPr lang="en-US" sz="1400" smtClean="0">
                <a:solidFill>
                  <a:srgbClr val="000066"/>
                </a:solidFill>
                <a:latin typeface="Courier New" charset="0"/>
              </a:rPr>
              <a:t>}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89063" y="4103688"/>
            <a:ext cx="5300662" cy="19939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cat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opentest.txt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This is a test of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the open(), read(),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and write() calls.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./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opentest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opentest.txt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This is a test of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the open(), read(),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and write() calls.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./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opentest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asdfasdf</a:t>
            </a: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cp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: can't open file: No such file or directory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55292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The C Programming Language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 indent="-23495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1125"/>
              </a:spcBef>
              <a:buClrTx/>
              <a:buFontTx/>
              <a:buNone/>
              <a:defRPr/>
            </a:pPr>
            <a:r>
              <a:rPr lang="en-US" sz="1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Simpler than C++, C#, Java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No support for</a:t>
            </a:r>
          </a:p>
          <a:p>
            <a:pPr lvl="2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Objects</a:t>
            </a:r>
          </a:p>
          <a:p>
            <a:pPr lvl="2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Memory management</a:t>
            </a:r>
          </a:p>
          <a:p>
            <a:pPr lvl="2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Array bounds checking</a:t>
            </a:r>
          </a:p>
          <a:p>
            <a:pPr lvl="2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Non-scalar operations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Simple support for</a:t>
            </a:r>
          </a:p>
          <a:p>
            <a:pPr lvl="2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Typing</a:t>
            </a:r>
          </a:p>
          <a:p>
            <a:pPr lvl="2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Structures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Basic utility functions supplied by libraries</a:t>
            </a:r>
          </a:p>
          <a:p>
            <a:pPr lvl="2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400" b="1" dirty="0" err="1" smtClean="0">
                <a:solidFill>
                  <a:srgbClr val="000099"/>
                </a:solidFill>
                <a:latin typeface="Arial" charset="0"/>
              </a:rPr>
              <a:t>libc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1400" b="1" dirty="0" err="1" smtClean="0">
                <a:solidFill>
                  <a:srgbClr val="000099"/>
                </a:solidFill>
                <a:latin typeface="Arial" charset="0"/>
              </a:rPr>
              <a:t>libpthread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1400" b="1" dirty="0" err="1" smtClean="0">
                <a:solidFill>
                  <a:srgbClr val="000099"/>
                </a:solidFill>
                <a:latin typeface="Arial" charset="0"/>
              </a:rPr>
              <a:t>libm</a:t>
            </a:r>
            <a:endParaRPr lang="en-US" sz="1400" b="1" dirty="0" smtClean="0">
              <a:solidFill>
                <a:srgbClr val="000099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Low-level, direct access to machine memory (pointers)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Easier to write bugs, harder to write programs, typically faster</a:t>
            </a:r>
          </a:p>
          <a:p>
            <a:pPr lvl="2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Looks better on a resume</a:t>
            </a:r>
          </a:p>
          <a:p>
            <a:pPr eaLnBrk="1" hangingPunct="1">
              <a:lnSpc>
                <a:spcPct val="85000"/>
              </a:lnSpc>
              <a:spcBef>
                <a:spcPts val="1125"/>
              </a:spcBef>
              <a:buClrTx/>
              <a:buFontTx/>
              <a:buNone/>
              <a:defRPr/>
            </a:pPr>
            <a:r>
              <a:rPr lang="en-US" sz="1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 based on updates to ANSI-C standard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Current version: C99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Using standard file descriptors in shell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Redirecting to/from files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Courier New" charset="0"/>
              </a:rPr>
              <a:t>ls –l &gt; outfile</a:t>
            </a:r>
          </a:p>
          <a:p>
            <a:pPr lvl="3" eaLnBrk="1" hangingPunct="1">
              <a:lnSpc>
                <a:spcPct val="113000"/>
              </a:lnSpc>
              <a:spcBef>
                <a:spcPts val="450"/>
              </a:spcBef>
              <a:buClr>
                <a:srgbClr val="000066"/>
              </a:buClr>
              <a:buFont typeface="Arial" charset="0"/>
              <a:buChar char="»"/>
              <a:defRPr/>
            </a:pPr>
            <a:r>
              <a:rPr lang="en-US" sz="1800" smtClean="0">
                <a:solidFill>
                  <a:srgbClr val="000066"/>
                </a:solidFill>
                <a:latin typeface="Arial" charset="0"/>
              </a:rPr>
              <a:t>redirects output to “</a:t>
            </a:r>
            <a:r>
              <a:rPr lang="en-US" sz="1800" smtClean="0">
                <a:solidFill>
                  <a:srgbClr val="000066"/>
                </a:solidFill>
                <a:latin typeface="Courier New" charset="0"/>
              </a:rPr>
              <a:t>outfile</a:t>
            </a:r>
            <a:r>
              <a:rPr lang="en-US" sz="1800" smtClean="0">
                <a:solidFill>
                  <a:srgbClr val="000066"/>
                </a:solidFill>
                <a:latin typeface="Arial" charset="0"/>
              </a:rPr>
              <a:t>”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Courier New" charset="0"/>
              </a:rPr>
              <a:t>./a.out &lt; infile</a:t>
            </a:r>
          </a:p>
          <a:p>
            <a:pPr lvl="3" eaLnBrk="1" hangingPunct="1">
              <a:lnSpc>
                <a:spcPct val="113000"/>
              </a:lnSpc>
              <a:spcBef>
                <a:spcPts val="450"/>
              </a:spcBef>
              <a:buClr>
                <a:srgbClr val="000066"/>
              </a:buClr>
              <a:buFont typeface="Arial" charset="0"/>
              <a:buChar char="»"/>
              <a:defRPr/>
            </a:pPr>
            <a:r>
              <a:rPr lang="en-US" sz="1800" smtClean="0">
                <a:solidFill>
                  <a:srgbClr val="000066"/>
                </a:solidFill>
                <a:latin typeface="Arial" charset="0"/>
              </a:rPr>
              <a:t>standard input taken from “</a:t>
            </a:r>
            <a:r>
              <a:rPr lang="en-US" sz="1800" smtClean="0">
                <a:solidFill>
                  <a:srgbClr val="000066"/>
                </a:solidFill>
                <a:latin typeface="Courier New" charset="0"/>
              </a:rPr>
              <a:t>infile</a:t>
            </a:r>
            <a:r>
              <a:rPr lang="en-US" sz="1800" smtClean="0">
                <a:solidFill>
                  <a:srgbClr val="000066"/>
                </a:solidFill>
                <a:latin typeface="Arial" charset="0"/>
              </a:rPr>
              <a:t>”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Courier New" charset="0"/>
              </a:rPr>
              <a:t>ls –l &gt; outfile 2&gt; errorfile</a:t>
            </a:r>
          </a:p>
          <a:p>
            <a:pPr lvl="3" eaLnBrk="1" hangingPunct="1">
              <a:lnSpc>
                <a:spcPct val="113000"/>
              </a:lnSpc>
              <a:spcBef>
                <a:spcPts val="450"/>
              </a:spcBef>
              <a:buClr>
                <a:srgbClr val="000066"/>
              </a:buClr>
              <a:buFont typeface="Arial" charset="0"/>
              <a:buChar char="»"/>
              <a:defRPr/>
            </a:pPr>
            <a:r>
              <a:rPr lang="en-US" sz="1800" smtClean="0">
                <a:solidFill>
                  <a:srgbClr val="000066"/>
                </a:solidFill>
                <a:latin typeface="Courier New" charset="0"/>
              </a:rPr>
              <a:t>sends standard error and standard out to separate files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Connecting them to each other via Unix pipes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Courier New" charset="0"/>
              </a:rPr>
              <a:t>ls –l | egrep tar</a:t>
            </a:r>
          </a:p>
          <a:p>
            <a:pPr lvl="3" eaLnBrk="1" hangingPunct="1">
              <a:lnSpc>
                <a:spcPct val="113000"/>
              </a:lnSpc>
              <a:spcBef>
                <a:spcPts val="450"/>
              </a:spcBef>
              <a:buClr>
                <a:srgbClr val="000066"/>
              </a:buClr>
              <a:buFont typeface="Arial" charset="0"/>
              <a:buChar char="»"/>
              <a:defRPr/>
            </a:pPr>
            <a:r>
              <a:rPr lang="en-US" sz="1800" smtClean="0">
                <a:solidFill>
                  <a:srgbClr val="000066"/>
                </a:solidFill>
                <a:latin typeface="Arial" charset="0"/>
              </a:rPr>
              <a:t>standard output of “</a:t>
            </a:r>
            <a:r>
              <a:rPr lang="en-US" sz="1800" smtClean="0">
                <a:solidFill>
                  <a:srgbClr val="000066"/>
                </a:solidFill>
                <a:latin typeface="Courier New" charset="0"/>
              </a:rPr>
              <a:t>ls</a:t>
            </a:r>
            <a:r>
              <a:rPr lang="en-US" sz="1800" smtClean="0">
                <a:solidFill>
                  <a:srgbClr val="000066"/>
                </a:solidFill>
                <a:latin typeface="Arial" charset="0"/>
              </a:rPr>
              <a:t>” sent to standard input of “</a:t>
            </a:r>
            <a:r>
              <a:rPr lang="en-US" sz="1800" smtClean="0">
                <a:solidFill>
                  <a:srgbClr val="000066"/>
                </a:solidFill>
                <a:latin typeface="Courier New" charset="0"/>
              </a:rPr>
              <a:t>egrep</a:t>
            </a:r>
            <a:r>
              <a:rPr lang="en-US" sz="1800" smtClean="0">
                <a:solidFill>
                  <a:srgbClr val="000066"/>
                </a:solidFill>
                <a:latin typeface="Arial" charset="0"/>
              </a:rPr>
              <a:t>”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sz="1800" smtClean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87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 via file interface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381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0725" indent="-26352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Supports formatted, line-based and direct I/O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Calls similar to analogous calls previously covered</a:t>
            </a:r>
          </a:p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Opening a file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Courier New" charset="0"/>
              </a:rPr>
              <a:t>FILE *fopen(char *name, char *mode);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Arial" charset="0"/>
              </a:rPr>
              <a:t>Opens a file if we have access permission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Arial" charset="0"/>
              </a:rPr>
              <a:t>Returns a pointer to a file</a:t>
            </a:r>
          </a:p>
          <a:p>
            <a:pPr lvl="2" indent="-227013" eaLnBrk="1" hangingPunct="1">
              <a:lnSpc>
                <a:spcPct val="111000"/>
              </a:lnSpc>
              <a:spcBef>
                <a:spcPts val="225"/>
              </a:spcBef>
              <a:buClrTx/>
              <a:buSzPct val="90000"/>
              <a:buFontTx/>
              <a:buNone/>
              <a:defRPr/>
            </a:pP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	  FILE *fp;</a:t>
            </a:r>
            <a:br>
              <a:rPr lang="en-US" sz="1600" b="1" smtClean="0">
                <a:solidFill>
                  <a:srgbClr val="000099"/>
                </a:solidFill>
                <a:latin typeface="Courier New" charset="0"/>
              </a:rPr>
            </a:br>
            <a:r>
              <a:rPr lang="en-US" sz="1600" b="1" smtClean="0">
                <a:solidFill>
                  <a:srgbClr val="000099"/>
                </a:solidFill>
                <a:latin typeface="Courier New" charset="0"/>
              </a:rPr>
              <a:t>  fp = fopen(“/tmp/x”, “r”);</a:t>
            </a:r>
          </a:p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Once the file is opened, we can read/write to it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Courier New" charset="0"/>
              </a:rPr>
              <a:t>fscanf, fread, fgets, fprintf, fwrite, fputs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Must supply </a:t>
            </a:r>
            <a:r>
              <a:rPr lang="en-US" sz="1800" b="1" smtClean="0">
                <a:solidFill>
                  <a:srgbClr val="000066"/>
                </a:solidFill>
                <a:latin typeface="Courier New" charset="0"/>
              </a:rPr>
              <a:t>FILE*</a:t>
            </a: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 argument for each call</a:t>
            </a:r>
          </a:p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Closing a file after use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smtClean="0">
                <a:solidFill>
                  <a:srgbClr val="000066"/>
                </a:solidFill>
                <a:latin typeface="Courier New" charset="0"/>
              </a:rPr>
              <a:t>int fclose(fp);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smtClean="0">
                <a:solidFill>
                  <a:srgbClr val="000099"/>
                </a:solidFill>
                <a:latin typeface="Arial" charset="0"/>
              </a:rPr>
              <a:t>Closes the file pointer and flushes any output associated with it</a:t>
            </a:r>
          </a:p>
        </p:txBody>
      </p:sp>
    </p:spTree>
    <p:extLst>
      <p:ext uri="{BB962C8B-B14F-4D97-AF65-F5344CB8AC3E}">
        <p14:creationId xmlns:p14="http://schemas.microsoft.com/office/powerpoint/2010/main" val="15823531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I/O via file interface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4488" y="1143000"/>
            <a:ext cx="10933112" cy="51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stdio.h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string.h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main(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argc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, char**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argv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{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char *p;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FILE *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=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fopen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tmpfile.txt","w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+");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p =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argv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[1];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fwrite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(p,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strlen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(p), 1,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fclose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fp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return 0;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}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OUTPUT: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./fops HELLO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cat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tmpfile.txt</a:t>
            </a: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HELLO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05056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Memory allocation and management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381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0725" indent="-26352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 indent="-211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1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malloc</a:t>
            </a:r>
            <a:endParaRPr lang="en-US" sz="1800" b="1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Arial" charset="0"/>
              </a:rPr>
              <a:t>Dynamically allocates memory from the heap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Memory persists between function invocations (unlike local variables)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Returns a pointer to a block of at least 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size</a:t>
            </a: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 bytes – not zero filled! 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Allocate an integer</a:t>
            </a:r>
          </a:p>
          <a:p>
            <a:pPr lvl="3" eaLnBrk="1" hangingPunct="1">
              <a:lnSpc>
                <a:spcPct val="103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en-US" sz="1600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* 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iptr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 =(</a:t>
            </a:r>
            <a:r>
              <a:rPr lang="en-US" sz="1600" b="1" dirty="0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*) 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malloc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(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sizeof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(int));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Allocate a structure</a:t>
            </a:r>
          </a:p>
          <a:p>
            <a:pPr lvl="3" eaLnBrk="1" hangingPunct="1">
              <a:lnSpc>
                <a:spcPct val="103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en-US" sz="1600" b="1" dirty="0" err="1" smtClean="0">
                <a:solidFill>
                  <a:srgbClr val="0033CC"/>
                </a:solidFill>
                <a:latin typeface="Courier New" charset="0"/>
              </a:rPr>
              <a:t>struct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 name* 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nameptr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 = (</a:t>
            </a:r>
            <a:r>
              <a:rPr lang="en-US" sz="1600" b="1" dirty="0" err="1" smtClean="0">
                <a:solidFill>
                  <a:srgbClr val="0033CC"/>
                </a:solidFill>
                <a:latin typeface="Courier New" charset="0"/>
              </a:rPr>
              <a:t>struct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 name*)</a:t>
            </a:r>
            <a:br>
              <a:rPr lang="en-US" sz="1600" b="1" dirty="0" smtClean="0">
                <a:solidFill>
                  <a:srgbClr val="000066"/>
                </a:solidFill>
                <a:latin typeface="Courier New" charset="0"/>
              </a:rPr>
            </a:b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	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malloc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(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sizeof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(</a:t>
            </a:r>
            <a:r>
              <a:rPr lang="en-US" sz="1600" b="1" dirty="0" err="1" smtClean="0">
                <a:solidFill>
                  <a:srgbClr val="0033CC"/>
                </a:solidFill>
                <a:latin typeface="Courier New" charset="0"/>
              </a:rPr>
              <a:t>struct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 name));</a:t>
            </a:r>
          </a:p>
          <a:p>
            <a:pPr lvl="2" eaLnBrk="1" hangingPunct="1">
              <a:lnSpc>
                <a:spcPct val="11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Allocate an integer array with “value” elements</a:t>
            </a:r>
          </a:p>
          <a:p>
            <a:pPr marL="722313" lvl="1" eaLnBrk="1" hangingPunct="1">
              <a:lnSpc>
                <a:spcPct val="103000"/>
              </a:lnSpc>
              <a:spcBef>
                <a:spcPts val="563"/>
              </a:spcBef>
              <a:buClrTx/>
              <a:buSzPct val="75000"/>
              <a:buFontTx/>
              <a:buNone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			int *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ptr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 = (int *) 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malloc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(value * </a:t>
            </a:r>
            <a:r>
              <a:rPr lang="en-US" sz="1600" b="1" dirty="0" err="1" smtClean="0">
                <a:solidFill>
                  <a:srgbClr val="000066"/>
                </a:solidFill>
                <a:latin typeface="Courier New" charset="0"/>
              </a:rPr>
              <a:t>sizeof</a:t>
            </a:r>
            <a:r>
              <a:rPr lang="en-US" sz="1600" b="1" dirty="0" smtClean="0">
                <a:solidFill>
                  <a:srgbClr val="000066"/>
                </a:solidFill>
                <a:latin typeface="Courier New" charset="0"/>
              </a:rPr>
              <a:t>(int));</a:t>
            </a:r>
          </a:p>
          <a:p>
            <a:pPr eaLnBrk="1" hangingPunct="1">
              <a:lnSpc>
                <a:spcPct val="97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1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 careful to allocate enough memory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Overrun on the space is undefined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Common error:</a:t>
            </a:r>
          </a:p>
          <a:p>
            <a:pPr lvl="2" indent="-227013" eaLnBrk="1" hangingPunct="1">
              <a:lnSpc>
                <a:spcPct val="111000"/>
              </a:lnSpc>
              <a:spcBef>
                <a:spcPts val="200"/>
              </a:spcBef>
              <a:buClrTx/>
              <a:buSzPct val="90000"/>
              <a:buFontTx/>
              <a:buNone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char *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cp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 = (char *) 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malloc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(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strlen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(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buf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)*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sizeof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(char))</a:t>
            </a:r>
          </a:p>
          <a:p>
            <a:pPr lvl="2" eaLnBrk="1" hangingPunct="1">
              <a:lnSpc>
                <a:spcPct val="111000"/>
              </a:lnSpc>
              <a:spcBef>
                <a:spcPts val="200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strlen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 doesn’t account for the NULL terminator</a:t>
            </a:r>
          </a:p>
          <a:p>
            <a:pPr lvl="1" eaLnBrk="1" hangingPunct="1">
              <a:lnSpc>
                <a:spcPct val="10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" charset="0"/>
              </a:rPr>
              <a:t>Fix:</a:t>
            </a:r>
          </a:p>
          <a:p>
            <a:pPr lvl="2" indent="-227013" eaLnBrk="1" hangingPunct="1">
              <a:lnSpc>
                <a:spcPct val="111000"/>
              </a:lnSpc>
              <a:spcBef>
                <a:spcPts val="200"/>
              </a:spcBef>
              <a:buClrTx/>
              <a:buSzPct val="90000"/>
              <a:buFontTx/>
              <a:buNone/>
              <a:defRPr/>
            </a:pP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char *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cp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 = (char *) 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malloc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((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strlen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(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buf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)+1)*</a:t>
            </a:r>
            <a:r>
              <a:rPr lang="en-US" sz="1400" b="1" dirty="0" err="1" smtClean="0">
                <a:solidFill>
                  <a:srgbClr val="000099"/>
                </a:solidFill>
                <a:latin typeface="Courier New" charset="0"/>
              </a:rPr>
              <a:t>sizeof</a:t>
            </a:r>
            <a:r>
              <a:rPr lang="en-US" sz="1400" b="1" dirty="0" smtClean="0">
                <a:solidFill>
                  <a:srgbClr val="000099"/>
                </a:solidFill>
                <a:latin typeface="Courier New" charset="0"/>
              </a:rPr>
              <a:t>(char))</a:t>
            </a:r>
          </a:p>
        </p:txBody>
      </p:sp>
    </p:spTree>
    <p:extLst>
      <p:ext uri="{BB962C8B-B14F-4D97-AF65-F5344CB8AC3E}">
        <p14:creationId xmlns:p14="http://schemas.microsoft.com/office/powerpoint/2010/main" val="35028521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Memory allocation and management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9296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174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free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Deallocates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memory in heap.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Pass in a pointer that was returned by </a:t>
            </a:r>
            <a:r>
              <a:rPr lang="en-US" sz="2000" dirty="0" err="1" smtClean="0">
                <a:solidFill>
                  <a:srgbClr val="000066"/>
                </a:solidFill>
                <a:latin typeface="Courier New" charset="0"/>
              </a:rPr>
              <a:t>malloc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Integer example</a:t>
            </a:r>
          </a:p>
          <a:p>
            <a:pPr lvl="2" eaLnBrk="1" hangingPunct="1">
              <a:lnSpc>
                <a:spcPct val="90000"/>
              </a:lnSpc>
              <a:spcBef>
                <a:spcPts val="225"/>
              </a:spcBef>
              <a:buClrTx/>
              <a:buSzPct val="90000"/>
              <a:buFontTx/>
              <a:buNone/>
              <a:defRPr/>
            </a:pPr>
            <a:r>
              <a:rPr lang="en-US" sz="1800" dirty="0" err="1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1800" dirty="0">
                <a:solidFill>
                  <a:srgbClr val="000099"/>
                </a:solidFill>
                <a:latin typeface="Courier New" charset="0"/>
              </a:rPr>
              <a:t> </a:t>
            </a:r>
            <a:r>
              <a:rPr lang="en-US" sz="1800" dirty="0" smtClean="0">
                <a:solidFill>
                  <a:srgbClr val="000099"/>
                </a:solidFill>
                <a:latin typeface="Courier New" charset="0"/>
              </a:rPr>
              <a:t>*</a:t>
            </a:r>
            <a:r>
              <a:rPr lang="en-US" sz="1800" dirty="0" err="1" smtClean="0">
                <a:solidFill>
                  <a:srgbClr val="000099"/>
                </a:solidFill>
                <a:latin typeface="Courier New" charset="0"/>
              </a:rPr>
              <a:t>iptr</a:t>
            </a:r>
            <a:r>
              <a:rPr lang="en-US" sz="1800" dirty="0" smtClean="0">
                <a:solidFill>
                  <a:srgbClr val="000099"/>
                </a:solidFill>
                <a:latin typeface="Courier New" charset="0"/>
              </a:rPr>
              <a:t> = (</a:t>
            </a:r>
            <a:r>
              <a:rPr lang="en-US" sz="1800" dirty="0" err="1" smtClean="0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1800" dirty="0" smtClean="0">
                <a:solidFill>
                  <a:srgbClr val="000099"/>
                </a:solidFill>
                <a:latin typeface="Courier New" charset="0"/>
              </a:rPr>
              <a:t>*) </a:t>
            </a:r>
            <a:r>
              <a:rPr lang="en-US" sz="1800" dirty="0" err="1" smtClean="0">
                <a:solidFill>
                  <a:srgbClr val="000099"/>
                </a:solidFill>
                <a:latin typeface="Courier New" charset="0"/>
              </a:rPr>
              <a:t>malloc</a:t>
            </a:r>
            <a:r>
              <a:rPr lang="en-US" sz="1800" dirty="0" smtClean="0">
                <a:solidFill>
                  <a:srgbClr val="000099"/>
                </a:solidFill>
                <a:latin typeface="Courier New" charset="0"/>
              </a:rPr>
              <a:t>(</a:t>
            </a:r>
            <a:r>
              <a:rPr lang="en-US" sz="1800" dirty="0" err="1" smtClean="0">
                <a:solidFill>
                  <a:srgbClr val="000099"/>
                </a:solidFill>
                <a:latin typeface="Courier New" charset="0"/>
              </a:rPr>
              <a:t>sizeof</a:t>
            </a:r>
            <a:r>
              <a:rPr lang="en-US" sz="1800" dirty="0" smtClean="0">
                <a:solidFill>
                  <a:srgbClr val="000099"/>
                </a:solidFill>
                <a:latin typeface="Courier New" charset="0"/>
              </a:rPr>
              <a:t>(</a:t>
            </a:r>
            <a:r>
              <a:rPr lang="en-US" sz="1800" dirty="0" err="1" smtClean="0">
                <a:solidFill>
                  <a:srgbClr val="000099"/>
                </a:solidFill>
                <a:latin typeface="Courier New" charset="0"/>
              </a:rPr>
              <a:t>int</a:t>
            </a:r>
            <a:r>
              <a:rPr lang="en-US" sz="1800" dirty="0" smtClean="0">
                <a:solidFill>
                  <a:srgbClr val="000099"/>
                </a:solidFill>
                <a:latin typeface="Courier New" charset="0"/>
              </a:rPr>
              <a:t>));</a:t>
            </a:r>
          </a:p>
          <a:p>
            <a:pPr lvl="2" eaLnBrk="1" hangingPunct="1">
              <a:lnSpc>
                <a:spcPct val="90000"/>
              </a:lnSpc>
              <a:spcBef>
                <a:spcPts val="225"/>
              </a:spcBef>
              <a:buClrTx/>
              <a:buSzPct val="90000"/>
              <a:buFontTx/>
              <a:buNone/>
              <a:defRPr/>
            </a:pPr>
            <a:r>
              <a:rPr lang="en-US" sz="1800" dirty="0" smtClean="0">
                <a:solidFill>
                  <a:srgbClr val="000099"/>
                </a:solidFill>
                <a:latin typeface="Courier New" charset="0"/>
              </a:rPr>
              <a:t>free(</a:t>
            </a:r>
            <a:r>
              <a:rPr lang="en-US" sz="1800" dirty="0" err="1" smtClean="0">
                <a:solidFill>
                  <a:srgbClr val="000099"/>
                </a:solidFill>
                <a:latin typeface="Courier New" charset="0"/>
              </a:rPr>
              <a:t>iptr</a:t>
            </a:r>
            <a:r>
              <a:rPr lang="en-US" sz="1800" dirty="0" smtClean="0">
                <a:solidFill>
                  <a:srgbClr val="000099"/>
                </a:solidFill>
                <a:latin typeface="Courier New" charset="0"/>
              </a:rPr>
              <a:t>);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Structure example</a:t>
            </a:r>
          </a:p>
          <a:p>
            <a:pPr lvl="2" eaLnBrk="1" hangingPunct="1">
              <a:lnSpc>
                <a:spcPct val="121000"/>
              </a:lnSpc>
              <a:spcBef>
                <a:spcPts val="200"/>
              </a:spcBef>
              <a:buClrTx/>
              <a:buSzPct val="90000"/>
              <a:buFontTx/>
              <a:buNone/>
              <a:defRPr/>
            </a:pPr>
            <a:r>
              <a:rPr lang="en-US" sz="1600" b="1" dirty="0" err="1" smtClean="0">
                <a:solidFill>
                  <a:srgbClr val="000099"/>
                </a:solidFill>
                <a:latin typeface="Courier New" charset="0"/>
              </a:rPr>
              <a:t>struct</a:t>
            </a:r>
            <a:r>
              <a:rPr lang="en-US" sz="1600" b="1" dirty="0" smtClean="0">
                <a:solidFill>
                  <a:srgbClr val="000099"/>
                </a:solidFill>
                <a:latin typeface="Courier New" charset="0"/>
              </a:rPr>
              <a:t> table* </a:t>
            </a:r>
            <a:r>
              <a:rPr lang="en-US" sz="1600" b="1" dirty="0" err="1" smtClean="0">
                <a:solidFill>
                  <a:srgbClr val="000099"/>
                </a:solidFill>
                <a:latin typeface="Courier New" charset="0"/>
              </a:rPr>
              <a:t>tp</a:t>
            </a:r>
            <a:r>
              <a:rPr lang="en-US" sz="1600" b="1" dirty="0" smtClean="0">
                <a:solidFill>
                  <a:srgbClr val="000099"/>
                </a:solidFill>
                <a:latin typeface="Courier New" charset="0"/>
              </a:rPr>
              <a:t> = (</a:t>
            </a:r>
            <a:r>
              <a:rPr lang="en-US" sz="1600" b="1" dirty="0" err="1" smtClean="0">
                <a:solidFill>
                  <a:srgbClr val="000099"/>
                </a:solidFill>
                <a:latin typeface="Courier New" charset="0"/>
              </a:rPr>
              <a:t>struct</a:t>
            </a:r>
            <a:r>
              <a:rPr lang="en-US" sz="1600" b="1" dirty="0" smtClean="0">
                <a:solidFill>
                  <a:srgbClr val="000099"/>
                </a:solidFill>
                <a:latin typeface="Courier New" charset="0"/>
              </a:rPr>
              <a:t> table*)</a:t>
            </a:r>
            <a:r>
              <a:rPr lang="en-US" sz="1600" b="1" dirty="0" err="1" smtClean="0">
                <a:solidFill>
                  <a:srgbClr val="000099"/>
                </a:solidFill>
                <a:latin typeface="Courier New" charset="0"/>
              </a:rPr>
              <a:t>malloc</a:t>
            </a:r>
            <a:r>
              <a:rPr lang="en-US" sz="1600" b="1" dirty="0" smtClean="0">
                <a:solidFill>
                  <a:srgbClr val="000099"/>
                </a:solidFill>
                <a:latin typeface="Courier New" charset="0"/>
              </a:rPr>
              <a:t>(</a:t>
            </a:r>
            <a:r>
              <a:rPr lang="en-US" sz="1600" b="1" dirty="0" err="1" smtClean="0">
                <a:solidFill>
                  <a:srgbClr val="000099"/>
                </a:solidFill>
                <a:latin typeface="Courier New" charset="0"/>
              </a:rPr>
              <a:t>sizeof</a:t>
            </a:r>
            <a:r>
              <a:rPr lang="en-US" sz="1600" b="1" dirty="0" smtClean="0">
                <a:solidFill>
                  <a:srgbClr val="000099"/>
                </a:solidFill>
                <a:latin typeface="Courier New" charset="0"/>
              </a:rPr>
              <a:t>(</a:t>
            </a:r>
            <a:r>
              <a:rPr lang="en-US" sz="1600" b="1" dirty="0" err="1" smtClean="0">
                <a:solidFill>
                  <a:srgbClr val="000099"/>
                </a:solidFill>
                <a:latin typeface="Courier New" charset="0"/>
              </a:rPr>
              <a:t>struct</a:t>
            </a:r>
            <a:r>
              <a:rPr lang="en-US" sz="1600" b="1" dirty="0" smtClean="0">
                <a:solidFill>
                  <a:srgbClr val="000099"/>
                </a:solidFill>
                <a:latin typeface="Courier New" charset="0"/>
              </a:rPr>
              <a:t> table));</a:t>
            </a:r>
          </a:p>
          <a:p>
            <a:pPr lvl="2" eaLnBrk="1" hangingPunct="1">
              <a:lnSpc>
                <a:spcPct val="121000"/>
              </a:lnSpc>
              <a:spcBef>
                <a:spcPts val="200"/>
              </a:spcBef>
              <a:buClrTx/>
              <a:buSzPct val="90000"/>
              <a:buFontTx/>
              <a:buNone/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ourier New" charset="0"/>
              </a:rPr>
              <a:t>free(</a:t>
            </a:r>
            <a:r>
              <a:rPr lang="en-US" sz="1600" b="1" dirty="0" err="1" smtClean="0">
                <a:solidFill>
                  <a:srgbClr val="000099"/>
                </a:solidFill>
                <a:latin typeface="Courier New" charset="0"/>
              </a:rPr>
              <a:t>tp</a:t>
            </a:r>
            <a:r>
              <a:rPr lang="en-US" sz="1600" b="1" dirty="0" smtClean="0">
                <a:solidFill>
                  <a:srgbClr val="000099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Freeing the same memory block twice corrupts memory and leads to exploits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b="1" dirty="0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973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Memory allocation and management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307387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Sometimes, before you use memory returned by 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malloc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you want to zero it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Or maybe set it to a specific value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memset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()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sets a chunk of memory to a specific value</a:t>
            </a:r>
          </a:p>
          <a:p>
            <a:pPr lvl="1" eaLnBrk="1" hangingPunct="1">
              <a:lnSpc>
                <a:spcPct val="113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void *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</a:rPr>
              <a:t>memset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(void *s, int c, </a:t>
            </a:r>
            <a:r>
              <a:rPr lang="en-US" sz="1800" b="1" dirty="0" err="1" smtClean="0">
                <a:solidFill>
                  <a:srgbClr val="000066"/>
                </a:solidFill>
                <a:latin typeface="Courier New" charset="0"/>
              </a:rPr>
              <a:t>size_t</a:t>
            </a:r>
            <a:r>
              <a:rPr lang="en-US" sz="1800" b="1" dirty="0" smtClean="0">
                <a:solidFill>
                  <a:srgbClr val="000066"/>
                </a:solidFill>
                <a:latin typeface="Courier New" charset="0"/>
              </a:rPr>
              <a:t> n);</a:t>
            </a:r>
          </a:p>
        </p:txBody>
      </p:sp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2846387" y="3413126"/>
            <a:ext cx="4545013" cy="1082676"/>
            <a:chOff x="1388" y="2061"/>
            <a:chExt cx="2863" cy="682"/>
          </a:xfrm>
        </p:grpSpPr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388" y="2512"/>
              <a:ext cx="28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LGC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LGC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LGC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LGC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LGC Sans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LGC Sans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LGC Sans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LGC Sans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z="1800" dirty="0" smtClean="0">
                  <a:solidFill>
                    <a:srgbClr val="000066"/>
                  </a:solidFill>
                  <a:latin typeface="Arial" charset="0"/>
                </a:rPr>
                <a:t>Set this memory to this value for this length</a:t>
              </a:r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auto">
            <a:xfrm>
              <a:off x="1673" y="2512"/>
              <a:ext cx="270" cy="210"/>
            </a:xfrm>
            <a:prstGeom prst="ellipse">
              <a:avLst/>
            </a:prstGeom>
            <a:noFill/>
            <a:ln w="9360" cap="sq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ejaVu LGC Sans" charset="0"/>
              </a:endParaRPr>
            </a:p>
          </p:txBody>
        </p:sp>
        <p:sp>
          <p:nvSpPr>
            <p:cNvPr id="22534" name="Oval 6"/>
            <p:cNvSpPr>
              <a:spLocks noChangeArrowheads="1"/>
            </p:cNvSpPr>
            <p:nvPr/>
          </p:nvSpPr>
          <p:spPr bwMode="auto">
            <a:xfrm>
              <a:off x="2667" y="2533"/>
              <a:ext cx="270" cy="210"/>
            </a:xfrm>
            <a:prstGeom prst="ellipse">
              <a:avLst/>
            </a:prstGeom>
            <a:noFill/>
            <a:ln w="9360" cap="sq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ejaVu LGC Sans" charset="0"/>
              </a:endParaRPr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3531" y="2533"/>
              <a:ext cx="270" cy="210"/>
            </a:xfrm>
            <a:prstGeom prst="ellipse">
              <a:avLst/>
            </a:prstGeom>
            <a:noFill/>
            <a:ln w="9360" cap="sq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DejaVu LGC Sans" charset="0"/>
              </a:endParaRPr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 flipV="1">
              <a:off x="1814" y="2071"/>
              <a:ext cx="133" cy="443"/>
            </a:xfrm>
            <a:prstGeom prst="line">
              <a:avLst/>
            </a:prstGeom>
            <a:noFill/>
            <a:ln w="93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ejaVu LGC Sans" charset="0"/>
              </a:endParaRPr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 flipH="1" flipV="1">
              <a:off x="2597" y="2061"/>
              <a:ext cx="111" cy="453"/>
            </a:xfrm>
            <a:prstGeom prst="line">
              <a:avLst/>
            </a:prstGeom>
            <a:noFill/>
            <a:ln w="93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ejaVu LGC Sans" charset="0"/>
              </a:endParaRPr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H="1" flipV="1">
              <a:off x="3442" y="2061"/>
              <a:ext cx="158" cy="453"/>
            </a:xfrm>
            <a:prstGeom prst="line">
              <a:avLst/>
            </a:prstGeom>
            <a:noFill/>
            <a:ln w="93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DejaVu LGC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72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Memory allocation and management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381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Because not all data consists of text strings…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b="1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107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void *memcpy(void *dest, void *src, size_t n);</a:t>
            </a:r>
          </a:p>
          <a:p>
            <a:pPr eaLnBrk="1" hangingPunct="1">
              <a:lnSpc>
                <a:spcPct val="107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void *memmove(void *dest, void *src, size_t n);</a:t>
            </a:r>
          </a:p>
        </p:txBody>
      </p:sp>
    </p:spTree>
    <p:extLst>
      <p:ext uri="{BB962C8B-B14F-4D97-AF65-F5344CB8AC3E}">
        <p14:creationId xmlns:p14="http://schemas.microsoft.com/office/powerpoint/2010/main" val="36814300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Malloc, Free, Calloc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396875" y="1362073"/>
            <a:ext cx="7896301" cy="5349831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dirty="0"/>
              <a:t>Handle dynamic memory</a:t>
            </a: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size):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allocate block of memory of 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1638" dirty="0"/>
              <a:t> bytes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does not initialize </a:t>
            </a:r>
            <a:r>
              <a:rPr sz="1638" dirty="0" smtClean="0"/>
              <a:t>memory</a:t>
            </a:r>
            <a:endParaRPr sz="1638" dirty="0"/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calloc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size):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allocate block of memory for array of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sz="1638" dirty="0"/>
              <a:t> elements, each 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1638" dirty="0"/>
              <a:t> bytes long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initializes memory to zero values</a:t>
            </a: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void free(void*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):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frees memory block, previously allocated by </a:t>
            </a:r>
            <a:r>
              <a:rPr sz="1638" dirty="0" err="1"/>
              <a:t>malloc</a:t>
            </a:r>
            <a:r>
              <a:rPr sz="1638" dirty="0"/>
              <a:t>, </a:t>
            </a:r>
            <a:r>
              <a:rPr sz="1638" dirty="0" err="1"/>
              <a:t>calloc</a:t>
            </a:r>
            <a:r>
              <a:rPr sz="1638" dirty="0"/>
              <a:t>, </a:t>
            </a:r>
            <a:r>
              <a:rPr sz="1638" dirty="0" err="1"/>
              <a:t>realloc</a:t>
            </a:r>
            <a:r>
              <a:rPr sz="1638" dirty="0"/>
              <a:t>, pointed by </a:t>
            </a:r>
            <a:r>
              <a:rPr sz="1638" dirty="0" err="1" smtClean="0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endParaRPr lang="en-US" sz="1638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638" dirty="0" smtClean="0">
                <a:latin typeface="+mj-lt"/>
                <a:ea typeface="Courier New"/>
                <a:cs typeface="Courier New"/>
                <a:sym typeface="Courier New"/>
              </a:rPr>
              <a:t>use exactly once for each pointer you allocate</a:t>
            </a:r>
            <a:endParaRPr sz="1638" dirty="0">
              <a:latin typeface="+mj-lt"/>
              <a:ea typeface="Courier New"/>
              <a:cs typeface="Courier New"/>
              <a:sym typeface="Courier New"/>
            </a:endParaRP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dirty="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2002" i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2" dirty="0"/>
              <a:t>argument</a:t>
            </a:r>
            <a:r>
              <a:rPr sz="2002" i="1" dirty="0">
                <a:latin typeface="Courier New"/>
                <a:ea typeface="Courier New"/>
                <a:cs typeface="Courier New"/>
                <a:sym typeface="Courier New"/>
              </a:rPr>
              <a:t>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i="1" dirty="0"/>
              <a:t>should </a:t>
            </a:r>
            <a:r>
              <a:rPr sz="1638" dirty="0"/>
              <a:t>be computed using the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 dirty="0"/>
              <a:t> operator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 err="1"/>
              <a:t>sizeof</a:t>
            </a:r>
            <a:r>
              <a:rPr sz="1638" dirty="0"/>
              <a:t>: </a:t>
            </a:r>
            <a:r>
              <a:rPr lang="en-US" sz="1638" dirty="0" smtClean="0"/>
              <a:t>takes a type and gives you its size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638" dirty="0"/>
              <a:t>e</a:t>
            </a:r>
            <a:r>
              <a:rPr lang="en-US" sz="1638" dirty="0" smtClean="0"/>
              <a:t>.</a:t>
            </a:r>
            <a:r>
              <a:rPr sz="1638" dirty="0" smtClean="0"/>
              <a:t>g</a:t>
            </a:r>
            <a:r>
              <a:rPr lang="en-US" sz="1638" dirty="0" smtClean="0"/>
              <a:t>.,</a:t>
            </a:r>
            <a:r>
              <a:rPr sz="1638" dirty="0" smtClean="0"/>
              <a:t>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*)</a:t>
            </a:r>
          </a:p>
        </p:txBody>
      </p:sp>
    </p:spTree>
    <p:extLst>
      <p:ext uri="{BB962C8B-B14F-4D97-AF65-F5344CB8AC3E}">
        <p14:creationId xmlns:p14="http://schemas.microsoft.com/office/powerpoint/2010/main" val="29021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Memory Management Rules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96875" y="1362073"/>
            <a:ext cx="7896301" cy="49720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err="1"/>
              <a:t>Malloc</a:t>
            </a:r>
            <a:r>
              <a:rPr sz="2200" dirty="0"/>
              <a:t> what you free, free what you </a:t>
            </a:r>
            <a:r>
              <a:rPr sz="2200" dirty="0" err="1"/>
              <a:t>malloc</a:t>
            </a:r>
            <a:endParaRPr sz="2200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client should free memory allocated by client code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library should free memory allocated by library code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Number </a:t>
            </a:r>
            <a:r>
              <a:rPr sz="2200" dirty="0" err="1"/>
              <a:t>mallocs</a:t>
            </a:r>
            <a:r>
              <a:rPr sz="2200" dirty="0"/>
              <a:t> = Number frees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Number </a:t>
            </a:r>
            <a:r>
              <a:rPr dirty="0" err="1"/>
              <a:t>mallocs</a:t>
            </a:r>
            <a:r>
              <a:rPr dirty="0"/>
              <a:t> &gt; Number Frees: definitely a memory leak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Number </a:t>
            </a:r>
            <a:r>
              <a:rPr dirty="0" err="1"/>
              <a:t>mallocs</a:t>
            </a:r>
            <a:r>
              <a:rPr dirty="0"/>
              <a:t> &lt; Number Frees: definitely a double free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Free a </a:t>
            </a:r>
            <a:r>
              <a:rPr sz="2200" dirty="0" err="1" smtClean="0"/>
              <a:t>malloc</a:t>
            </a:r>
            <a:r>
              <a:rPr lang="en-US" sz="2200" dirty="0" err="1" smtClean="0"/>
              <a:t>e</a:t>
            </a:r>
            <a:r>
              <a:rPr sz="2200" dirty="0" err="1" smtClean="0"/>
              <a:t>d</a:t>
            </a:r>
            <a:r>
              <a:rPr sz="2200" dirty="0" smtClean="0"/>
              <a:t> </a:t>
            </a:r>
            <a:r>
              <a:rPr sz="2200" dirty="0"/>
              <a:t>block </a:t>
            </a:r>
            <a:r>
              <a:rPr lang="en-US" sz="2200" dirty="0" smtClean="0"/>
              <a:t>exactly</a:t>
            </a:r>
            <a:r>
              <a:rPr sz="2200" dirty="0" smtClean="0"/>
              <a:t> </a:t>
            </a:r>
            <a:r>
              <a:rPr sz="2200" dirty="0"/>
              <a:t>once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Should not dereference a </a:t>
            </a:r>
            <a:r>
              <a:rPr dirty="0" smtClean="0"/>
              <a:t>freed </a:t>
            </a:r>
            <a:r>
              <a:rPr dirty="0"/>
              <a:t>memory block</a:t>
            </a:r>
          </a:p>
        </p:txBody>
      </p:sp>
    </p:spTree>
    <p:extLst>
      <p:ext uri="{BB962C8B-B14F-4D97-AF65-F5344CB8AC3E}">
        <p14:creationId xmlns:p14="http://schemas.microsoft.com/office/powerpoint/2010/main" val="1496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Stack Vs Heap Allocation 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96875" y="1362072"/>
            <a:ext cx="7896301" cy="46716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2200" dirty="0" smtClean="0"/>
              <a:t>Local variables and function arguments </a:t>
            </a:r>
            <a:r>
              <a:rPr sz="2200" dirty="0" smtClean="0"/>
              <a:t>are </a:t>
            </a:r>
            <a:r>
              <a:rPr sz="2200" dirty="0"/>
              <a:t>placed on the </a:t>
            </a:r>
            <a:r>
              <a:rPr sz="2200" i="1" dirty="0"/>
              <a:t>stack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deallocated after the variable leaves scope</a:t>
            </a:r>
            <a:endParaRPr i="1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i="1" dirty="0"/>
              <a:t>do not</a:t>
            </a:r>
            <a:r>
              <a:rPr dirty="0"/>
              <a:t> return a pointer to a stack-allocated variable!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i="1" dirty="0"/>
              <a:t>do not </a:t>
            </a:r>
            <a:r>
              <a:rPr dirty="0"/>
              <a:t>reference the address of a variable outside its scope!</a:t>
            </a:r>
            <a:endParaRPr i="1" dirty="0"/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Memory blocks allocated by calls to </a:t>
            </a:r>
            <a:r>
              <a:rPr sz="2200" dirty="0" err="1"/>
              <a:t>malloc</a:t>
            </a:r>
            <a:r>
              <a:rPr sz="2200" dirty="0"/>
              <a:t>/</a:t>
            </a:r>
            <a:r>
              <a:rPr sz="2200" dirty="0" err="1"/>
              <a:t>calloc</a:t>
            </a:r>
            <a:r>
              <a:rPr sz="2200" dirty="0"/>
              <a:t> are placed on the </a:t>
            </a:r>
            <a:r>
              <a:rPr sz="2200" i="1" dirty="0"/>
              <a:t>heap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err="1"/>
              <a:t>Globals</a:t>
            </a:r>
            <a:r>
              <a:rPr sz="2200" dirty="0"/>
              <a:t>, constants are placed elsewhere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Example: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// a is a pointer on the </a:t>
            </a:r>
            <a:r>
              <a:rPr i="1" dirty="0"/>
              <a:t>stack </a:t>
            </a:r>
            <a:r>
              <a:rPr dirty="0"/>
              <a:t>to a memory block on the </a:t>
            </a:r>
            <a:r>
              <a:rPr i="1" dirty="0"/>
              <a:t>heap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 err="1"/>
              <a:t>int</a:t>
            </a:r>
            <a:r>
              <a:rPr dirty="0"/>
              <a:t>* a = </a:t>
            </a:r>
            <a:r>
              <a:rPr dirty="0" err="1"/>
              <a:t>malloc</a:t>
            </a:r>
            <a:r>
              <a:rPr dirty="0"/>
              <a:t>(</a:t>
            </a:r>
            <a:r>
              <a:rPr dirty="0" err="1"/>
              <a:t>sizeof</a:t>
            </a:r>
            <a:r>
              <a:rPr dirty="0"/>
              <a:t>(</a:t>
            </a:r>
            <a:r>
              <a:rPr dirty="0" err="1"/>
              <a:t>int</a:t>
            </a:r>
            <a:r>
              <a:rPr dirty="0"/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764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The C Programming Language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 indent="-23495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Compilation down to machine code as in C++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Compiled, assembled, linked via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gcc</a:t>
            </a: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Compared to interpreted languages…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Python / Perl / Ruby /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Javascript</a:t>
            </a: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Commands executed by run-time interpreter</a:t>
            </a: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Interpreter runs natively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Java</a:t>
            </a: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Compilation to virtual machine “byte code”</a:t>
            </a: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Byte code interpreted by virtual machine software</a:t>
            </a: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Virtual machine runs natively</a:t>
            </a: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Exception: “Just-In-Time” (JIT) compilation to machine code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sz="1800" b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Strings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26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39775" indent="-225425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String functions are provided in an ANSI standard string library.</a:t>
            </a:r>
          </a:p>
          <a:p>
            <a:pPr lvl="1" eaLnBrk="1" hangingPunct="1">
              <a:lnSpc>
                <a:spcPct val="113000"/>
              </a:lnSpc>
              <a:spcBef>
                <a:spcPts val="500"/>
              </a:spcBef>
              <a:buClrTx/>
              <a:buSzPct val="75000"/>
              <a:buFontTx/>
              <a:buNone/>
              <a:defRPr/>
            </a:pPr>
            <a:r>
              <a:rPr lang="en-US" sz="1800" b="1" smtClean="0">
                <a:solidFill>
                  <a:srgbClr val="000066"/>
                </a:solidFill>
                <a:latin typeface="Courier New" charset="0"/>
              </a:rPr>
              <a:t>#include &lt;string.h&gt; </a:t>
            </a:r>
          </a:p>
          <a:p>
            <a:pPr marL="738188"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Includes functions such as: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Computing length of string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Copying strings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Concatenating strings</a:t>
            </a:r>
          </a:p>
          <a:p>
            <a:pPr eaLnBrk="1" hangingPunct="1">
              <a:lnSpc>
                <a:spcPct val="113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en-US" sz="1800" b="1" smtClean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079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Strings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2625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 C, a string is an array of characters terminated with the “null” character (‘\0’, value = 0).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Character pointer p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Sets p to address of a character array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p can be reassigned to another address</a:t>
            </a:r>
          </a:p>
          <a:p>
            <a:pPr lvl="2" indent="-233363" eaLnBrk="1" hangingPunct="1">
              <a:lnSpc>
                <a:spcPct val="121000"/>
              </a:lnSpc>
              <a:spcBef>
                <a:spcPts val="225"/>
              </a:spcBef>
              <a:buClrTx/>
              <a:buSzPct val="90000"/>
              <a:buFontTx/>
              <a:buNone/>
              <a:defRPr/>
            </a:pPr>
            <a:endParaRPr lang="en-US" sz="1800" b="1" smtClean="0">
              <a:solidFill>
                <a:srgbClr val="000099"/>
              </a:solidFill>
              <a:latin typeface="Arial" charset="0"/>
            </a:endParaRP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Examples</a:t>
            </a:r>
          </a:p>
          <a:p>
            <a:pPr lvl="2" indent="-233363" eaLnBrk="1" hangingPunct="1">
              <a:lnSpc>
                <a:spcPct val="121000"/>
              </a:lnSpc>
              <a:spcBef>
                <a:spcPts val="225"/>
              </a:spcBef>
              <a:buClrTx/>
              <a:buSzPct val="90000"/>
              <a:buFontTx/>
              <a:buNone/>
              <a:defRPr/>
            </a:pPr>
            <a:endParaRPr lang="en-US" sz="2000" b="1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01750" y="3138488"/>
            <a:ext cx="26654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char *p = “This is a test”;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191000" y="3173413"/>
            <a:ext cx="381000" cy="304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953000" y="3173413"/>
            <a:ext cx="1752600" cy="304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cs typeface="DejaVu LGC Sans" charset="0"/>
              </a:rPr>
              <a:t>This is a test\0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4343400" y="3292475"/>
            <a:ext cx="76200" cy="76200"/>
          </a:xfrm>
          <a:prstGeom prst="ellipse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cxnSp>
        <p:nvCxnSpPr>
          <p:cNvPr id="25607" name="AutoShape 7"/>
          <p:cNvCxnSpPr>
            <a:cxnSpLocks noChangeShapeType="1"/>
            <a:stCxn id="25606" idx="6"/>
            <a:endCxn id="25605" idx="1"/>
          </p:cNvCxnSpPr>
          <p:nvPr/>
        </p:nvCxnSpPr>
        <p:spPr bwMode="auto">
          <a:xfrm flipV="1">
            <a:off x="4419600" y="3325813"/>
            <a:ext cx="533400" cy="47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6096000"/>
            <a:ext cx="1066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title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362200" y="51054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048000" y="51054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733800" y="51054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419600" y="51054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439988" y="5176838"/>
            <a:ext cx="6381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>
                <a:solidFill>
                  <a:srgbClr val="000000"/>
                </a:solidFill>
                <a:latin typeface="Courier New" charset="0"/>
                <a:cs typeface="MS PGothic" charset="0"/>
              </a:rPr>
              <a:t>‘b’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109913" y="5148263"/>
            <a:ext cx="6381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‘o’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810000" y="51816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795713" y="5148263"/>
            <a:ext cx="6381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‘b’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557713" y="5148263"/>
            <a:ext cx="4857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\0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838200" y="5257800"/>
            <a:ext cx="99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name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1752600" y="5486400"/>
            <a:ext cx="609600" cy="1588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43434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36576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29718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16002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22860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77724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70866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4008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50292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715000" y="6096000"/>
            <a:ext cx="685800" cy="533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1738313" y="6138863"/>
            <a:ext cx="6381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‘M’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2347913" y="6138863"/>
            <a:ext cx="6381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‘r’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109913" y="6138863"/>
            <a:ext cx="6381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‘.’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3719513" y="6138863"/>
            <a:ext cx="4857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\0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4497388" y="6243638"/>
            <a:ext cx="3333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x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5183188" y="6243638"/>
            <a:ext cx="3333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x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5853113" y="6215063"/>
            <a:ext cx="3333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x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6615113" y="6215063"/>
            <a:ext cx="3333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x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7316788" y="6243638"/>
            <a:ext cx="3333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x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7850188" y="6243638"/>
            <a:ext cx="3333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Courier New" charset="0"/>
                <a:cs typeface="MS PGothic" charset="0"/>
              </a:rPr>
              <a:t>x</a:t>
            </a: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1066800" y="6324600"/>
            <a:ext cx="457200" cy="1588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914400" y="4419600"/>
            <a:ext cx="45720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47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charset="0"/>
                <a:cs typeface="DejaVu LGC Sans" charset="0"/>
              </a:rPr>
              <a:t>char name[4] = “bob”;</a:t>
            </a:r>
          </a:p>
          <a:p>
            <a:pPr eaLnBrk="1" hangingPunct="1">
              <a:lnSpc>
                <a:spcPct val="47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charset="0"/>
                <a:cs typeface="DejaVu LGC Sans" charset="0"/>
              </a:rPr>
              <a:t>char title[10] = “Mr.”;</a:t>
            </a:r>
          </a:p>
        </p:txBody>
      </p:sp>
    </p:spTree>
    <p:extLst>
      <p:ext uri="{BB962C8B-B14F-4D97-AF65-F5344CB8AC3E}">
        <p14:creationId xmlns:p14="http://schemas.microsoft.com/office/powerpoint/2010/main" val="3283676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Copying strings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26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457200" indent="-4397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879475" indent="-3635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Consider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66"/>
                </a:solidFill>
                <a:latin typeface="Courier New" charset="0"/>
              </a:rPr>
              <a:t>char* p=“PPPPPPP”;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66"/>
                </a:solidFill>
                <a:latin typeface="Courier New" charset="0"/>
              </a:rPr>
              <a:t>char* q=“QQQQQQQ”;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66"/>
                </a:solidFill>
                <a:latin typeface="Courier New" charset="0"/>
              </a:rPr>
              <a:t>p = q;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What does this do?</a:t>
            </a:r>
          </a:p>
          <a:p>
            <a:pPr marL="877888"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Times New Roman" charset="0"/>
              <a:buAutoNum type="arabicPeriod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Copy QQQQQQ into 0x100?</a:t>
            </a:r>
          </a:p>
          <a:p>
            <a:pPr marL="877888"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Times New Roman" charset="0"/>
              <a:buAutoNum type="arabicPeriod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Set p to 0x200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016750" y="1693863"/>
            <a:ext cx="1052513" cy="368300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 anchor="ctr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DejaVu LGC Sans" charset="0"/>
              </a:rPr>
              <a:t>PPPPPPP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094538" y="2706688"/>
            <a:ext cx="1052512" cy="368300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 anchor="ctr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DejaVu LGC Sans" charset="0"/>
              </a:rPr>
              <a:t>QQQQQQQ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667500" y="2120900"/>
            <a:ext cx="6254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0x100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667500" y="3144838"/>
            <a:ext cx="6254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0x200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453188" y="2459038"/>
            <a:ext cx="198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q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453188" y="1468438"/>
            <a:ext cx="198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p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605588" y="1620838"/>
            <a:ext cx="381000" cy="2286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681788" y="2687638"/>
            <a:ext cx="381000" cy="2286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181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Copying strings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26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457200" indent="-4397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879475" indent="-3635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Consider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char* p=“PPPPPPP”;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char* q=“QQQQQQQ”;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ourier New" charset="0"/>
              </a:rPr>
              <a:t>p = q;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What does this do?</a:t>
            </a:r>
          </a:p>
          <a:p>
            <a:pPr marL="514350" lvl="1" indent="0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A) Copy QQQQQQ into 0x100?</a:t>
            </a:r>
          </a:p>
          <a:p>
            <a:pPr marL="15875" indent="0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	B) Set p to 0x200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Copying strings</a:t>
            </a:r>
          </a:p>
          <a:p>
            <a:pPr marL="877888"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Times New Roman" charset="0"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Must manually copy characters</a:t>
            </a:r>
          </a:p>
          <a:p>
            <a:pPr marL="877888"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Times New Roman" charset="0"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Or use 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strncpy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to copy characters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016750" y="1693863"/>
            <a:ext cx="1052513" cy="368300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 anchor="ctr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DejaVu LGC Sans" charset="0"/>
              </a:rPr>
              <a:t>PPPPPPP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94538" y="2706688"/>
            <a:ext cx="1052512" cy="368300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 anchor="ctr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DejaVu LGC Sans" charset="0"/>
              </a:rPr>
              <a:t>QQQQQQQ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667500" y="2120900"/>
            <a:ext cx="6254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0x100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667500" y="3144838"/>
            <a:ext cx="6254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0x200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453188" y="2459038"/>
            <a:ext cx="198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q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453188" y="1468438"/>
            <a:ext cx="198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p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605588" y="1620838"/>
            <a:ext cx="381000" cy="2286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681788" y="2687638"/>
            <a:ext cx="381000" cy="2286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6750" y="4665663"/>
            <a:ext cx="1052513" cy="368300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 anchor="ctr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  <a:cs typeface="DejaVu LGC Sans" charset="0"/>
              </a:rPr>
              <a:t>PPPPPPP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94538" y="5678488"/>
            <a:ext cx="1052512" cy="368300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 anchor="ctr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DejaVu LGC Sans" charset="0"/>
              </a:rPr>
              <a:t>QQQQQQQ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667500" y="5092700"/>
            <a:ext cx="6254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charset="0"/>
              </a:rPr>
              <a:t>0x100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667500" y="6116638"/>
            <a:ext cx="6254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0x200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453188" y="5430838"/>
            <a:ext cx="198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q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477000" y="5257800"/>
            <a:ext cx="1984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6800" rIns="4572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charset="0"/>
              </a:rPr>
              <a:t>p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6629400" y="5410200"/>
            <a:ext cx="381000" cy="2286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6681788" y="5659438"/>
            <a:ext cx="381000" cy="2286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1125538" y="3733800"/>
            <a:ext cx="3844925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439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60" grpId="0" animBg="1"/>
      <p:bldP spid="27661" grpId="0"/>
      <p:bldP spid="27662" grpId="0"/>
      <p:bldP spid="27663" grpId="0"/>
      <p:bldP spid="27664" grpId="0"/>
      <p:bldP spid="27665" grpId="0" animBg="1"/>
      <p:bldP spid="27666" grpId="0" animBg="1"/>
      <p:bldP spid="2766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Strings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7010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39775" indent="-225425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Assignment( = ) and equality (==) operators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char *p;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char *q;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if (p == q) {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	printf(“This is only true if p and q point to the same address”);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p = q;  /* The address contained in q is placed */ 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			  /*    in p.  Does not change the memory */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			  /*    locations p previously pointed to.*/</a:t>
            </a:r>
          </a:p>
        </p:txBody>
      </p:sp>
    </p:spTree>
    <p:extLst>
      <p:ext uri="{BB962C8B-B14F-4D97-AF65-F5344CB8AC3E}">
        <p14:creationId xmlns:p14="http://schemas.microsoft.com/office/powerpoint/2010/main" val="1225279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C String Library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26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39775" indent="-225425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Some of C's string functions</a:t>
            </a:r>
          </a:p>
          <a:p>
            <a:pPr eaLnBrk="1" hangingPunct="1">
              <a:lnSpc>
                <a:spcPct val="113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   strlen(char *s1)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Returns the number of characters in the string, not including the “null” character</a:t>
            </a:r>
          </a:p>
          <a:p>
            <a:pPr eaLnBrk="1" hangingPunct="1">
              <a:lnSpc>
                <a:spcPct val="121000"/>
              </a:lnSpc>
              <a:spcBef>
                <a:spcPts val="225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   strncpy(char *s1, char *s2, int n)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Copies at most n characters of s2 on top of s1.  The order of the parameters mimics the assignment operator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strncmp (char *s1, char *s2, int n)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Compares up to n characters of s1 with s2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Returns &lt; 0, 0, &gt; 0 if s1 &lt; s2, s1  == s2 or s1 &gt; s2 lexigraphically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Tx/>
              <a:buSzPct val="75000"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strncat(char *s1, char *s2, int n)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Appends at most n characters of s2 to s1</a:t>
            </a:r>
          </a:p>
          <a:p>
            <a:pPr eaLnBrk="1" hangingPunct="1">
              <a:lnSpc>
                <a:spcPct val="121000"/>
              </a:lnSpc>
              <a:spcBef>
                <a:spcPts val="225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	Insecure deprecated versions: strcpy, strcmp, strcat</a:t>
            </a:r>
          </a:p>
        </p:txBody>
      </p:sp>
    </p:spTree>
    <p:extLst>
      <p:ext uri="{BB962C8B-B14F-4D97-AF65-F5344CB8AC3E}">
        <p14:creationId xmlns:p14="http://schemas.microsoft.com/office/powerpoint/2010/main" val="31476681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String code example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26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  <a:tab pos="9128125" algn="l"/>
                <a:tab pos="9585325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381000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  <a:tab pos="9128125" algn="l"/>
                <a:tab pos="9585325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81000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  <a:tab pos="9128125" algn="l"/>
                <a:tab pos="9585325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  <a:tab pos="9128125" algn="l"/>
                <a:tab pos="9585325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  <a:tab pos="9128125" algn="l"/>
                <a:tab pos="9585325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  <a:tab pos="9128125" algn="l"/>
                <a:tab pos="9585325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  <a:tab pos="9128125" algn="l"/>
                <a:tab pos="9585325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  <a:tab pos="9128125" algn="l"/>
                <a:tab pos="9585325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439738" algn="l"/>
                <a:tab pos="896938" algn="l"/>
                <a:tab pos="1354138" algn="l"/>
                <a:tab pos="1811338" algn="l"/>
                <a:tab pos="2268538" algn="l"/>
                <a:tab pos="2725738" algn="l"/>
                <a:tab pos="3182938" algn="l"/>
                <a:tab pos="3640138" algn="l"/>
                <a:tab pos="4097338" algn="l"/>
                <a:tab pos="4554538" algn="l"/>
                <a:tab pos="5011738" algn="l"/>
                <a:tab pos="5468938" algn="l"/>
                <a:tab pos="5926138" algn="l"/>
                <a:tab pos="6383338" algn="l"/>
                <a:tab pos="6840538" algn="l"/>
                <a:tab pos="7297738" algn="l"/>
                <a:tab pos="7754938" algn="l"/>
                <a:tab pos="8212138" algn="l"/>
                <a:tab pos="8669338" algn="l"/>
                <a:tab pos="9126538" algn="l"/>
                <a:tab pos="9128125" algn="l"/>
                <a:tab pos="9585325" algn="l"/>
                <a:tab pos="10042525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</a:t>
            </a: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#include &lt;stdio.h&gt;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#include &lt;string.h&gt;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int main() {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	char first[10] = "bobby ";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	char last[15] = "smith";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	char name[30];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	char you[5] = "bobo";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/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	strncpy( name, first, strlen(first)+1 );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	strncat( name, last, strlen(last)+1);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	printf("%d, %s\n", strlen(name), name );</a:t>
            </a:r>
            <a:b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	printf("%d \n",strncmp(you,first,3));</a:t>
            </a:r>
          </a:p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1400" smtClean="0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8290664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/>
          <p:cNvPicPr/>
          <p:nvPr/>
        </p:nvPicPr>
        <p:blipFill>
          <a:blip r:embed="rId3">
            <a:extLst/>
          </a:blip>
          <a:srcRect l="25278" t="51733" r="50360" b="1354"/>
          <a:stretch>
            <a:fillRect/>
          </a:stretch>
        </p:blipFill>
        <p:spPr>
          <a:xfrm>
            <a:off x="6172200" y="2057400"/>
            <a:ext cx="2501841" cy="4115275"/>
          </a:xfrm>
          <a:prstGeom prst="rect">
            <a:avLst/>
          </a:prstGeom>
          <a:ln w="12700">
            <a:miter lim="400000"/>
          </a:ln>
        </p:spPr>
      </p:pic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strncpy and null termination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26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trncpy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does not guarantee null termination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Intended to allow copying of characters into the middle of other strings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Use </a:t>
            </a:r>
            <a:r>
              <a:rPr lang="en-US" sz="2000" b="1" dirty="0" err="1" smtClean="0">
                <a:solidFill>
                  <a:srgbClr val="000066"/>
                </a:solidFill>
                <a:latin typeface="Courier New" charset="0"/>
              </a:rPr>
              <a:t>snprintf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to guarantee null termination</a:t>
            </a: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</a:t>
            </a:r>
            <a:b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</a:t>
            </a: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600" dirty="0" err="1" smtClean="0">
                <a:solidFill>
                  <a:srgbClr val="000066"/>
                </a:solidFill>
                <a:latin typeface="Courier New" charset="0"/>
              </a:rPr>
              <a:t>string.h</a:t>
            </a: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	main()	{</a:t>
            </a: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        char a[20]="The quick brown fox";</a:t>
            </a: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        char b[9]="01234567";</a:t>
            </a: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        </a:t>
            </a:r>
            <a:r>
              <a:rPr lang="en-US" sz="1600" dirty="0" err="1" smtClean="0">
                <a:solidFill>
                  <a:srgbClr val="000066"/>
                </a:solidFill>
                <a:latin typeface="Courier New" charset="0"/>
              </a:rPr>
              <a:t>strncpy</a:t>
            </a: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(a,b,8);</a:t>
            </a: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        </a:t>
            </a:r>
            <a:r>
              <a:rPr lang="en-US" sz="16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("%s\</a:t>
            </a:r>
            <a:r>
              <a:rPr lang="en-US" sz="1600" dirty="0" err="1" smtClean="0">
                <a:solidFill>
                  <a:srgbClr val="000066"/>
                </a:solidFill>
                <a:latin typeface="Courier New" charset="0"/>
              </a:rPr>
              <a:t>n",a</a:t>
            </a: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0066"/>
              </a:solidFill>
              <a:latin typeface="Courier New" charset="0"/>
            </a:endParaRP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  % ./</a:t>
            </a:r>
            <a:r>
              <a:rPr lang="en-US" sz="1600" dirty="0" err="1" smtClean="0">
                <a:solidFill>
                  <a:srgbClr val="000066"/>
                </a:solidFill>
                <a:latin typeface="Courier New" charset="0"/>
              </a:rPr>
              <a:t>a.out</a:t>
            </a:r>
            <a:endParaRPr lang="en-US" sz="1600" dirty="0" smtClean="0">
              <a:solidFill>
                <a:srgbClr val="000066"/>
              </a:solidFill>
              <a:latin typeface="Courier New" charset="0"/>
            </a:endParaRP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  <a:latin typeface="Courier New" charset="0"/>
              </a:rPr>
              <a:t>  01234567k brown fox</a:t>
            </a:r>
          </a:p>
          <a:p>
            <a:pPr eaLnBrk="1" hangingPunct="1">
              <a:lnSpc>
                <a:spcPct val="103000"/>
              </a:lnSpc>
              <a:spcBef>
                <a:spcPts val="63"/>
              </a:spcBef>
              <a:buClrTx/>
              <a:buFontTx/>
              <a:buNone/>
              <a:defRPr/>
            </a:pPr>
            <a:endParaRPr lang="en-US" sz="1600" dirty="0" smtClean="0">
              <a:solidFill>
                <a:srgbClr val="000066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01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Other string functions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46075" y="1008063"/>
            <a:ext cx="8589963" cy="55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830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7075" indent="-23495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225"/>
              </a:spcBef>
              <a:buClrTx/>
              <a:buFontTx/>
              <a:buNone/>
              <a:defRPr/>
            </a:pPr>
            <a:r>
              <a:rPr lang="en-US" sz="2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Converting strings to numbers</a:t>
            </a:r>
          </a:p>
          <a:p>
            <a:pPr eaLnBrk="1" hangingPunct="1">
              <a:lnSpc>
                <a:spcPct val="97000"/>
              </a:lnSpc>
              <a:spcBef>
                <a:spcPts val="1225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	</a:t>
            </a: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#include &lt;stdlib.h&gt;</a:t>
            </a:r>
            <a:b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</a:b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   int strtol (char *ptr, char **endptr, int base);</a:t>
            </a:r>
          </a:p>
          <a:p>
            <a:pPr eaLnBrk="1" hangingPunct="1">
              <a:lnSpc>
                <a:spcPct val="97000"/>
              </a:lnSpc>
              <a:spcBef>
                <a:spcPts val="1225"/>
              </a:spcBef>
              <a:buClrTx/>
              <a:buFontTx/>
              <a:buNone/>
              <a:defRPr/>
            </a:pPr>
            <a:r>
              <a:rPr lang="en-US" sz="2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Takes a character string and converts it to an integer.</a:t>
            </a:r>
          </a:p>
          <a:p>
            <a:pPr lvl="1" eaLnBrk="1" hangingPunct="1">
              <a:lnSpc>
                <a:spcPct val="103000"/>
              </a:lnSpc>
              <a:spcBef>
                <a:spcPts val="338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White space and + or - are OK.</a:t>
            </a:r>
          </a:p>
          <a:p>
            <a:pPr lvl="1" eaLnBrk="1" hangingPunct="1">
              <a:lnSpc>
                <a:spcPct val="103000"/>
              </a:lnSpc>
              <a:spcBef>
                <a:spcPts val="338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Starts at beginning of ptr and continues until something non-convertible is encountered.</a:t>
            </a:r>
          </a:p>
          <a:p>
            <a:pPr lvl="1" eaLnBrk="1" hangingPunct="1">
              <a:lnSpc>
                <a:spcPct val="103000"/>
              </a:lnSpc>
              <a:spcBef>
                <a:spcPts val="338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endptr (if not null, gives location of where parsing stopped due to error)</a:t>
            </a:r>
          </a:p>
          <a:p>
            <a:pPr eaLnBrk="1" hangingPunct="1">
              <a:lnSpc>
                <a:spcPct val="97000"/>
              </a:lnSpc>
              <a:spcBef>
                <a:spcPts val="1225"/>
              </a:spcBef>
              <a:buClrTx/>
              <a:buFontTx/>
              <a:buNone/>
              <a:defRPr/>
            </a:pPr>
            <a:r>
              <a:rPr lang="en-US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Some examples:</a:t>
            </a:r>
          </a:p>
          <a:p>
            <a:pPr marL="728663" lvl="1" eaLnBrk="1" hangingPunct="1">
              <a:lnSpc>
                <a:spcPct val="103000"/>
              </a:lnSpc>
              <a:spcBef>
                <a:spcPts val="338"/>
              </a:spcBef>
              <a:buClrTx/>
              <a:buSzPct val="75000"/>
              <a:buFontTx/>
              <a:buNone/>
              <a:defRPr/>
            </a:pPr>
            <a:r>
              <a:rPr lang="en-US" sz="1800" b="1" smtClean="0">
                <a:solidFill>
                  <a:srgbClr val="000066"/>
                </a:solidFill>
                <a:latin typeface="Arial" charset="0"/>
              </a:rPr>
              <a:t>   String		     Value returned</a:t>
            </a:r>
            <a:br>
              <a:rPr lang="en-US" sz="1800" b="1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"157"			157</a:t>
            </a:r>
            <a:br>
              <a:rPr lang="en-US" sz="2000" b="1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"-1.6"			-1</a:t>
            </a:r>
            <a:br>
              <a:rPr lang="en-US" sz="2000" b="1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"+50x"			50</a:t>
            </a:r>
            <a:br>
              <a:rPr lang="en-US" sz="2000" b="1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"twelve"			0</a:t>
            </a:r>
            <a:br>
              <a:rPr lang="en-US" sz="2000" b="1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"x506"			0</a:t>
            </a:r>
          </a:p>
        </p:txBody>
      </p:sp>
    </p:spTree>
    <p:extLst>
      <p:ext uri="{BB962C8B-B14F-4D97-AF65-F5344CB8AC3E}">
        <p14:creationId xmlns:p14="http://schemas.microsoft.com/office/powerpoint/2010/main" val="4281400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Other string functions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26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double strtod (char * str, char **endptr);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String to floating point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Handles digits 0-9.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A decimal point.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An exponent indicator (e or E).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If no characters are convertible a 0 is returned.</a:t>
            </a:r>
          </a:p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Examples:</a:t>
            </a:r>
          </a:p>
          <a:p>
            <a:pPr lvl="1" eaLnBrk="1" hangingPunct="1">
              <a:lnSpc>
                <a:spcPct val="10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String			Value returned</a:t>
            </a:r>
            <a:br>
              <a:rPr lang="en-US" sz="2000" b="1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"12"				12.000000</a:t>
            </a:r>
            <a:br>
              <a:rPr lang="en-US" sz="2000" b="1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"-0.123"			-0.123000</a:t>
            </a:r>
            <a:br>
              <a:rPr lang="en-US" sz="2000" b="1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"123E+3"		123000.000000</a:t>
            </a:r>
            <a:br>
              <a:rPr lang="en-US" sz="2000" b="1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"123.1e-5"		0.001231</a:t>
            </a:r>
          </a:p>
        </p:txBody>
      </p:sp>
    </p:spTree>
    <p:extLst>
      <p:ext uri="{BB962C8B-B14F-4D97-AF65-F5344CB8AC3E}">
        <p14:creationId xmlns:p14="http://schemas.microsoft.com/office/powerpoint/2010/main" val="1170384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87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Our environment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6988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728663" indent="-2365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 indent="-234950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All programs must run on 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cs typeface="Courier"/>
              </a:rPr>
              <a:t>system64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ssh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USER@system64.cs.mtsu.edu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Architecture this semester will be x86-64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GNU 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gcc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compiler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gcc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–o hello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hello.c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GNU 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gdb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debugger</a:t>
            </a: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ddd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is a graphical front end to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gdb</a:t>
            </a: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“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gdb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-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tui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” is a graphical curses interface to </a:t>
            </a:r>
            <a:r>
              <a:rPr lang="en-US" sz="2000" b="1" dirty="0" err="1" smtClean="0">
                <a:solidFill>
                  <a:srgbClr val="000066"/>
                </a:solidFill>
                <a:latin typeface="Arial" charset="0"/>
              </a:rPr>
              <a:t>gdb</a:t>
            </a:r>
            <a:endParaRPr lang="en-US" sz="2000" b="1" dirty="0" smtClean="0">
              <a:solidFill>
                <a:srgbClr val="000066"/>
              </a:solidFill>
              <a:latin typeface="Arial" charset="0"/>
            </a:endParaRPr>
          </a:p>
          <a:p>
            <a:pPr lvl="1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Must use “-g” flag when compiling and remove –O flags</a:t>
            </a: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err="1" smtClean="0">
                <a:solidFill>
                  <a:srgbClr val="000099"/>
                </a:solidFill>
                <a:latin typeface="Arial" charset="0"/>
              </a:rPr>
              <a:t>gcc</a:t>
            </a: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 –g </a:t>
            </a:r>
            <a:r>
              <a:rPr lang="en-US" sz="1800" b="1" dirty="0" err="1" smtClean="0">
                <a:solidFill>
                  <a:srgbClr val="000099"/>
                </a:solidFill>
                <a:latin typeface="Arial" charset="0"/>
              </a:rPr>
              <a:t>hello.c</a:t>
            </a:r>
            <a:endParaRPr lang="en-US" sz="1800" b="1" dirty="0" smtClean="0">
              <a:solidFill>
                <a:srgbClr val="000099"/>
              </a:solidFill>
              <a:latin typeface="Arial" charset="0"/>
            </a:endParaRPr>
          </a:p>
          <a:p>
            <a:pPr lvl="2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charset="0"/>
              </a:rPr>
              <a:t>Add debug symbols and do not reorder instructions for performance</a:t>
            </a:r>
          </a:p>
          <a:p>
            <a:pPr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endParaRPr lang="en-US" sz="1800" b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41325" y="285750"/>
            <a:ext cx="863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  <a:ea typeface="SimSun" charset="0"/>
                <a:cs typeface="SimSun" charset="0"/>
              </a:rPr>
              <a:t>Examples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7693025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42900" indent="-3254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/* strtol Converts an ASCII string to its integer equivalent; for example, converts -23.5 to the value -23. */</a:t>
            </a:r>
          </a:p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	int my_value;</a:t>
            </a:r>
          </a:p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	char my_string[] = "-23.5";</a:t>
            </a:r>
          </a:p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	my_value = strtol(my_string, NULL, 10);</a:t>
            </a:r>
          </a:p>
          <a:p>
            <a:pPr eaLnBrk="1" hangingPunct="1">
              <a:lnSpc>
                <a:spcPct val="9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	printf("%d\n", my_value);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22325" y="3946525"/>
            <a:ext cx="7693025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/* strtod Converts an ASCII string to its floating-point equivalent; for example, converts +1776.23 to the value</a:t>
            </a:r>
            <a:b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</a:b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1776.23. */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    double my_value; 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    char my_string[] = "+1776.23";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    my_value = strtod(my_string, NULL);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    printf("%f\n", my_value);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r>
              <a:rPr lang="en-US" sz="1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SimSun" charset="0"/>
                <a:cs typeface="SimSun" charset="0"/>
              </a:rPr>
              <a:t>   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  <a:defRPr/>
            </a:pPr>
            <a:endParaRPr lang="en-US" sz="1600" b="1" smtClean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279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88938" y="247650"/>
            <a:ext cx="871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Random number generation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 marL="722313" indent="-23018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 indent="-234950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b="1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Generate pseudo-random numbers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Courier New" charset="0"/>
              </a:rPr>
              <a:t>int rand(void);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Gets next random number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Courier New" charset="0"/>
              </a:rPr>
              <a:t>void srand(unsigned int seed);</a:t>
            </a:r>
          </a:p>
          <a:p>
            <a:pPr lvl="2" eaLnBrk="1" hangingPunct="1">
              <a:lnSpc>
                <a:spcPct val="121000"/>
              </a:lnSpc>
              <a:spcBef>
                <a:spcPts val="225"/>
              </a:spcBef>
              <a:buClr>
                <a:srgbClr val="005400"/>
              </a:buClr>
              <a:buSzPct val="90000"/>
              <a:buFont typeface="Wingdings" charset="0"/>
              <a:buChar char=""/>
              <a:defRPr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Sets seed for PRNG</a:t>
            </a:r>
          </a:p>
          <a:p>
            <a:pPr lvl="1" eaLnBrk="1" hangingPunct="1">
              <a:lnSpc>
                <a:spcPct val="113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0"/>
              <a:buChar char=""/>
              <a:defRPr/>
            </a:pPr>
            <a:r>
              <a:rPr lang="en-US" sz="2000" b="1" smtClean="0">
                <a:solidFill>
                  <a:srgbClr val="000066"/>
                </a:solidFill>
                <a:latin typeface="Arial" charset="0"/>
              </a:rPr>
              <a:t>man 3 rand</a:t>
            </a:r>
          </a:p>
        </p:txBody>
      </p:sp>
    </p:spTree>
    <p:extLst>
      <p:ext uri="{BB962C8B-B14F-4D97-AF65-F5344CB8AC3E}">
        <p14:creationId xmlns:p14="http://schemas.microsoft.com/office/powerpoint/2010/main" val="1843617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22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 eaLnBrk="1" hangingPunct="1">
              <a:lnSpc>
                <a:spcPct val="99000"/>
              </a:lnSpc>
              <a:buClrTx/>
              <a:buFontTx/>
              <a:buNone/>
              <a:defRPr/>
            </a:pPr>
            <a:r>
              <a:rPr lang="en-US" sz="3800" b="1" smtClean="0">
                <a:solidFill>
                  <a:srgbClr val="660033"/>
                </a:solidFill>
                <a:latin typeface="Arial" charset="0"/>
              </a:rPr>
              <a:t>Random number generation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44488" y="1143000"/>
            <a:ext cx="10933112" cy="51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DejaVu LGC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#include &lt;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stdio.h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&gt;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main(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argc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, char**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argv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) {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i,seed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seed =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atoi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argv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[1]);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srand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(seed);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 for (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=0;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&lt; 10;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++)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		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printf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("%d : %d\n", 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i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, rand()); 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}</a:t>
            </a: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endParaRPr lang="en-US" sz="1400" dirty="0" smtClean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OUTPUT: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 ./</a:t>
            </a:r>
            <a:r>
              <a:rPr lang="en-US" sz="1400" dirty="0" err="1" smtClean="0">
                <a:solidFill>
                  <a:srgbClr val="000066"/>
                </a:solidFill>
                <a:latin typeface="Courier New" charset="0"/>
              </a:rPr>
              <a:t>myrand</a:t>
            </a: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 30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0 : 493850533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1 : 1867792571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2 : 1191308030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3 : 1240413721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4 : 2134708252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5 : 1278462954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6 : 1717909034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7 : 1758326472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8 : 1352639282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9 : 1081373099</a:t>
            </a:r>
          </a:p>
          <a:p>
            <a:pPr>
              <a:buClrTx/>
              <a:buFontTx/>
              <a:buNone/>
              <a:defRPr/>
            </a:pPr>
            <a:r>
              <a:rPr lang="en-US" sz="1400" dirty="0" smtClean="0">
                <a:solidFill>
                  <a:srgbClr val="000066"/>
                </a:solidFill>
                <a:latin typeface="Courier New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584169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 dirty="0"/>
              <a:t>Getopt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396875" y="1362072"/>
            <a:ext cx="3835653" cy="485691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82219" lvl="0" indent="-265429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0" dirty="0"/>
              <a:t>Need to include</a:t>
            </a:r>
            <a:r>
              <a:rPr sz="171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710" dirty="0" err="1">
                <a:latin typeface="Courier New"/>
                <a:ea typeface="Courier New"/>
                <a:cs typeface="Courier New"/>
                <a:sym typeface="Courier New"/>
              </a:rPr>
              <a:t>getopt.h</a:t>
            </a:r>
            <a:r>
              <a:rPr sz="1710" dirty="0"/>
              <a:t> and </a:t>
            </a:r>
            <a:r>
              <a:rPr sz="1710" dirty="0" err="1"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r>
              <a:rPr sz="1710" dirty="0"/>
              <a:t> to use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Used to parse command-line arguments.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Typically called in a loop to retrieve arguments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Switch statement used to handle options</a:t>
            </a:r>
          </a:p>
          <a:p>
            <a:pPr marL="721969" lvl="1" indent="-212343" defTabSz="76443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25" dirty="0"/>
              <a:t>colon indicates required argument</a:t>
            </a:r>
          </a:p>
          <a:p>
            <a:pPr marL="721969" lvl="1" indent="-212343" defTabSz="76443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25" dirty="0" err="1">
                <a:latin typeface="Courier New"/>
                <a:ea typeface="Courier New"/>
                <a:cs typeface="Courier New"/>
                <a:sym typeface="Courier New"/>
              </a:rPr>
              <a:t>optarg</a:t>
            </a:r>
            <a:r>
              <a:rPr sz="1425" dirty="0"/>
              <a:t> is set to value of option argument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Returns -1 when no more arguments </a:t>
            </a:r>
            <a:r>
              <a:rPr sz="1804" dirty="0" smtClean="0"/>
              <a:t>present</a:t>
            </a:r>
            <a:endParaRPr sz="1804" dirty="0"/>
          </a:p>
        </p:txBody>
      </p:sp>
      <p:sp>
        <p:nvSpPr>
          <p:cNvPr id="161" name="Shape 161"/>
          <p:cNvSpPr/>
          <p:nvPr/>
        </p:nvSpPr>
        <p:spPr>
          <a:xfrm>
            <a:off x="4594979" y="1404556"/>
            <a:ext cx="4759818" cy="3447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int main(int argc, char** argv){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int opt, x;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/* looping over arguments */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while(-1 != (opt = getopt(argc, argv, “x:"))){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switch(opt) { 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case 'x':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x = atoi(optarg);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break;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default: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printf(“wrong argument\n");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break;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   }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     }</a:t>
            </a:r>
          </a:p>
          <a:p>
            <a:pPr lvl="0">
              <a:defRPr sz="1800"/>
            </a:pPr>
            <a:r>
              <a:rPr sz="16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3212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Note about Library Functions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396875" y="1362073"/>
            <a:ext cx="7896301" cy="49720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These functions can return error codes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dirty="0"/>
              <a:t> could fail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a file couldn’t be opened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a string may be incorrectly parsed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Remember to check for the error cases and handle the errors accordingly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may have to terminate the program (eg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dirty="0"/>
              <a:t> fails)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may be able to recover (user entered bad input)</a:t>
            </a:r>
          </a:p>
        </p:txBody>
      </p:sp>
    </p:spTree>
    <p:extLst>
      <p:ext uri="{BB962C8B-B14F-4D97-AF65-F5344CB8AC3E}">
        <p14:creationId xmlns:p14="http://schemas.microsoft.com/office/powerpoint/2010/main" val="42202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-1" y="1979565"/>
            <a:ext cx="9144001" cy="10907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837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357017" y="435677"/>
            <a:ext cx="7592101" cy="7620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GCC 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396875" y="1362073"/>
            <a:ext cx="7896301" cy="49720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7853" lvl="0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 dirty="0"/>
              <a:t>Used to compile C/C++ projects 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List the files that will be compiled to form an executable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Specify options via flags</a:t>
            </a:r>
          </a:p>
          <a:p>
            <a:pPr marL="467853" lvl="0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 dirty="0"/>
              <a:t>Important Flags: 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-g: produce debug information (</a:t>
            </a:r>
            <a:r>
              <a:rPr sz="1700" dirty="0">
                <a:latin typeface="Arial Bold"/>
                <a:ea typeface="Arial Bold"/>
                <a:cs typeface="Arial Bold"/>
                <a:sym typeface="Arial Bold"/>
              </a:rPr>
              <a:t>important</a:t>
            </a:r>
            <a:r>
              <a:rPr sz="1700" dirty="0"/>
              <a:t>; used by GDB/</a:t>
            </a:r>
            <a:r>
              <a:rPr sz="1700" dirty="0" err="1"/>
              <a:t>valgrind</a:t>
            </a:r>
            <a:r>
              <a:rPr sz="1700" dirty="0"/>
              <a:t>)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-Werror: treat all warnings as errors (this </a:t>
            </a:r>
            <a:r>
              <a:rPr lang="en-US" sz="1700" dirty="0" smtClean="0"/>
              <a:t>should be your </a:t>
            </a:r>
            <a:r>
              <a:rPr sz="1700" dirty="0" smtClean="0">
                <a:latin typeface="Arial Bold"/>
                <a:ea typeface="Arial Bold"/>
                <a:cs typeface="Arial Bold"/>
                <a:sym typeface="Arial Bold"/>
              </a:rPr>
              <a:t>default</a:t>
            </a:r>
            <a:r>
              <a:rPr sz="1700" dirty="0"/>
              <a:t>)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-Wall/-</a:t>
            </a:r>
            <a:r>
              <a:rPr sz="1700" dirty="0" err="1"/>
              <a:t>Wextra</a:t>
            </a:r>
            <a:r>
              <a:rPr sz="1700" dirty="0"/>
              <a:t>: enable all construction warnings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-pedantic: indicate all mandatory diagnostics listed in C-standard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700" dirty="0" smtClean="0"/>
              <a:t>-O0/</a:t>
            </a:r>
            <a:r>
              <a:rPr sz="1700" dirty="0" smtClean="0"/>
              <a:t>-O1</a:t>
            </a:r>
            <a:r>
              <a:rPr sz="1700" dirty="0"/>
              <a:t>/-O2: optimization levels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-o &lt;filename&gt;: name output binary file ‘filename’</a:t>
            </a:r>
          </a:p>
          <a:p>
            <a:pPr marL="868680" lvl="1" indent="-289558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endParaRPr sz="1700" dirty="0"/>
          </a:p>
          <a:p>
            <a:pPr marL="467853" lvl="0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 dirty="0"/>
              <a:t>Example: 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 err="1"/>
              <a:t>gcc</a:t>
            </a:r>
            <a:r>
              <a:rPr sz="1700" dirty="0"/>
              <a:t> -g -</a:t>
            </a:r>
            <a:r>
              <a:rPr sz="1700" dirty="0" err="1"/>
              <a:t>Werror</a:t>
            </a:r>
            <a:r>
              <a:rPr sz="1700" dirty="0"/>
              <a:t> -Wall -</a:t>
            </a:r>
            <a:r>
              <a:rPr sz="1700" dirty="0" err="1"/>
              <a:t>Wextra</a:t>
            </a:r>
            <a:r>
              <a:rPr sz="1700" dirty="0"/>
              <a:t> -pedantic </a:t>
            </a:r>
            <a:r>
              <a:rPr sz="1700" dirty="0" err="1"/>
              <a:t>foo.c</a:t>
            </a:r>
            <a:r>
              <a:rPr sz="1700" dirty="0"/>
              <a:t> </a:t>
            </a:r>
            <a:r>
              <a:rPr sz="1700" dirty="0" err="1"/>
              <a:t>bar.c</a:t>
            </a:r>
            <a:r>
              <a:rPr sz="1700" dirty="0"/>
              <a:t> -o </a:t>
            </a:r>
            <a:r>
              <a:rPr sz="1700" dirty="0" err="1"/>
              <a:t>baz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5433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4910</TotalTime>
  <Words>5944</Words>
  <Application>Microsoft Macintosh PowerPoint</Application>
  <PresentationFormat>On-screen Show (4:3)</PresentationFormat>
  <Paragraphs>1137</Paragraphs>
  <Slides>85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Pointer Arithmetic</vt:lpstr>
      <vt:lpstr>Function calls (static)</vt:lpstr>
      <vt:lpstr>PowerPoint Presentation</vt:lpstr>
      <vt:lpstr>PowerPoint Presentation</vt:lpstr>
      <vt:lpstr>PowerPoint Presentation</vt:lpstr>
      <vt:lpstr>PowerPoint Presentation</vt:lpstr>
      <vt:lpstr>Function calls (dynamic)</vt:lpstr>
      <vt:lpstr>Casting</vt:lpstr>
      <vt:lpstr>Typedefs</vt:lpstr>
      <vt:lpstr>Macros</vt:lpstr>
      <vt:lpstr>Header Files</vt:lpstr>
      <vt:lpstr>Header Guards</vt:lpstr>
      <vt:lpstr>Odds and 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Malloc, Free, Calloc</vt:lpstr>
      <vt:lpstr>Memory Management Rules</vt:lpstr>
      <vt:lpstr>Stack Vs Heap Allocation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Getopt</vt:lpstr>
      <vt:lpstr>Note about Library Functions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subject/>
  <dc:creator>Randal E. Bryant and David R. O'Hallaron</dc:creator>
  <cp:keywords/>
  <dc:description/>
  <cp:lastModifiedBy>Hyrum Carroll</cp:lastModifiedBy>
  <cp:revision>343</cp:revision>
  <cp:lastPrinted>2016-01-14T18:42:05Z</cp:lastPrinted>
  <dcterms:created xsi:type="dcterms:W3CDTF">1998-08-11T09:18:18Z</dcterms:created>
  <dcterms:modified xsi:type="dcterms:W3CDTF">2016-02-02T11:18:45Z</dcterms:modified>
</cp:coreProperties>
</file>