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771" r:id="rId2"/>
    <p:sldId id="439" r:id="rId3"/>
    <p:sldId id="441" r:id="rId4"/>
    <p:sldId id="442" r:id="rId5"/>
    <p:sldId id="443" r:id="rId6"/>
    <p:sldId id="445" r:id="rId7"/>
    <p:sldId id="440" r:id="rId8"/>
    <p:sldId id="772" r:id="rId9"/>
    <p:sldId id="719" r:id="rId10"/>
    <p:sldId id="756" r:id="rId11"/>
    <p:sldId id="732" r:id="rId12"/>
    <p:sldId id="733" r:id="rId13"/>
    <p:sldId id="734" r:id="rId14"/>
    <p:sldId id="720" r:id="rId15"/>
    <p:sldId id="735" r:id="rId16"/>
    <p:sldId id="736" r:id="rId17"/>
    <p:sldId id="737" r:id="rId18"/>
    <p:sldId id="721" r:id="rId19"/>
    <p:sldId id="738" r:id="rId20"/>
    <p:sldId id="739" r:id="rId21"/>
    <p:sldId id="740" r:id="rId22"/>
    <p:sldId id="773" r:id="rId23"/>
    <p:sldId id="741" r:id="rId24"/>
    <p:sldId id="742" r:id="rId25"/>
    <p:sldId id="745" r:id="rId26"/>
    <p:sldId id="744" r:id="rId27"/>
    <p:sldId id="747" r:id="rId28"/>
    <p:sldId id="748" r:id="rId29"/>
    <p:sldId id="749" r:id="rId30"/>
    <p:sldId id="750" r:id="rId31"/>
    <p:sldId id="751" r:id="rId32"/>
    <p:sldId id="752" r:id="rId33"/>
    <p:sldId id="753" r:id="rId34"/>
    <p:sldId id="754" r:id="rId35"/>
    <p:sldId id="755" r:id="rId36"/>
    <p:sldId id="774" r:id="rId37"/>
    <p:sldId id="757" r:id="rId38"/>
    <p:sldId id="758" r:id="rId39"/>
    <p:sldId id="759" r:id="rId40"/>
    <p:sldId id="760" r:id="rId41"/>
    <p:sldId id="761" r:id="rId42"/>
    <p:sldId id="762" r:id="rId43"/>
    <p:sldId id="763" r:id="rId44"/>
    <p:sldId id="766" r:id="rId45"/>
    <p:sldId id="765" r:id="rId46"/>
    <p:sldId id="769" r:id="rId47"/>
    <p:sldId id="770" r:id="rId48"/>
    <p:sldId id="767" r:id="rId49"/>
  </p:sldIdLst>
  <p:sldSz cx="9144000" cy="6858000" type="screen4x3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Goldings" initials="jg" lastIdx="4" clrIdx="0"/>
  <p:cmAuthor id="1" name="SUSAN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33"/>
    <a:srgbClr val="CC0000"/>
    <a:srgbClr val="330099"/>
    <a:srgbClr val="990000"/>
    <a:srgbClr val="0000FF"/>
    <a:srgbClr val="FFFFFF"/>
    <a:srgbClr val="FFCC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4" autoAdjust="0"/>
    <p:restoredTop sz="90929"/>
  </p:normalViewPr>
  <p:slideViewPr>
    <p:cSldViewPr>
      <p:cViewPr varScale="1">
        <p:scale>
          <a:sx n="55" d="100"/>
          <a:sy n="55" d="100"/>
        </p:scale>
        <p:origin x="-9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65" d="100"/>
        <a:sy n="265" d="100"/>
      </p:scale>
      <p:origin x="0" y="15872"/>
    </p:cViewPr>
  </p:sorterViewPr>
  <p:notesViewPr>
    <p:cSldViewPr>
      <p:cViewPr varScale="1">
        <p:scale>
          <a:sx n="73" d="100"/>
          <a:sy n="73" d="100"/>
        </p:scale>
        <p:origin x="-1264" y="-104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commentAuthors" Target="commentAuthors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3443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t" anchorCtr="0" compatLnSpc="1">
            <a:prstTxWarp prst="textNoShape">
              <a:avLst/>
            </a:prstTxWarp>
          </a:bodyPr>
          <a:lstStyle>
            <a:lvl1pPr defTabSz="965200">
              <a:defRPr sz="11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1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2063" y="725488"/>
            <a:ext cx="4778375" cy="3582987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5" tIns="48593" rIns="97185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b" anchorCtr="0" compatLnSpc="1">
            <a:prstTxWarp prst="textNoShape">
              <a:avLst/>
            </a:prstTxWarp>
          </a:bodyPr>
          <a:lstStyle>
            <a:lvl1pPr defTabSz="965200">
              <a:defRPr sz="11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100" i="1"/>
            </a:lvl1pPr>
          </a:lstStyle>
          <a:p>
            <a:fld id="{D6ACB553-76B0-2B4C-9AD8-011ABF60F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17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EF165E-7C09-4C4D-997A-D2A1312DFA95}" type="slidenum">
              <a:rPr lang="en-US" sz="1100"/>
              <a:pPr/>
              <a:t>2</a:t>
            </a:fld>
            <a:endParaRPr lang="en-US" sz="110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12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13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14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15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16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17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18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19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20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21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B9F4C-FF83-B940-BA58-29AA5B3E743D}" type="slidenum">
              <a:rPr lang="en-US" sz="1100"/>
              <a:pPr/>
              <a:t>3</a:t>
            </a:fld>
            <a:endParaRPr lang="en-US" sz="110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23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24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25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26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27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28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29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30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31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32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55629D-A3BD-4142-91F9-8852ABCC06D5}" type="slidenum">
              <a:rPr lang="en-US" sz="1100"/>
              <a:pPr/>
              <a:t>4</a:t>
            </a:fld>
            <a:endParaRPr lang="en-US" sz="110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33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34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35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37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38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39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40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41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42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43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7BF2F0-5691-164C-BA4E-472D87C8D700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44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45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46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47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48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EE664B-6362-D643-B00B-1261F4276076}" type="slidenum">
              <a:rPr lang="en-US" sz="1100"/>
              <a:pPr/>
              <a:t>6</a:t>
            </a:fld>
            <a:endParaRPr lang="en-US" sz="110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403DD3-9ABA-9C42-9269-829C8443A32A}" type="slidenum">
              <a:rPr lang="en-US" sz="1100"/>
              <a:pPr/>
              <a:t>7</a:t>
            </a:fld>
            <a:endParaRPr lang="en-US" sz="110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9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10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411B9-1714-8145-8483-CD9DAC53E140}" type="slidenum">
              <a:rPr lang="en-US" sz="1100"/>
              <a:pPr/>
              <a:t>11</a:t>
            </a:fld>
            <a:endParaRPr lang="en-US" sz="11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CC14D7-82D2-404C-8C61-1259DA8487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91121-87F4-1548-94A8-4146386DDF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FC227-D8D2-7B4E-9A3F-F8678FBBE9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097D7-1A8A-D348-8534-AF2354CA2F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2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4A519-3FE9-1344-B5E1-272BF0D93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4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B8AA3-9718-2541-9E4E-94FC794F8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5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0BB7A-E05D-3242-A55C-52C2C76567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3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C196-747A-2441-A1D7-E05C07173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1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EDF72-5BDA-6D47-8DCA-80909CC434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7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5E643-9577-8B4F-8205-867209E3C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3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4B3E5-87F4-9148-9689-F3338F1AD7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2D40DE-3861-1C49-8452-E6CEF5A5B9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629562" y="6172199"/>
            <a:ext cx="5438237" cy="668133"/>
          </a:xfrm>
          <a:prstGeom prst="rect">
            <a:avLst/>
          </a:prstGeom>
          <a:solidFill>
            <a:schemeClr val="bg1"/>
          </a:solidFill>
          <a:ln w="12699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0"/>
        <a:buChar char="l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Monotype Sort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0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057400"/>
            <a:ext cx="7772400" cy="685800"/>
          </a:xfrm>
        </p:spPr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sz="quarter" idx="1"/>
          </p:nvPr>
        </p:nvSpPr>
        <p:spPr>
          <a:xfrm>
            <a:off x="1371600" y="3581400"/>
            <a:ext cx="6400800" cy="2286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  <a:p>
            <a:r>
              <a:rPr lang="en-US" dirty="0" smtClean="0"/>
              <a:t>Building </a:t>
            </a:r>
            <a:r>
              <a:rPr lang="en-US" dirty="0"/>
              <a:t>a Linked List</a:t>
            </a:r>
          </a:p>
          <a:p>
            <a:r>
              <a:rPr lang="en-US" dirty="0" smtClean="0"/>
              <a:t>Traversing </a:t>
            </a:r>
            <a:r>
              <a:rPr lang="en-US" dirty="0"/>
              <a:t>a Linked List</a:t>
            </a:r>
          </a:p>
          <a:p>
            <a:r>
              <a:rPr lang="en-US" dirty="0" smtClean="0"/>
              <a:t>Deleting a Node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Hyrum D. Carroll</a:t>
            </a:r>
          </a:p>
          <a:p>
            <a:pPr>
              <a:defRPr/>
            </a:pPr>
            <a:r>
              <a:rPr lang="en-US" dirty="0" smtClean="0"/>
              <a:t>(with some material from Dale &amp; Weems’s Programming and Problem Solving with C++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8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27432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133600" y="1447800"/>
            <a:ext cx="4548189" cy="9763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31242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133600" y="1447800"/>
            <a:ext cx="4548189" cy="9763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089025" y="2193925"/>
            <a:ext cx="6140428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                                                                               </a:t>
            </a:r>
            <a:r>
              <a:rPr lang="en-US" b="1" dirty="0" smtClean="0"/>
              <a:t>‘L’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1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34290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133600" y="1447800"/>
            <a:ext cx="4548189" cy="9763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089025" y="2193925"/>
            <a:ext cx="750829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                                                                               </a:t>
            </a:r>
            <a:r>
              <a:rPr lang="en-US" b="1" dirty="0" smtClean="0"/>
              <a:t>‘L’        </a:t>
            </a:r>
            <a:r>
              <a:rPr lang="en-US" sz="2000" b="1" dirty="0">
                <a:solidFill>
                  <a:srgbClr val="CC0000"/>
                </a:solidFill>
              </a:rPr>
              <a:t>NULL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3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37338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133600" y="1447800"/>
            <a:ext cx="4548189" cy="9763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089025" y="2193925"/>
            <a:ext cx="750829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                                                                               </a:t>
            </a:r>
            <a:r>
              <a:rPr lang="en-US" b="1" dirty="0" smtClean="0"/>
              <a:t>‘L’        </a:t>
            </a:r>
            <a:r>
              <a:rPr lang="en-US" sz="2000" b="1" dirty="0">
                <a:solidFill>
                  <a:srgbClr val="CC0000"/>
                </a:solidFill>
              </a:rPr>
              <a:t>NULL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524000" y="2438400"/>
            <a:ext cx="518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6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1148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251826" cy="1006475"/>
            <a:chOff x="192" y="1670"/>
            <a:chExt cx="5198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6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                                                 </a:t>
              </a:r>
              <a:r>
                <a:rPr lang="en-US" b="1" dirty="0" smtClean="0"/>
                <a:t>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86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518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64539" cy="1006475"/>
            <a:chOff x="192" y="1670"/>
            <a:chExt cx="5269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                 </a:t>
              </a:r>
              <a:r>
                <a:rPr lang="en-US" sz="2000" b="1" dirty="0" smtClean="0"/>
                <a:t>‘I’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</a:t>
              </a:r>
              <a:r>
                <a:rPr lang="en-US" b="1" dirty="0" smtClean="0"/>
                <a:t>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86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518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2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724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64565" cy="1006475"/>
            <a:chOff x="192" y="1670"/>
            <a:chExt cx="539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9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                 </a:t>
              </a:r>
              <a:r>
                <a:rPr lang="en-US" sz="2000" b="1" dirty="0" smtClean="0"/>
                <a:t>‘I’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           0x200        </a:t>
              </a:r>
              <a:r>
                <a:rPr lang="en-US" b="1" dirty="0" smtClean="0"/>
                <a:t>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86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518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867400" y="2438400"/>
            <a:ext cx="8382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105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64565" cy="1006475"/>
            <a:chOff x="192" y="1670"/>
            <a:chExt cx="539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     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9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                                              </a:t>
              </a:r>
              <a:r>
                <a:rPr lang="en-US" sz="2000" b="1" dirty="0" smtClean="0"/>
                <a:t>‘I’</a:t>
              </a:r>
              <a:r>
                <a:rPr lang="en-US" sz="2000" b="1" dirty="0">
                  <a:solidFill>
                    <a:srgbClr val="CC0000"/>
                  </a:solidFill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          0x200        </a:t>
              </a:r>
              <a:r>
                <a:rPr lang="en-US" b="1" dirty="0" smtClean="0"/>
                <a:t>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86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2819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0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4102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18501" cy="1006475"/>
            <a:chOff x="192" y="1670"/>
            <a:chExt cx="5240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3854" y="2102"/>
              <a:ext cx="355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2462" y="2102"/>
              <a:ext cx="307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>
              <a:off x="1118" y="2102"/>
              <a:ext cx="259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 smtClean="0"/>
                <a:t>                                       ‘I’        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0x200</a:t>
              </a:r>
              <a:r>
                <a:rPr lang="en-US" b="1" dirty="0" smtClean="0"/>
                <a:t>       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2819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7150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18502" cy="1006475"/>
            <a:chOff x="192" y="1670"/>
            <a:chExt cx="5240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3854" y="2102"/>
              <a:ext cx="355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2462" y="2102"/>
              <a:ext cx="307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>
              <a:off x="1118" y="2102"/>
              <a:ext cx="259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 smtClean="0"/>
                <a:t>            </a:t>
              </a:r>
              <a:r>
                <a:rPr lang="en-US" b="1" dirty="0"/>
                <a:t> </a:t>
              </a:r>
              <a:r>
                <a:rPr lang="en-US" b="1" dirty="0" smtClean="0"/>
                <a:t>‘T’                      ‘I’        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0x200</a:t>
              </a:r>
              <a:r>
                <a:rPr lang="en-US" b="1" dirty="0" smtClean="0"/>
                <a:t>       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2819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5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 hidden="1"/>
          <p:cNvSpPr>
            <a:spLocks noChangeArrowheads="1"/>
          </p:cNvSpPr>
          <p:nvPr/>
        </p:nvSpPr>
        <p:spPr bwMode="auto">
          <a:xfrm>
            <a:off x="533400" y="1612900"/>
            <a:ext cx="7924800" cy="3873500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04975"/>
            <a:ext cx="8305800" cy="4924425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solidFill>
                  <a:srgbClr val="990000"/>
                </a:solidFill>
                <a:latin typeface="Courier" charset="0"/>
              </a:rPr>
              <a:t>// Type declarations</a:t>
            </a:r>
            <a:endParaRPr lang="en-US" sz="2000" b="1" dirty="0">
              <a:solidFill>
                <a:srgbClr val="006633"/>
              </a:solidFill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 err="1" smtClean="0">
                <a:latin typeface="Courier" charset="0"/>
              </a:rPr>
              <a:t>struct</a:t>
            </a:r>
            <a:r>
              <a:rPr lang="en-US" sz="2000" b="1" dirty="0" smtClean="0">
                <a:latin typeface="Courier" charset="0"/>
              </a:rPr>
              <a:t> </a:t>
            </a:r>
            <a:r>
              <a:rPr lang="en-US" sz="2000" b="1" dirty="0" err="1">
                <a:latin typeface="Courier" charset="0"/>
              </a:rPr>
              <a:t>NodeType</a:t>
            </a:r>
            <a:r>
              <a:rPr lang="en-US" sz="2000" b="1" dirty="0">
                <a:latin typeface="Courier" charset="0"/>
              </a:rPr>
              <a:t> </a:t>
            </a:r>
            <a:r>
              <a:rPr lang="en-US" sz="2000" b="1" dirty="0" smtClean="0">
                <a:latin typeface="Courier" charset="0"/>
              </a:rPr>
              <a:t>{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" charset="0"/>
              </a:rPr>
              <a:t>    char info;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>
                <a:latin typeface="Courier" charset="0"/>
              </a:rPr>
              <a:t>    </a:t>
            </a:r>
            <a:r>
              <a:rPr lang="en-US" sz="2000" b="1" dirty="0" err="1">
                <a:latin typeface="Courier" charset="0"/>
              </a:rPr>
              <a:t>NodeType</a:t>
            </a:r>
            <a:r>
              <a:rPr lang="en-US" sz="2000" b="1" dirty="0">
                <a:latin typeface="Courier" charset="0"/>
              </a:rPr>
              <a:t>* link;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smtClean="0">
                <a:latin typeface="Courier" charset="0"/>
              </a:rPr>
              <a:t>};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b="1" dirty="0">
              <a:solidFill>
                <a:srgbClr val="990000"/>
              </a:solidFill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 smtClean="0">
                <a:solidFill>
                  <a:srgbClr val="990000"/>
                </a:solidFill>
                <a:latin typeface="Courier" charset="0"/>
              </a:rPr>
              <a:t>/</a:t>
            </a:r>
            <a:r>
              <a:rPr lang="en-US" sz="2000" b="1" dirty="0">
                <a:solidFill>
                  <a:srgbClr val="990000"/>
                </a:solidFill>
                <a:latin typeface="Courier" charset="0"/>
              </a:rPr>
              <a:t>/ Variable DECLARATIONS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 err="1" smtClean="0">
                <a:latin typeface="Courier" charset="0"/>
              </a:rPr>
              <a:t>NodeType</a:t>
            </a:r>
            <a:r>
              <a:rPr lang="en-US" sz="2000" b="1" dirty="0" smtClean="0">
                <a:latin typeface="Courier" charset="0"/>
              </a:rPr>
              <a:t>*  </a:t>
            </a:r>
            <a:r>
              <a:rPr lang="en-US" sz="2000" b="1" dirty="0">
                <a:latin typeface="Courier" charset="0"/>
              </a:rPr>
              <a:t>head;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b="1" dirty="0" err="1" smtClean="0">
                <a:latin typeface="Courier" charset="0"/>
              </a:rPr>
              <a:t>NodeType</a:t>
            </a:r>
            <a:r>
              <a:rPr lang="en-US" sz="2000" b="1" dirty="0" smtClean="0">
                <a:latin typeface="Courier" charset="0"/>
              </a:rPr>
              <a:t>*  </a:t>
            </a:r>
            <a:r>
              <a:rPr lang="en-US" sz="2000" b="1" dirty="0" err="1">
                <a:latin typeface="Courier" charset="0"/>
              </a:rPr>
              <a:t>ptr</a:t>
            </a:r>
            <a:r>
              <a:rPr lang="en-US" sz="2000" b="1" dirty="0">
                <a:latin typeface="Courier" charset="0"/>
              </a:rPr>
              <a:t>; 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/>
            <a:endParaRPr lang="en-US" sz="1400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accent2"/>
                </a:solidFill>
                <a:ea typeface="+mj-ea"/>
              </a:rPr>
            </a:br>
            <a:r>
              <a:rPr lang="en-US" sz="4000" dirty="0" smtClean="0">
                <a:ea typeface="+mj-ea"/>
              </a:rPr>
              <a:t>Declarations for a </a:t>
            </a:r>
            <a:br>
              <a:rPr lang="en-US" sz="4000" dirty="0" smtClean="0">
                <a:ea typeface="+mj-ea"/>
              </a:rPr>
            </a:br>
            <a:r>
              <a:rPr lang="en-US" sz="4000" dirty="0" smtClean="0">
                <a:ea typeface="+mj-ea"/>
              </a:rPr>
              <a:t>Dynamic Linked List</a:t>
            </a:r>
            <a:endParaRPr lang="en-US" dirty="0" smtClean="0">
              <a:solidFill>
                <a:srgbClr val="660066"/>
              </a:solidFill>
              <a:ea typeface="+mj-ea"/>
            </a:endParaRPr>
          </a:p>
        </p:txBody>
      </p:sp>
      <p:grpSp>
        <p:nvGrpSpPr>
          <p:cNvPr id="20487" name="Group 10"/>
          <p:cNvGrpSpPr>
            <a:grpSpLocks/>
          </p:cNvGrpSpPr>
          <p:nvPr/>
        </p:nvGrpSpPr>
        <p:grpSpPr bwMode="auto">
          <a:xfrm>
            <a:off x="4648200" y="5181600"/>
            <a:ext cx="4191000" cy="1295400"/>
            <a:chOff x="1689" y="3536"/>
            <a:chExt cx="2061" cy="750"/>
          </a:xfrm>
        </p:grpSpPr>
        <p:sp>
          <p:nvSpPr>
            <p:cNvPr id="20488" name="Rectangle 6"/>
            <p:cNvSpPr>
              <a:spLocks noChangeArrowheads="1"/>
            </p:cNvSpPr>
            <p:nvPr/>
          </p:nvSpPr>
          <p:spPr bwMode="auto">
            <a:xfrm>
              <a:off x="1689" y="3540"/>
              <a:ext cx="206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7"/>
            <p:cNvSpPr>
              <a:spLocks noChangeShapeType="1"/>
            </p:cNvSpPr>
            <p:nvPr/>
          </p:nvSpPr>
          <p:spPr bwMode="auto">
            <a:xfrm>
              <a:off x="2653" y="3536"/>
              <a:ext cx="0" cy="38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Rectangle 8"/>
            <p:cNvSpPr>
              <a:spLocks noChangeArrowheads="1"/>
            </p:cNvSpPr>
            <p:nvPr/>
          </p:nvSpPr>
          <p:spPr bwMode="auto">
            <a:xfrm>
              <a:off x="1824" y="3958"/>
              <a:ext cx="164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latin typeface="Arial Black" charset="0"/>
                </a:rPr>
                <a:t>.</a:t>
              </a:r>
              <a:r>
                <a:rPr lang="en-US" sz="1000" dirty="0">
                  <a:latin typeface="Arial Black" charset="0"/>
                </a:rPr>
                <a:t> </a:t>
              </a:r>
              <a:r>
                <a:rPr lang="en-US" b="1" dirty="0"/>
                <a:t>info            </a:t>
              </a:r>
              <a:r>
                <a:rPr lang="en-US" b="1" dirty="0">
                  <a:latin typeface="Arial Black" charset="0"/>
                </a:rPr>
                <a:t>.</a:t>
              </a:r>
              <a:r>
                <a:rPr lang="en-US" sz="1000" dirty="0">
                  <a:latin typeface="Arial Black" charset="0"/>
                </a:rPr>
                <a:t> </a:t>
              </a:r>
              <a:r>
                <a:rPr lang="en-US" b="1" dirty="0"/>
                <a:t>link</a:t>
              </a:r>
            </a:p>
          </p:txBody>
        </p:sp>
        <p:sp>
          <p:nvSpPr>
            <p:cNvPr id="20491" name="Rectangle 9"/>
            <p:cNvSpPr>
              <a:spLocks noChangeArrowheads="1"/>
            </p:cNvSpPr>
            <p:nvPr/>
          </p:nvSpPr>
          <p:spPr bwMode="auto">
            <a:xfrm>
              <a:off x="1839" y="3569"/>
              <a:ext cx="16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rgbClr val="CC0000"/>
                  </a:solidFill>
                </a:rPr>
                <a:t>  </a:t>
              </a:r>
              <a:r>
                <a:rPr lang="ja-JP" altLang="en-US" sz="2800" b="1" dirty="0"/>
                <a:t>‘</a:t>
              </a:r>
              <a:r>
                <a:rPr lang="en-US" sz="2800" b="1" dirty="0"/>
                <a:t>A</a:t>
              </a:r>
              <a:r>
                <a:rPr lang="ja-JP" altLang="en-US" sz="2800" b="1" dirty="0"/>
                <a:t>’</a:t>
              </a:r>
              <a:r>
                <a:rPr lang="en-US" b="1" dirty="0"/>
                <a:t>              </a:t>
              </a:r>
              <a:r>
                <a:rPr lang="en-US" b="1" dirty="0" smtClean="0">
                  <a:solidFill>
                    <a:srgbClr val="CC0000"/>
                  </a:solidFill>
                </a:rPr>
                <a:t>0x600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60198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75677" cy="1006475"/>
            <a:chOff x="192" y="1670"/>
            <a:chExt cx="5402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3854" y="2102"/>
              <a:ext cx="355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2462" y="2102"/>
              <a:ext cx="307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>
              <a:off x="1118" y="2102"/>
              <a:ext cx="259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9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 smtClean="0"/>
                <a:t>            </a:t>
              </a:r>
              <a:r>
                <a:rPr lang="en-US" b="1" dirty="0"/>
                <a:t> </a:t>
              </a:r>
              <a:r>
                <a:rPr lang="en-US" b="1" dirty="0" smtClean="0"/>
                <a:t>‘T’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</a:t>
              </a:r>
              <a:r>
                <a:rPr lang="en-US" b="1" dirty="0" smtClean="0"/>
                <a:t>      ‘I’        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0x200</a:t>
              </a:r>
              <a:r>
                <a:rPr lang="en-US" b="1" dirty="0" smtClean="0"/>
                <a:t>       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2819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810000" y="2438400"/>
            <a:ext cx="6096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8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6324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75677" cy="1006475"/>
            <a:chOff x="192" y="1670"/>
            <a:chExt cx="5402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3854" y="2102"/>
              <a:ext cx="355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2462" y="2102"/>
              <a:ext cx="307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>
              <a:off x="1118" y="2102"/>
              <a:ext cx="259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9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 smtClean="0"/>
                <a:t>            </a:t>
              </a:r>
              <a:r>
                <a:rPr lang="en-US" b="1" dirty="0"/>
                <a:t> </a:t>
              </a:r>
              <a:r>
                <a:rPr lang="en-US" b="1" dirty="0" smtClean="0"/>
                <a:t>‘T’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</a:t>
              </a:r>
              <a:r>
                <a:rPr lang="en-US" b="1" dirty="0" smtClean="0"/>
                <a:t>      ‘I’         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0x200</a:t>
              </a:r>
              <a:r>
                <a:rPr lang="en-US" b="1" dirty="0" smtClean="0"/>
                <a:t>       ‘L’        </a:t>
              </a:r>
              <a:r>
                <a:rPr lang="en-US" sz="2000" b="1" dirty="0">
                  <a:solidFill>
                    <a:srgbClr val="CC0000"/>
                  </a:solidFill>
                </a:rPr>
                <a:t>NULL</a:t>
              </a:r>
              <a:endParaRPr lang="en-US" b="1" dirty="0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</a:t>
              </a:r>
              <a:r>
                <a:rPr lang="en-US" sz="1600" b="1" dirty="0" smtClean="0">
                  <a:solidFill>
                    <a:srgbClr val="CC0000"/>
                  </a:solidFill>
                  <a:latin typeface="Courier New" charset="0"/>
                </a:rPr>
                <a:t>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a Linked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5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1148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7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800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latin typeface="Courier New"/>
                <a:cs typeface="Courier New"/>
              </a:rPr>
              <a:t>‘T’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105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098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0x500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098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0x500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3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800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22098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0x500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latin typeface="Courier"/>
                <a:cs typeface="Courier"/>
              </a:rPr>
              <a:t>‘I’</a:t>
            </a:r>
            <a:r>
              <a:rPr lang="en-US" dirty="0" smtClean="0"/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/>
            <a:endParaRPr lang="en-US" sz="1400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93675"/>
            <a:ext cx="8763000" cy="1219200"/>
          </a:xfrm>
        </p:spPr>
        <p:txBody>
          <a:bodyPr/>
          <a:lstStyle/>
          <a:p>
            <a:r>
              <a:rPr lang="en-US">
                <a:latin typeface="Courier New" charset="0"/>
              </a:rPr>
              <a:t>ptr</a:t>
            </a:r>
            <a:r>
              <a:rPr lang="en-US">
                <a:latin typeface="Times New Roman" charset="0"/>
              </a:rPr>
              <a:t> is a pointer to a node</a:t>
            </a:r>
            <a:endParaRPr lang="en-US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023938" y="2228850"/>
            <a:ext cx="7119937" cy="2336800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4648200" y="2716213"/>
            <a:ext cx="2590800" cy="889000"/>
            <a:chOff x="2928" y="1711"/>
            <a:chExt cx="1632" cy="560"/>
          </a:xfrm>
        </p:grpSpPr>
        <p:sp>
          <p:nvSpPr>
            <p:cNvPr id="22542" name="Rectangle 5"/>
            <p:cNvSpPr>
              <a:spLocks noChangeArrowheads="1"/>
            </p:cNvSpPr>
            <p:nvPr/>
          </p:nvSpPr>
          <p:spPr bwMode="auto">
            <a:xfrm>
              <a:off x="2928" y="1711"/>
              <a:ext cx="1632" cy="32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Rectangle 6"/>
            <p:cNvSpPr>
              <a:spLocks noChangeArrowheads="1"/>
            </p:cNvSpPr>
            <p:nvPr/>
          </p:nvSpPr>
          <p:spPr bwMode="auto">
            <a:xfrm>
              <a:off x="3106" y="2039"/>
              <a:ext cx="109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1700" b="1">
                  <a:latin typeface="Arial Black" charset="0"/>
                </a:rPr>
                <a:t>.</a:t>
              </a:r>
              <a:r>
                <a:rPr lang="en-US" sz="700">
                  <a:latin typeface="Arial Black" charset="0"/>
                </a:rPr>
                <a:t> </a:t>
              </a:r>
              <a:r>
                <a:rPr lang="en-US" sz="1700" b="1"/>
                <a:t>info          </a:t>
              </a:r>
              <a:r>
                <a:rPr lang="en-US" sz="1700" b="1">
                  <a:latin typeface="Arial Black" charset="0"/>
                </a:rPr>
                <a:t>.</a:t>
              </a:r>
              <a:r>
                <a:rPr lang="en-US" sz="700">
                  <a:latin typeface="Arial Black" charset="0"/>
                </a:rPr>
                <a:t> </a:t>
              </a:r>
              <a:r>
                <a:rPr lang="en-US" sz="1700" b="1"/>
                <a:t>link</a:t>
              </a:r>
            </a:p>
          </p:txBody>
        </p:sp>
      </p:grp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5949950" y="2708275"/>
            <a:ext cx="0" cy="52863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5062538" y="2755900"/>
            <a:ext cx="2144780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sz="1700" b="1" dirty="0">
                <a:solidFill>
                  <a:srgbClr val="CC0000"/>
                </a:solidFill>
              </a:rPr>
              <a:t>  </a:t>
            </a:r>
            <a:r>
              <a:rPr lang="ja-JP" altLang="en-US" sz="1700" b="1" dirty="0"/>
              <a:t>‘</a:t>
            </a:r>
            <a:r>
              <a:rPr lang="en-US" b="1" dirty="0"/>
              <a:t>A</a:t>
            </a:r>
            <a:r>
              <a:rPr lang="ja-JP" altLang="en-US" b="1" dirty="0"/>
              <a:t>’</a:t>
            </a:r>
            <a:r>
              <a:rPr lang="en-US" b="1" dirty="0"/>
              <a:t>    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C0000"/>
                </a:solidFill>
              </a:rPr>
              <a:t>0x600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3673475" y="2711450"/>
            <a:ext cx="411163" cy="484188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8" name="Group 13"/>
          <p:cNvGrpSpPr>
            <a:grpSpLocks/>
          </p:cNvGrpSpPr>
          <p:nvPr/>
        </p:nvGrpSpPr>
        <p:grpSpPr bwMode="auto">
          <a:xfrm>
            <a:off x="2286000" y="2743200"/>
            <a:ext cx="2611438" cy="495300"/>
            <a:chOff x="1440" y="1728"/>
            <a:chExt cx="1645" cy="312"/>
          </a:xfrm>
        </p:grpSpPr>
        <p:sp>
          <p:nvSpPr>
            <p:cNvPr id="22540" name="Rectangle 11"/>
            <p:cNvSpPr>
              <a:spLocks noChangeArrowheads="1"/>
            </p:cNvSpPr>
            <p:nvPr/>
          </p:nvSpPr>
          <p:spPr bwMode="auto">
            <a:xfrm>
              <a:off x="1440" y="1728"/>
              <a:ext cx="696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2800" b="1"/>
                <a:t>     ptr</a:t>
              </a:r>
            </a:p>
          </p:txBody>
        </p:sp>
        <p:sp>
          <p:nvSpPr>
            <p:cNvPr id="22541" name="Line 12"/>
            <p:cNvSpPr>
              <a:spLocks noChangeShapeType="1"/>
            </p:cNvSpPr>
            <p:nvPr/>
          </p:nvSpPr>
          <p:spPr bwMode="auto">
            <a:xfrm>
              <a:off x="2461" y="1856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1600200" y="35052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1"/>
              <a:t>ptr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105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4572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0x200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‘I’</a:t>
            </a:r>
            <a:r>
              <a:rPr lang="en-US" dirty="0" smtClean="0"/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7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4572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0x200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‘I’</a:t>
            </a:r>
            <a:r>
              <a:rPr lang="en-US" dirty="0" smtClean="0"/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800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133600" y="1447800"/>
            <a:ext cx="4572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0x200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latin typeface="Courier"/>
                <a:cs typeface="Courier"/>
              </a:rPr>
              <a:t>‘L’</a:t>
            </a:r>
            <a:r>
              <a:rPr lang="en-US" dirty="0" smtClean="0"/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7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1054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80160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‘L’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9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44196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80160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‘L’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33400" y="5791200"/>
            <a:ext cx="37338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4114800"/>
            <a:ext cx="7162800" cy="2057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Traversing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4114800"/>
            <a:ext cx="7162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 = 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while (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 != NULL){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    </a:t>
            </a:r>
            <a:r>
              <a:rPr lang="en-US" sz="1800" b="1" dirty="0" err="1">
                <a:latin typeface="Courier" charset="0"/>
              </a:rPr>
              <a:t>cout</a:t>
            </a:r>
            <a:r>
              <a:rPr lang="en-US" sz="1800" b="1" dirty="0">
                <a:latin typeface="Courier" charset="0"/>
              </a:rPr>
              <a:t>  &lt;&lt;  </a:t>
            </a:r>
            <a:r>
              <a:rPr lang="en-US" sz="1800" b="1" dirty="0" err="1">
                <a:latin typeface="Courier" charset="0"/>
              </a:rPr>
              <a:t>ptr</a:t>
            </a:r>
            <a:r>
              <a:rPr lang="en-US" sz="1800" b="1" dirty="0">
                <a:latin typeface="Courier" charset="0"/>
              </a:rPr>
              <a:t>-&gt;info;	</a:t>
            </a:r>
            <a:endParaRPr lang="en-US" sz="1800" b="1" dirty="0" smtClean="0">
              <a:solidFill>
                <a:srgbClr val="99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  =  </a:t>
            </a:r>
            <a:r>
              <a:rPr lang="en-US" sz="1800" b="1" dirty="0" err="1" smtClean="0">
                <a:latin typeface="Courier" charset="0"/>
              </a:rPr>
              <a:t>ptr</a:t>
            </a:r>
            <a:r>
              <a:rPr lang="en-US" sz="1800" b="1" dirty="0" smtClean="0">
                <a:latin typeface="Courier" charset="0"/>
              </a:rPr>
              <a:t>-&gt;link;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8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0x500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524000" y="24384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52600" y="1219200"/>
            <a:ext cx="80160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09600" y="3048000"/>
            <a:ext cx="7162800" cy="8382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  <a:r>
              <a:rPr lang="en-US" dirty="0" smtClean="0">
                <a:solidFill>
                  <a:schemeClr val="bg1"/>
                </a:solidFill>
                <a:latin typeface="Courier"/>
                <a:cs typeface="Courier"/>
              </a:rPr>
              <a:t>‘L’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6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3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3180453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>
            <a:off x="2667000" y="1600200"/>
            <a:ext cx="5334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4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35052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>
            <a:off x="2667000" y="1600200"/>
            <a:ext cx="5334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1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/>
            <a:endParaRPr lang="en-US" sz="1400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763000" cy="1219200"/>
          </a:xfrm>
        </p:spPr>
        <p:txBody>
          <a:bodyPr/>
          <a:lstStyle/>
          <a:p>
            <a:r>
              <a:rPr lang="en-US">
                <a:latin typeface="Courier New" charset="0"/>
              </a:rPr>
              <a:t>*ptr</a:t>
            </a:r>
            <a:r>
              <a:rPr lang="en-US">
                <a:latin typeface="Times New Roman" charset="0"/>
              </a:rPr>
              <a:t> is the entire node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pointed to by ptr</a:t>
            </a:r>
            <a:endParaRPr lang="en-US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003300" y="2185988"/>
            <a:ext cx="7119938" cy="2274887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3608388" y="2674938"/>
            <a:ext cx="409575" cy="490537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2611438" y="2720975"/>
            <a:ext cx="2219325" cy="495300"/>
            <a:chOff x="1645" y="1714"/>
            <a:chExt cx="1398" cy="312"/>
          </a:xfrm>
        </p:grpSpPr>
        <p:sp>
          <p:nvSpPr>
            <p:cNvPr id="23565" name="Rectangle 6"/>
            <p:cNvSpPr>
              <a:spLocks noChangeArrowheads="1"/>
            </p:cNvSpPr>
            <p:nvPr/>
          </p:nvSpPr>
          <p:spPr bwMode="auto">
            <a:xfrm>
              <a:off x="1645" y="1714"/>
              <a:ext cx="633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2800" b="1"/>
                <a:t>    ptr</a:t>
              </a:r>
            </a:p>
          </p:txBody>
        </p:sp>
        <p:sp>
          <p:nvSpPr>
            <p:cNvPr id="23566" name="Line 7"/>
            <p:cNvSpPr>
              <a:spLocks noChangeShapeType="1"/>
            </p:cNvSpPr>
            <p:nvPr/>
          </p:nvSpPr>
          <p:spPr bwMode="auto">
            <a:xfrm>
              <a:off x="2419" y="1835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4343400" y="2698750"/>
            <a:ext cx="3505200" cy="519113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4864100" y="3224213"/>
            <a:ext cx="173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sz="1700" b="1">
                <a:latin typeface="Arial Black" charset="0"/>
              </a:rPr>
              <a:t>.</a:t>
            </a:r>
            <a:r>
              <a:rPr lang="en-US" sz="700">
                <a:latin typeface="Arial Black" charset="0"/>
              </a:rPr>
              <a:t> </a:t>
            </a:r>
            <a:r>
              <a:rPr lang="en-US" sz="1700" b="1"/>
              <a:t>info          </a:t>
            </a:r>
            <a:r>
              <a:rPr lang="en-US" sz="1700" b="1">
                <a:latin typeface="Arial Black" charset="0"/>
              </a:rPr>
              <a:t>.</a:t>
            </a:r>
            <a:r>
              <a:rPr lang="en-US" sz="700">
                <a:latin typeface="Arial Black" charset="0"/>
              </a:rPr>
              <a:t> </a:t>
            </a:r>
            <a:r>
              <a:rPr lang="en-US" sz="1700" b="1"/>
              <a:t>link</a:t>
            </a: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4995863" y="2735263"/>
            <a:ext cx="2382263" cy="49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sz="2800" b="1" dirty="0">
                <a:solidFill>
                  <a:srgbClr val="CC0000"/>
                </a:solidFill>
              </a:rPr>
              <a:t>  </a:t>
            </a:r>
            <a:r>
              <a:rPr lang="ja-JP" altLang="en-US" sz="2800" b="1" dirty="0"/>
              <a:t>‘</a:t>
            </a:r>
            <a:r>
              <a:rPr lang="en-US" sz="2800" b="1" dirty="0"/>
              <a:t>A</a:t>
            </a:r>
            <a:r>
              <a:rPr lang="ja-JP" altLang="en-US" sz="2800" b="1" dirty="0"/>
              <a:t>’</a:t>
            </a:r>
            <a:r>
              <a:rPr lang="en-US" sz="2800" b="1" dirty="0"/>
              <a:t>    </a:t>
            </a:r>
            <a:r>
              <a:rPr lang="en-US" sz="2800" b="1" dirty="0" smtClean="0">
                <a:solidFill>
                  <a:srgbClr val="CC0000"/>
                </a:solidFill>
              </a:rPr>
              <a:t>0x600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5875338" y="2693988"/>
            <a:ext cx="0" cy="5381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1549400" y="3549650"/>
            <a:ext cx="80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*ptr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38100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>
            <a:off x="2667000" y="1600200"/>
            <a:ext cx="5334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1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41148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4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35052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48006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0x500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038600" y="2438400"/>
            <a:ext cx="381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1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51054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‘I’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>
            <a:off x="6248400" y="24384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54864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358188" cy="1006475"/>
            <a:chOff x="192" y="1670"/>
            <a:chExt cx="5265" cy="634"/>
          </a:xfrm>
        </p:grpSpPr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>
              <a:off x="3418" y="2111"/>
              <a:ext cx="403" cy="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3"/>
            <p:cNvSpPr>
              <a:spLocks noChangeArrowheads="1"/>
            </p:cNvSpPr>
            <p:nvPr/>
          </p:nvSpPr>
          <p:spPr bwMode="auto">
            <a:xfrm>
              <a:off x="2750" y="1910"/>
              <a:ext cx="1181" cy="376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/>
            <p:cNvSpPr>
              <a:spLocks noChangeShapeType="1"/>
            </p:cNvSpPr>
            <p:nvPr/>
          </p:nvSpPr>
          <p:spPr bwMode="auto">
            <a:xfrm>
              <a:off x="3403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?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?    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3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0x500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>
            <a:off x="3200400" y="1600200"/>
            <a:ext cx="1143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2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12176" cy="1006475"/>
            <a:chOff x="192" y="1670"/>
            <a:chExt cx="5362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8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 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    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</p:grp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533400" y="57912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683360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12176" cy="1006475"/>
            <a:chOff x="192" y="1670"/>
            <a:chExt cx="5362" cy="634"/>
          </a:xfrm>
        </p:grpSpPr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8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 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    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</p:grp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9555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683360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0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2192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curr</a:t>
              </a:r>
              <a:endParaRPr lang="en-US" sz="2000" b="1" dirty="0">
                <a:latin typeface="Times New Roman" charset="0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1905000" y="2438400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-381000" y="1143000"/>
            <a:ext cx="2362200" cy="609600"/>
            <a:chOff x="1104" y="1056"/>
            <a:chExt cx="1488" cy="384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10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charset="0"/>
                </a:rPr>
                <a:t>              </a:t>
              </a:r>
              <a:r>
                <a:rPr lang="en-US" sz="2000" b="1" dirty="0" err="1" smtClean="0">
                  <a:latin typeface="Times New Roman" charset="0"/>
                </a:rPr>
                <a:t>prev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1736725"/>
            <a:ext cx="8512176" cy="1006475"/>
            <a:chOff x="192" y="1670"/>
            <a:chExt cx="5362" cy="634"/>
          </a:xfrm>
        </p:grpSpPr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48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latin typeface="Courier New"/>
                  <a:cs typeface="Courier New"/>
                </a:rPr>
                <a:t>       ‘T’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0x200</a:t>
              </a:r>
              <a:r>
                <a:rPr lang="en-US" sz="2000" b="1" dirty="0" smtClean="0">
                  <a:latin typeface="Courier New"/>
                  <a:cs typeface="Courier New"/>
                </a:rPr>
                <a:t>           </a:t>
              </a:r>
              <a:r>
                <a:rPr lang="en-US" sz="2000" b="1" dirty="0" smtClean="0">
                  <a:solidFill>
                    <a:srgbClr val="CC0000"/>
                  </a:solidFill>
                  <a:latin typeface="Courier New"/>
                  <a:cs typeface="Courier New"/>
                </a:rPr>
                <a:t>    </a:t>
              </a:r>
              <a:r>
                <a:rPr lang="en-US" sz="2000" b="1" dirty="0" smtClean="0">
                  <a:latin typeface="Courier New"/>
                  <a:cs typeface="Courier New"/>
                </a:rPr>
                <a:t>   ‘L’     </a:t>
              </a:r>
              <a:r>
                <a:rPr lang="en-US" sz="2000" b="1" dirty="0">
                  <a:solidFill>
                    <a:srgbClr val="CC0000"/>
                  </a:solidFill>
                  <a:latin typeface="Courier New"/>
                  <a:cs typeface="Courier New"/>
                </a:rPr>
                <a:t>NULL</a:t>
              </a:r>
              <a:endParaRPr lang="en-US" sz="2000" b="1" dirty="0">
                <a:latin typeface="Courier New"/>
                <a:cs typeface="Courier New"/>
              </a:endParaRPr>
            </a:p>
          </p:txBody>
        </p:sp>
        <p:grpSp>
          <p:nvGrpSpPr>
            <p:cNvPr id="26633" name="Group 10"/>
            <p:cNvGrpSpPr>
              <a:grpSpLocks/>
            </p:cNvGrpSpPr>
            <p:nvPr/>
          </p:nvGrpSpPr>
          <p:grpSpPr bwMode="auto">
            <a:xfrm>
              <a:off x="4209" y="1910"/>
              <a:ext cx="1181" cy="394"/>
              <a:chOff x="4003" y="2400"/>
              <a:chExt cx="1181" cy="394"/>
            </a:xfrm>
          </p:grpSpPr>
          <p:sp>
            <p:nvSpPr>
              <p:cNvPr id="26646" name="Rectangle 11"/>
              <p:cNvSpPr>
                <a:spLocks noChangeArrowheads="1"/>
              </p:cNvSpPr>
              <p:nvPr/>
            </p:nvSpPr>
            <p:spPr bwMode="auto">
              <a:xfrm>
                <a:off x="4003" y="2400"/>
                <a:ext cx="1181" cy="376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2"/>
              <p:cNvSpPr>
                <a:spLocks noChangeShapeType="1"/>
              </p:cNvSpPr>
              <p:nvPr/>
            </p:nvSpPr>
            <p:spPr bwMode="auto">
              <a:xfrm>
                <a:off x="4656" y="2400"/>
                <a:ext cx="0" cy="394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6" name="Rectangle 15"/>
            <p:cNvSpPr>
              <a:spLocks noChangeArrowheads="1"/>
            </p:cNvSpPr>
            <p:nvPr/>
          </p:nvSpPr>
          <p:spPr bwMode="auto">
            <a:xfrm>
              <a:off x="1358" y="1910"/>
              <a:ext cx="1181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486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21"/>
            <p:cNvSpPr>
              <a:spLocks noChangeShapeType="1"/>
            </p:cNvSpPr>
            <p:nvPr/>
          </p:nvSpPr>
          <p:spPr bwMode="auto">
            <a:xfrm>
              <a:off x="1982" y="1910"/>
              <a:ext cx="0" cy="39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3"/>
            <p:cNvSpPr>
              <a:spLocks noChangeArrowheads="1"/>
            </p:cNvSpPr>
            <p:nvPr/>
          </p:nvSpPr>
          <p:spPr bwMode="auto">
            <a:xfrm>
              <a:off x="1358" y="1670"/>
              <a:ext cx="3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  <a:latin typeface="Courier New" charset="0"/>
                </a:rPr>
                <a:t>0x300                        0x200</a:t>
              </a:r>
              <a:endParaRPr lang="en-US" sz="2000" b="1" dirty="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2667001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NULL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096458" y="1219200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524000" y="1600200"/>
            <a:ext cx="6096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4038600" y="1752600"/>
            <a:ext cx="2617022" cy="667773"/>
          </a:xfrm>
          <a:custGeom>
            <a:avLst/>
            <a:gdLst>
              <a:gd name="connsiteX0" fmla="*/ 0 w 2639642"/>
              <a:gd name="connsiteY0" fmla="*/ 726945 h 726945"/>
              <a:gd name="connsiteX1" fmla="*/ 206118 w 2639642"/>
              <a:gd name="connsiteY1" fmla="*/ 62007 h 726945"/>
              <a:gd name="connsiteX2" fmla="*/ 1150272 w 2639642"/>
              <a:gd name="connsiteY2" fmla="*/ 28760 h 726945"/>
              <a:gd name="connsiteX3" fmla="*/ 2240704 w 2639642"/>
              <a:gd name="connsiteY3" fmla="*/ 62007 h 726945"/>
              <a:gd name="connsiteX4" fmla="*/ 2639642 w 2639642"/>
              <a:gd name="connsiteY4" fmla="*/ 633854 h 72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642" h="726945">
                <a:moveTo>
                  <a:pt x="0" y="726945"/>
                </a:moveTo>
                <a:cubicBezTo>
                  <a:pt x="7203" y="452658"/>
                  <a:pt x="14406" y="178371"/>
                  <a:pt x="206118" y="62007"/>
                </a:cubicBezTo>
                <a:cubicBezTo>
                  <a:pt x="397830" y="-54357"/>
                  <a:pt x="811174" y="28760"/>
                  <a:pt x="1150272" y="28760"/>
                </a:cubicBezTo>
                <a:cubicBezTo>
                  <a:pt x="1489370" y="28760"/>
                  <a:pt x="1992476" y="-38842"/>
                  <a:pt x="2240704" y="62007"/>
                </a:cubicBezTo>
                <a:cubicBezTo>
                  <a:pt x="2488932" y="162856"/>
                  <a:pt x="2639642" y="633854"/>
                  <a:pt x="2639642" y="633854"/>
                </a:cubicBezTo>
              </a:path>
            </a:pathLst>
          </a:custGeom>
          <a:ln w="38100" cmpd="sng">
            <a:solidFill>
              <a:schemeClr val="tx1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76200" cmpd="sng">
                <a:solidFill>
                  <a:srgbClr val="0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819400"/>
            <a:ext cx="7162800" cy="33528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Deleting Node </a:t>
            </a:r>
            <a:r>
              <a:rPr lang="en-US" dirty="0">
                <a:latin typeface="Courier New"/>
                <a:cs typeface="Courier New"/>
              </a:rPr>
              <a:t>’</a:t>
            </a:r>
            <a:r>
              <a:rPr lang="en-US" dirty="0" smtClean="0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’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33400" y="5791200"/>
            <a:ext cx="7315200" cy="381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819400"/>
            <a:ext cx="716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// find </a:t>
            </a:r>
            <a:r>
              <a:rPr lang="en-US" sz="1800" b="1" dirty="0">
                <a:solidFill>
                  <a:srgbClr val="FF0000"/>
                </a:solidFill>
                <a:latin typeface="Courier" charset="0"/>
              </a:rPr>
              <a:t>node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 *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head,  *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while(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</a:t>
            </a:r>
            <a:r>
              <a:rPr lang="en-US" sz="1800" b="1" dirty="0">
                <a:latin typeface="Courier" charset="0"/>
              </a:rPr>
              <a:t>!= </a:t>
            </a:r>
            <a:r>
              <a:rPr lang="en-US" sz="1800" b="1" dirty="0" smtClean="0">
                <a:latin typeface="Courier" charset="0"/>
              </a:rPr>
              <a:t>NULL  &amp;&amp;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-&gt;info != 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latin typeface="Courier" charset="0"/>
              </a:rPr>
              <a:t>)</a:t>
            </a:r>
            <a:r>
              <a:rPr lang="en-US" sz="1800" b="1" dirty="0">
                <a:latin typeface="Courier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 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</a:t>
            </a:r>
            <a:r>
              <a:rPr lang="en-US" sz="1800" b="1" dirty="0">
                <a:latin typeface="Courier" charset="0"/>
              </a:rPr>
              <a:t>&gt;link;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if(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== NULL){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/*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’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I’ not found*</a:t>
            </a:r>
            <a:r>
              <a:rPr lang="en-US" sz="1800" b="1" dirty="0" smtClean="0">
                <a:solidFill>
                  <a:srgbClr val="FF0000"/>
                </a:solidFill>
                <a:latin typeface="Courier" charset="0"/>
              </a:rPr>
              <a:t>/ </a:t>
            </a:r>
            <a:r>
              <a:rPr lang="en-US" sz="1800" b="1" dirty="0" smtClean="0">
                <a:latin typeface="Courier" charset="0"/>
              </a:rPr>
              <a:t>return; }</a:t>
            </a: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prev</a:t>
            </a:r>
            <a:r>
              <a:rPr lang="en-US" sz="1800" b="1" dirty="0" smtClean="0">
                <a:latin typeface="Courier" charset="0"/>
              </a:rPr>
              <a:t>-&gt;link =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-&gt;link;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// copy pointer to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prev’s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delete </a:t>
            </a: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free up memory on the heap</a:t>
            </a:r>
            <a:endParaRPr lang="en-US" sz="1800" b="1" dirty="0" smtClean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curr</a:t>
            </a:r>
            <a:r>
              <a:rPr lang="en-US" sz="1800" b="1" dirty="0" smtClean="0">
                <a:latin typeface="Courier" charset="0"/>
              </a:rPr>
              <a:t> = NULL;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/ clean up the pointer</a:t>
            </a:r>
            <a:endParaRPr lang="en-US" sz="1800" b="1" dirty="0">
              <a:latin typeface="Courier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66800" y="2209800"/>
            <a:ext cx="77724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Courier New" charset="0"/>
              </a:rPr>
              <a:t>0x300        </a:t>
            </a:r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0x200                  </a:t>
            </a:r>
            <a:r>
              <a:rPr lang="en-US" sz="2000" b="1" dirty="0" smtClean="0">
                <a:latin typeface="Courier New" charset="0"/>
              </a:rPr>
              <a:t>‘L’</a:t>
            </a:r>
            <a:r>
              <a:rPr lang="en-US" sz="2000" b="1" dirty="0" smtClean="0">
                <a:solidFill>
                  <a:srgbClr val="CC0000"/>
                </a:solidFill>
                <a:latin typeface="Courier New" charset="0"/>
              </a:rPr>
              <a:t>    NULL</a:t>
            </a:r>
            <a:endParaRPr lang="en-US" sz="2000" b="1" dirty="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9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763000" cy="1219200"/>
          </a:xfrm>
        </p:spPr>
        <p:txBody>
          <a:bodyPr/>
          <a:lstStyle/>
          <a:p>
            <a:r>
              <a:rPr lang="en-US">
                <a:latin typeface="Courier New" charset="0"/>
              </a:rPr>
              <a:t>ptr-&gt;info</a:t>
            </a:r>
            <a:r>
              <a:rPr lang="en-US">
                <a:latin typeface="Times New Roman" charset="0"/>
              </a:rPr>
              <a:t>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is a node member</a:t>
            </a:r>
            <a:endParaRPr lang="en-US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003300" y="2290763"/>
            <a:ext cx="7119938" cy="3424237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3630613" y="2606675"/>
            <a:ext cx="411162" cy="449263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3" name="Group 8"/>
          <p:cNvGrpSpPr>
            <a:grpSpLocks/>
          </p:cNvGrpSpPr>
          <p:nvPr/>
        </p:nvGrpSpPr>
        <p:grpSpPr bwMode="auto">
          <a:xfrm>
            <a:off x="1828800" y="2667000"/>
            <a:ext cx="3025775" cy="495300"/>
            <a:chOff x="1152" y="1680"/>
            <a:chExt cx="1906" cy="312"/>
          </a:xfrm>
        </p:grpSpPr>
        <p:sp>
          <p:nvSpPr>
            <p:cNvPr id="24591" name="Rectangle 6"/>
            <p:cNvSpPr>
              <a:spLocks noChangeArrowheads="1"/>
            </p:cNvSpPr>
            <p:nvPr/>
          </p:nvSpPr>
          <p:spPr bwMode="auto">
            <a:xfrm>
              <a:off x="1152" y="1680"/>
              <a:ext cx="1056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31750" rIns="63500" bIns="31750">
              <a:spAutoFit/>
            </a:bodyPr>
            <a:lstStyle/>
            <a:p>
              <a:pPr defTabSz="431800"/>
              <a:r>
                <a:rPr lang="en-US" b="1"/>
                <a:t>    </a:t>
              </a:r>
              <a:r>
                <a:rPr lang="en-US" sz="2800" b="1"/>
                <a:t>ptr</a:t>
              </a:r>
            </a:p>
          </p:txBody>
        </p:sp>
        <p:sp>
          <p:nvSpPr>
            <p:cNvPr id="24592" name="Line 7"/>
            <p:cNvSpPr>
              <a:spLocks noChangeShapeType="1"/>
            </p:cNvSpPr>
            <p:nvPr/>
          </p:nvSpPr>
          <p:spPr bwMode="auto">
            <a:xfrm>
              <a:off x="2434" y="1779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4" name="Group 11"/>
          <p:cNvGrpSpPr>
            <a:grpSpLocks/>
          </p:cNvGrpSpPr>
          <p:nvPr/>
        </p:nvGrpSpPr>
        <p:grpSpPr bwMode="auto">
          <a:xfrm>
            <a:off x="4857750" y="2609850"/>
            <a:ext cx="2792413" cy="941388"/>
            <a:chOff x="3060" y="1644"/>
            <a:chExt cx="1095" cy="593"/>
          </a:xfrm>
        </p:grpSpPr>
        <p:sp>
          <p:nvSpPr>
            <p:cNvPr id="24589" name="Rectangle 9"/>
            <p:cNvSpPr>
              <a:spLocks noChangeArrowheads="1"/>
            </p:cNvSpPr>
            <p:nvPr/>
          </p:nvSpPr>
          <p:spPr bwMode="auto">
            <a:xfrm>
              <a:off x="3060" y="1644"/>
              <a:ext cx="1095" cy="317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0"/>
            <p:cNvSpPr>
              <a:spLocks noChangeArrowheads="1"/>
            </p:cNvSpPr>
            <p:nvPr/>
          </p:nvSpPr>
          <p:spPr bwMode="auto">
            <a:xfrm>
              <a:off x="3079" y="1964"/>
              <a:ext cx="9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1700" b="1">
                  <a:latin typeface="Arial Black" charset="0"/>
                </a:rPr>
                <a:t>.</a:t>
              </a:r>
              <a:r>
                <a:rPr lang="en-US" sz="700">
                  <a:latin typeface="Arial Black" charset="0"/>
                </a:rPr>
                <a:t> </a:t>
              </a:r>
              <a:r>
                <a:rPr lang="en-US" b="1"/>
                <a:t>info          </a:t>
              </a:r>
              <a:r>
                <a:rPr lang="en-US" b="1">
                  <a:latin typeface="Arial Black" charset="0"/>
                </a:rPr>
                <a:t>.</a:t>
              </a:r>
              <a:r>
                <a:rPr lang="en-US">
                  <a:latin typeface="Arial Black" charset="0"/>
                </a:rPr>
                <a:t> </a:t>
              </a:r>
              <a:r>
                <a:rPr lang="en-US" b="1"/>
                <a:t>link</a:t>
              </a:r>
            </a:p>
          </p:txBody>
        </p:sp>
      </p:grpSp>
      <p:sp>
        <p:nvSpPr>
          <p:cNvPr id="24585" name="Line 12"/>
          <p:cNvSpPr>
            <a:spLocks noChangeShapeType="1"/>
          </p:cNvSpPr>
          <p:nvPr/>
        </p:nvSpPr>
        <p:spPr bwMode="auto">
          <a:xfrm>
            <a:off x="5897563" y="2625725"/>
            <a:ext cx="0" cy="490538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4852988" y="2614613"/>
            <a:ext cx="1046162" cy="490537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4"/>
          <p:cNvSpPr>
            <a:spLocks noChangeArrowheads="1"/>
          </p:cNvSpPr>
          <p:nvPr/>
        </p:nvSpPr>
        <p:spPr bwMode="auto">
          <a:xfrm>
            <a:off x="1579563" y="3371850"/>
            <a:ext cx="54102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b="1" dirty="0"/>
          </a:p>
          <a:p>
            <a:endParaRPr lang="en-US" sz="800" b="1" dirty="0"/>
          </a:p>
          <a:p>
            <a:r>
              <a:rPr lang="en-US" sz="2800" b="1" dirty="0" err="1"/>
              <a:t>ptr</a:t>
            </a:r>
            <a:r>
              <a:rPr lang="en-US" sz="2800" b="1" dirty="0"/>
              <a:t>-&gt;info</a:t>
            </a:r>
          </a:p>
          <a:p>
            <a:r>
              <a:rPr lang="en-US" sz="2800" b="1" dirty="0" smtClean="0"/>
              <a:t>or</a:t>
            </a:r>
            <a:endParaRPr lang="en-US" sz="2800" b="1" dirty="0"/>
          </a:p>
          <a:p>
            <a:r>
              <a:rPr lang="en-US" sz="2800" b="1" dirty="0"/>
              <a:t>(*</a:t>
            </a:r>
            <a:r>
              <a:rPr lang="en-US" sz="2800" b="1" dirty="0" err="1"/>
              <a:t>ptr</a:t>
            </a:r>
            <a:r>
              <a:rPr lang="en-US" sz="2800" b="1" dirty="0"/>
              <a:t>).info               </a:t>
            </a:r>
            <a:r>
              <a:rPr lang="en-US" sz="2800" b="1" dirty="0">
                <a:solidFill>
                  <a:srgbClr val="990000"/>
                </a:solidFill>
              </a:rPr>
              <a:t>// Equivalent</a:t>
            </a:r>
          </a:p>
        </p:txBody>
      </p:sp>
      <p:sp>
        <p:nvSpPr>
          <p:cNvPr id="24588" name="Rectangle 15"/>
          <p:cNvSpPr>
            <a:spLocks noChangeArrowheads="1"/>
          </p:cNvSpPr>
          <p:nvPr/>
        </p:nvSpPr>
        <p:spPr bwMode="auto">
          <a:xfrm>
            <a:off x="5019675" y="2663825"/>
            <a:ext cx="2303878" cy="49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sz="1700" b="1" dirty="0">
                <a:solidFill>
                  <a:srgbClr val="CC0000"/>
                </a:solidFill>
              </a:rPr>
              <a:t>  </a:t>
            </a:r>
            <a:r>
              <a:rPr lang="ja-JP" altLang="en-US" sz="2800" b="1" dirty="0"/>
              <a:t>‘</a:t>
            </a:r>
            <a:r>
              <a:rPr lang="en-US" sz="2800" b="1" dirty="0"/>
              <a:t>A</a:t>
            </a:r>
            <a:r>
              <a:rPr lang="ja-JP" altLang="en-US" sz="2800" b="1" dirty="0"/>
              <a:t>’</a:t>
            </a:r>
            <a:r>
              <a:rPr lang="en-US" sz="2800" b="1" dirty="0"/>
              <a:t>    </a:t>
            </a:r>
            <a:r>
              <a:rPr lang="en-US" sz="2800" b="1" dirty="0" smtClean="0">
                <a:solidFill>
                  <a:srgbClr val="CC0000"/>
                </a:solidFill>
              </a:rPr>
              <a:t>0x600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763000" cy="1219200"/>
          </a:xfrm>
        </p:spPr>
        <p:txBody>
          <a:bodyPr/>
          <a:lstStyle/>
          <a:p>
            <a:r>
              <a:rPr lang="en-US">
                <a:latin typeface="Courier New" charset="0"/>
              </a:rPr>
              <a:t>ptr-&gt;link</a:t>
            </a:r>
            <a:r>
              <a:rPr lang="en-US">
                <a:latin typeface="Times New Roman" charset="0"/>
              </a:rPr>
              <a:t>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is a node member</a:t>
            </a:r>
            <a:endParaRPr lang="en-US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003300" y="2290763"/>
            <a:ext cx="7150100" cy="3576637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3630613" y="2606675"/>
            <a:ext cx="411162" cy="449263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7" name="Group 8"/>
          <p:cNvGrpSpPr>
            <a:grpSpLocks/>
          </p:cNvGrpSpPr>
          <p:nvPr/>
        </p:nvGrpSpPr>
        <p:grpSpPr bwMode="auto">
          <a:xfrm>
            <a:off x="2633663" y="2649538"/>
            <a:ext cx="2014537" cy="433387"/>
            <a:chOff x="1659" y="1669"/>
            <a:chExt cx="1399" cy="273"/>
          </a:xfrm>
        </p:grpSpPr>
        <p:sp>
          <p:nvSpPr>
            <p:cNvPr id="25615" name="Rectangle 6"/>
            <p:cNvSpPr>
              <a:spLocks noChangeArrowheads="1"/>
            </p:cNvSpPr>
            <p:nvPr/>
          </p:nvSpPr>
          <p:spPr bwMode="auto">
            <a:xfrm>
              <a:off x="1659" y="1669"/>
              <a:ext cx="553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b="1"/>
                <a:t>    ptr</a:t>
              </a:r>
            </a:p>
          </p:txBody>
        </p:sp>
        <p:sp>
          <p:nvSpPr>
            <p:cNvPr id="25616" name="Line 7"/>
            <p:cNvSpPr>
              <a:spLocks noChangeShapeType="1"/>
            </p:cNvSpPr>
            <p:nvPr/>
          </p:nvSpPr>
          <p:spPr bwMode="auto">
            <a:xfrm>
              <a:off x="2434" y="1779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8" name="Group 11"/>
          <p:cNvGrpSpPr>
            <a:grpSpLocks/>
          </p:cNvGrpSpPr>
          <p:nvPr/>
        </p:nvGrpSpPr>
        <p:grpSpPr bwMode="auto">
          <a:xfrm>
            <a:off x="4648200" y="2667000"/>
            <a:ext cx="2743200" cy="941388"/>
            <a:chOff x="2976" y="1644"/>
            <a:chExt cx="1728" cy="593"/>
          </a:xfrm>
        </p:grpSpPr>
        <p:sp>
          <p:nvSpPr>
            <p:cNvPr id="25613" name="Rectangle 9"/>
            <p:cNvSpPr>
              <a:spLocks noChangeArrowheads="1"/>
            </p:cNvSpPr>
            <p:nvPr/>
          </p:nvSpPr>
          <p:spPr bwMode="auto">
            <a:xfrm>
              <a:off x="2976" y="1644"/>
              <a:ext cx="1728" cy="317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Rectangle 10"/>
            <p:cNvSpPr>
              <a:spLocks noChangeArrowheads="1"/>
            </p:cNvSpPr>
            <p:nvPr/>
          </p:nvSpPr>
          <p:spPr bwMode="auto">
            <a:xfrm>
              <a:off x="3079" y="1964"/>
              <a:ext cx="157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31750" rIns="63500" bIns="31750">
              <a:spAutoFit/>
            </a:bodyPr>
            <a:lstStyle/>
            <a:p>
              <a:pPr defTabSz="431800"/>
              <a:r>
                <a:rPr lang="en-US" b="1" dirty="0">
                  <a:latin typeface="Arial Black" charset="0"/>
                </a:rPr>
                <a:t>.</a:t>
              </a:r>
              <a:r>
                <a:rPr lang="en-US" dirty="0">
                  <a:latin typeface="Arial Black" charset="0"/>
                </a:rPr>
                <a:t> </a:t>
              </a:r>
              <a:r>
                <a:rPr lang="en-US" b="1" dirty="0"/>
                <a:t>info          </a:t>
              </a:r>
              <a:r>
                <a:rPr lang="en-US" b="1" dirty="0">
                  <a:latin typeface="Arial Black" charset="0"/>
                </a:rPr>
                <a:t>.</a:t>
              </a:r>
              <a:r>
                <a:rPr lang="en-US" dirty="0">
                  <a:latin typeface="Arial Black" charset="0"/>
                </a:rPr>
                <a:t> </a:t>
              </a:r>
              <a:r>
                <a:rPr lang="en-US" b="1" dirty="0"/>
                <a:t>link</a:t>
              </a:r>
            </a:p>
          </p:txBody>
        </p:sp>
      </p:grpSp>
      <p:sp>
        <p:nvSpPr>
          <p:cNvPr id="25610" name="Rectangle 13"/>
          <p:cNvSpPr>
            <a:spLocks noChangeArrowheads="1"/>
          </p:cNvSpPr>
          <p:nvPr/>
        </p:nvSpPr>
        <p:spPr bwMode="auto">
          <a:xfrm>
            <a:off x="5891213" y="2667000"/>
            <a:ext cx="1500187" cy="501858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4"/>
          <p:cNvSpPr>
            <a:spLocks noChangeArrowheads="1"/>
          </p:cNvSpPr>
          <p:nvPr/>
        </p:nvSpPr>
        <p:spPr bwMode="auto">
          <a:xfrm>
            <a:off x="1600200" y="3352800"/>
            <a:ext cx="61722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 b="1" dirty="0"/>
          </a:p>
          <a:p>
            <a:endParaRPr lang="en-US" sz="800" b="1" dirty="0"/>
          </a:p>
          <a:p>
            <a:r>
              <a:rPr lang="en-US" sz="2800" b="1" dirty="0" err="1"/>
              <a:t>ptr</a:t>
            </a:r>
            <a:r>
              <a:rPr lang="en-US" sz="2800" b="1" dirty="0"/>
              <a:t>-&gt;link</a:t>
            </a:r>
          </a:p>
          <a:p>
            <a:r>
              <a:rPr lang="en-US" sz="2800" b="1" dirty="0" smtClean="0"/>
              <a:t>or</a:t>
            </a:r>
            <a:endParaRPr lang="en-US" sz="2800" b="1" dirty="0"/>
          </a:p>
          <a:p>
            <a:r>
              <a:rPr lang="en-US" sz="2800" b="1" dirty="0"/>
              <a:t>(*</a:t>
            </a:r>
            <a:r>
              <a:rPr lang="en-US" sz="2800" b="1" dirty="0" err="1"/>
              <a:t>ptr</a:t>
            </a:r>
            <a:r>
              <a:rPr lang="en-US" sz="2800" b="1" dirty="0"/>
              <a:t>).link             </a:t>
            </a:r>
            <a:r>
              <a:rPr lang="en-US" sz="2800" b="1" dirty="0">
                <a:solidFill>
                  <a:srgbClr val="990000"/>
                </a:solidFill>
              </a:rPr>
              <a:t>// Equivalent</a:t>
            </a:r>
          </a:p>
        </p:txBody>
      </p:sp>
      <p:sp>
        <p:nvSpPr>
          <p:cNvPr id="25612" name="Rectangle 15"/>
          <p:cNvSpPr>
            <a:spLocks noChangeArrowheads="1"/>
          </p:cNvSpPr>
          <p:nvPr/>
        </p:nvSpPr>
        <p:spPr bwMode="auto">
          <a:xfrm>
            <a:off x="5019675" y="2663825"/>
            <a:ext cx="206692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31750" rIns="63500" bIns="31750">
            <a:spAutoFit/>
          </a:bodyPr>
          <a:lstStyle/>
          <a:p>
            <a:pPr defTabSz="431800"/>
            <a:r>
              <a:rPr lang="en-US" sz="1700" b="1" dirty="0">
                <a:solidFill>
                  <a:srgbClr val="CC0000"/>
                </a:solidFill>
              </a:rPr>
              <a:t>  </a:t>
            </a:r>
            <a:r>
              <a:rPr lang="ja-JP" altLang="en-US" sz="1700" b="1" dirty="0"/>
              <a:t>‘</a:t>
            </a:r>
            <a:r>
              <a:rPr lang="en-US" b="1" dirty="0"/>
              <a:t>A</a:t>
            </a:r>
            <a:r>
              <a:rPr lang="ja-JP" altLang="en-US" b="1" dirty="0"/>
              <a:t>’</a:t>
            </a:r>
            <a:r>
              <a:rPr lang="en-US" b="1" dirty="0"/>
              <a:t>     </a:t>
            </a:r>
            <a:r>
              <a:rPr lang="en-US" b="1" dirty="0" smtClean="0">
                <a:solidFill>
                  <a:srgbClr val="CC0000"/>
                </a:solidFill>
              </a:rPr>
              <a:t>0x600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021081" y="1371601"/>
            <a:ext cx="7119937" cy="1447800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/>
            <a:endParaRPr lang="en-US" sz="1400" dirty="0"/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12192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Pointer Dereferencing 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and Member Selection</a:t>
            </a:r>
            <a:endParaRPr lang="en-US" dirty="0">
              <a:solidFill>
                <a:srgbClr val="660066"/>
              </a:solidFill>
              <a:latin typeface="Times New Roman" charset="0"/>
            </a:endParaRPr>
          </a:p>
        </p:txBody>
      </p:sp>
      <p:grpSp>
        <p:nvGrpSpPr>
          <p:cNvPr id="21510" name="Group 7"/>
          <p:cNvGrpSpPr>
            <a:grpSpLocks/>
          </p:cNvGrpSpPr>
          <p:nvPr/>
        </p:nvGrpSpPr>
        <p:grpSpPr bwMode="auto">
          <a:xfrm>
            <a:off x="4511993" y="1539876"/>
            <a:ext cx="3376613" cy="844550"/>
            <a:chOff x="3060" y="1244"/>
            <a:chExt cx="1096" cy="532"/>
          </a:xfrm>
        </p:grpSpPr>
        <p:sp>
          <p:nvSpPr>
            <p:cNvPr id="21542" name="Rectangle 5"/>
            <p:cNvSpPr>
              <a:spLocks noChangeArrowheads="1"/>
            </p:cNvSpPr>
            <p:nvPr/>
          </p:nvSpPr>
          <p:spPr bwMode="auto">
            <a:xfrm>
              <a:off x="3060" y="1244"/>
              <a:ext cx="1096" cy="255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Rectangle 6"/>
            <p:cNvSpPr>
              <a:spLocks noChangeArrowheads="1"/>
            </p:cNvSpPr>
            <p:nvPr/>
          </p:nvSpPr>
          <p:spPr bwMode="auto">
            <a:xfrm>
              <a:off x="3079" y="1503"/>
              <a:ext cx="83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b="1">
                  <a:latin typeface="Arial Black" charset="0"/>
                </a:rPr>
                <a:t> .</a:t>
              </a:r>
              <a:r>
                <a:rPr lang="en-US">
                  <a:latin typeface="Arial Black" charset="0"/>
                </a:rPr>
                <a:t> </a:t>
              </a:r>
              <a:r>
                <a:rPr lang="en-US" b="1"/>
                <a:t>info          </a:t>
              </a:r>
              <a:r>
                <a:rPr lang="en-US" b="1">
                  <a:latin typeface="Arial Black" charset="0"/>
                </a:rPr>
                <a:t>.</a:t>
              </a:r>
              <a:r>
                <a:rPr lang="en-US">
                  <a:latin typeface="Arial Black" charset="0"/>
                </a:rPr>
                <a:t> </a:t>
              </a:r>
              <a:r>
                <a:rPr lang="en-US" b="1"/>
                <a:t>link</a:t>
              </a:r>
            </a:p>
          </p:txBody>
        </p:sp>
      </p:grp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5907088" y="1536196"/>
            <a:ext cx="0" cy="4191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045393" y="1546226"/>
            <a:ext cx="2529138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31750" rIns="63500" bIns="31750">
            <a:spAutoFit/>
          </a:bodyPr>
          <a:lstStyle/>
          <a:p>
            <a:pPr defTabSz="431800"/>
            <a:r>
              <a:rPr lang="en-US" b="1" dirty="0">
                <a:solidFill>
                  <a:srgbClr val="CC0000"/>
                </a:solidFill>
              </a:rPr>
              <a:t>  </a:t>
            </a:r>
            <a:r>
              <a:rPr lang="ja-JP" altLang="en-US" b="1" dirty="0"/>
              <a:t>‘</a:t>
            </a:r>
            <a:r>
              <a:rPr lang="en-US" b="1" dirty="0"/>
              <a:t>A</a:t>
            </a:r>
            <a:r>
              <a:rPr lang="ja-JP" altLang="en-US" b="1" dirty="0"/>
              <a:t>’</a:t>
            </a:r>
            <a:r>
              <a:rPr lang="en-US" b="1" dirty="0"/>
              <a:t>         </a:t>
            </a:r>
            <a:r>
              <a:rPr lang="en-US" b="1" dirty="0" smtClean="0">
                <a:solidFill>
                  <a:srgbClr val="CC0000"/>
                </a:solidFill>
              </a:rPr>
              <a:t>0x600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630613" y="1524000"/>
            <a:ext cx="411162" cy="381000"/>
          </a:xfrm>
          <a:prstGeom prst="rect">
            <a:avLst/>
          </a:prstGeom>
          <a:solidFill>
            <a:srgbClr val="FF99CC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4" name="Group 13"/>
          <p:cNvGrpSpPr>
            <a:grpSpLocks/>
          </p:cNvGrpSpPr>
          <p:nvPr/>
        </p:nvGrpSpPr>
        <p:grpSpPr bwMode="auto">
          <a:xfrm>
            <a:off x="2649856" y="1571626"/>
            <a:ext cx="2220912" cy="433388"/>
            <a:chOff x="1659" y="1264"/>
            <a:chExt cx="1399" cy="273"/>
          </a:xfrm>
        </p:grpSpPr>
        <p:sp>
          <p:nvSpPr>
            <p:cNvPr id="21540" name="Rectangle 11"/>
            <p:cNvSpPr>
              <a:spLocks noChangeArrowheads="1"/>
            </p:cNvSpPr>
            <p:nvPr/>
          </p:nvSpPr>
          <p:spPr bwMode="auto">
            <a:xfrm>
              <a:off x="1659" y="1264"/>
              <a:ext cx="58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sz="1800" b="1"/>
                <a:t>      </a:t>
              </a:r>
              <a:r>
                <a:rPr lang="en-US" b="1"/>
                <a:t>ptr</a:t>
              </a:r>
            </a:p>
          </p:txBody>
        </p:sp>
        <p:sp>
          <p:nvSpPr>
            <p:cNvPr id="21541" name="Line 12"/>
            <p:cNvSpPr>
              <a:spLocks noChangeShapeType="1"/>
            </p:cNvSpPr>
            <p:nvPr/>
          </p:nvSpPr>
          <p:spPr bwMode="auto">
            <a:xfrm>
              <a:off x="2434" y="1358"/>
              <a:ext cx="624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oval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1463993" y="2079626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1"/>
              <a:t>ptr</a:t>
            </a:r>
          </a:p>
        </p:txBody>
      </p:sp>
      <p:grpSp>
        <p:nvGrpSpPr>
          <p:cNvPr id="21516" name="Group 25"/>
          <p:cNvGrpSpPr>
            <a:grpSpLocks/>
          </p:cNvGrpSpPr>
          <p:nvPr/>
        </p:nvGrpSpPr>
        <p:grpSpPr bwMode="auto">
          <a:xfrm>
            <a:off x="1006793" y="2994026"/>
            <a:ext cx="7119938" cy="1439863"/>
            <a:chOff x="625" y="2156"/>
            <a:chExt cx="4485" cy="907"/>
          </a:xfrm>
        </p:grpSpPr>
        <p:sp>
          <p:nvSpPr>
            <p:cNvPr id="21530" name="Rectangle 15"/>
            <p:cNvSpPr>
              <a:spLocks noChangeArrowheads="1"/>
            </p:cNvSpPr>
            <p:nvPr/>
          </p:nvSpPr>
          <p:spPr bwMode="auto">
            <a:xfrm>
              <a:off x="625" y="2156"/>
              <a:ext cx="4485" cy="907"/>
            </a:xfrm>
            <a:prstGeom prst="rect">
              <a:avLst/>
            </a:prstGeom>
            <a:solidFill>
              <a:srgbClr val="FFFFFF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Rectangle 16"/>
            <p:cNvSpPr>
              <a:spLocks noChangeArrowheads="1"/>
            </p:cNvSpPr>
            <p:nvPr/>
          </p:nvSpPr>
          <p:spPr bwMode="auto">
            <a:xfrm>
              <a:off x="2287" y="2269"/>
              <a:ext cx="258" cy="240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32" name="Group 19"/>
            <p:cNvGrpSpPr>
              <a:grpSpLocks/>
            </p:cNvGrpSpPr>
            <p:nvPr/>
          </p:nvGrpSpPr>
          <p:grpSpPr bwMode="auto">
            <a:xfrm>
              <a:off x="1659" y="2291"/>
              <a:ext cx="1398" cy="273"/>
              <a:chOff x="1659" y="2291"/>
              <a:chExt cx="1398" cy="273"/>
            </a:xfrm>
          </p:grpSpPr>
          <p:sp>
            <p:nvSpPr>
              <p:cNvPr id="21538" name="Rectangle 17"/>
              <p:cNvSpPr>
                <a:spLocks noChangeArrowheads="1"/>
              </p:cNvSpPr>
              <p:nvPr/>
            </p:nvSpPr>
            <p:spPr bwMode="auto">
              <a:xfrm>
                <a:off x="1659" y="2291"/>
                <a:ext cx="607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31750" rIns="63500" bIns="31750">
                <a:spAutoFit/>
              </a:bodyPr>
              <a:lstStyle/>
              <a:p>
                <a:pPr defTabSz="431800"/>
                <a:r>
                  <a:rPr lang="en-US" b="1"/>
                  <a:t>     ptr</a:t>
                </a:r>
              </a:p>
            </p:txBody>
          </p:sp>
          <p:sp>
            <p:nvSpPr>
              <p:cNvPr id="21539" name="Line 18"/>
              <p:cNvSpPr>
                <a:spLocks noChangeShapeType="1"/>
              </p:cNvSpPr>
              <p:nvPr/>
            </p:nvSpPr>
            <p:spPr bwMode="auto">
              <a:xfrm>
                <a:off x="2433" y="2385"/>
                <a:ext cx="624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oval" w="med" len="med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3" name="Rectangle 20"/>
            <p:cNvSpPr>
              <a:spLocks noChangeArrowheads="1"/>
            </p:cNvSpPr>
            <p:nvPr/>
          </p:nvSpPr>
          <p:spPr bwMode="auto">
            <a:xfrm>
              <a:off x="3073" y="2300"/>
              <a:ext cx="1776" cy="288"/>
            </a:xfrm>
            <a:prstGeom prst="rect">
              <a:avLst/>
            </a:prstGeom>
            <a:solidFill>
              <a:srgbClr val="FF99CC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Rectangle 21"/>
            <p:cNvSpPr>
              <a:spLocks noChangeArrowheads="1"/>
            </p:cNvSpPr>
            <p:nvPr/>
          </p:nvSpPr>
          <p:spPr bwMode="auto">
            <a:xfrm>
              <a:off x="3078" y="2539"/>
              <a:ext cx="156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31750" rIns="63500" bIns="31750">
              <a:spAutoFit/>
            </a:bodyPr>
            <a:lstStyle/>
            <a:p>
              <a:pPr defTabSz="431800"/>
              <a:r>
                <a:rPr lang="en-US" b="1" dirty="0">
                  <a:latin typeface="Arial Black" charset="0"/>
                </a:rPr>
                <a:t>.</a:t>
              </a:r>
              <a:r>
                <a:rPr lang="en-US" dirty="0">
                  <a:latin typeface="Arial Black" charset="0"/>
                </a:rPr>
                <a:t> </a:t>
              </a:r>
              <a:r>
                <a:rPr lang="en-US" b="1" dirty="0"/>
                <a:t>info          </a:t>
              </a:r>
              <a:r>
                <a:rPr lang="en-US" b="1" dirty="0">
                  <a:latin typeface="Arial Black" charset="0"/>
                </a:rPr>
                <a:t>.</a:t>
              </a:r>
              <a:r>
                <a:rPr lang="en-US" dirty="0">
                  <a:latin typeface="Arial Black" charset="0"/>
                </a:rPr>
                <a:t> </a:t>
              </a:r>
              <a:r>
                <a:rPr lang="en-US" b="1" dirty="0"/>
                <a:t>link</a:t>
              </a:r>
            </a:p>
          </p:txBody>
        </p:sp>
        <p:sp>
          <p:nvSpPr>
            <p:cNvPr id="21535" name="Rectangle 22"/>
            <p:cNvSpPr>
              <a:spLocks noChangeArrowheads="1"/>
            </p:cNvSpPr>
            <p:nvPr/>
          </p:nvSpPr>
          <p:spPr bwMode="auto">
            <a:xfrm>
              <a:off x="3025" y="2300"/>
              <a:ext cx="168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31750" rIns="63500" bIns="31750">
              <a:spAutoFit/>
            </a:bodyPr>
            <a:lstStyle/>
            <a:p>
              <a:pPr defTabSz="431800"/>
              <a:r>
                <a:rPr lang="en-US" sz="1700" b="1" dirty="0">
                  <a:solidFill>
                    <a:srgbClr val="CC0000"/>
                  </a:solidFill>
                </a:rPr>
                <a:t> </a:t>
              </a:r>
              <a:r>
                <a:rPr lang="en-US" sz="2000" b="1" dirty="0">
                  <a:solidFill>
                    <a:srgbClr val="CC0000"/>
                  </a:solidFill>
                </a:rPr>
                <a:t>  </a:t>
              </a:r>
              <a:r>
                <a:rPr lang="ja-JP" altLang="en-US" b="1" dirty="0"/>
                <a:t>‘</a:t>
              </a:r>
              <a:r>
                <a:rPr lang="en-US" b="1" dirty="0"/>
                <a:t>A</a:t>
              </a:r>
              <a:r>
                <a:rPr lang="ja-JP" altLang="en-US" b="1" dirty="0"/>
                <a:t>’</a:t>
              </a:r>
              <a:r>
                <a:rPr lang="en-US" b="1" dirty="0"/>
                <a:t>         </a:t>
              </a:r>
              <a:r>
                <a:rPr lang="en-US" b="1" dirty="0" smtClean="0">
                  <a:solidFill>
                    <a:srgbClr val="CC0000"/>
                  </a:solidFill>
                </a:rPr>
                <a:t>0x600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  <p:sp>
          <p:nvSpPr>
            <p:cNvPr id="21536" name="Line 23"/>
            <p:cNvSpPr>
              <a:spLocks noChangeShapeType="1"/>
            </p:cNvSpPr>
            <p:nvPr/>
          </p:nvSpPr>
          <p:spPr bwMode="auto">
            <a:xfrm>
              <a:off x="3697" y="2308"/>
              <a:ext cx="0" cy="266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Rectangle 24"/>
            <p:cNvSpPr>
              <a:spLocks noChangeArrowheads="1"/>
            </p:cNvSpPr>
            <p:nvPr/>
          </p:nvSpPr>
          <p:spPr bwMode="auto">
            <a:xfrm>
              <a:off x="990" y="2588"/>
              <a:ext cx="6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2800" b="1"/>
                <a:t>*ptr</a:t>
              </a:r>
            </a:p>
          </p:txBody>
        </p:sp>
      </p:grpSp>
      <p:grpSp>
        <p:nvGrpSpPr>
          <p:cNvPr id="21517" name="Group 38"/>
          <p:cNvGrpSpPr>
            <a:grpSpLocks/>
          </p:cNvGrpSpPr>
          <p:nvPr/>
        </p:nvGrpSpPr>
        <p:grpSpPr bwMode="auto">
          <a:xfrm>
            <a:off x="995681" y="4605339"/>
            <a:ext cx="7119937" cy="1724025"/>
            <a:chOff x="617" y="3175"/>
            <a:chExt cx="4485" cy="1086"/>
          </a:xfrm>
        </p:grpSpPr>
        <p:sp>
          <p:nvSpPr>
            <p:cNvPr id="21518" name="Rectangle 26"/>
            <p:cNvSpPr>
              <a:spLocks noChangeArrowheads="1"/>
            </p:cNvSpPr>
            <p:nvPr/>
          </p:nvSpPr>
          <p:spPr bwMode="auto">
            <a:xfrm>
              <a:off x="617" y="3175"/>
              <a:ext cx="4485" cy="1061"/>
            </a:xfrm>
            <a:prstGeom prst="rect">
              <a:avLst/>
            </a:prstGeom>
            <a:solidFill>
              <a:srgbClr val="FFFFFF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Rectangle 27"/>
            <p:cNvSpPr>
              <a:spLocks noChangeArrowheads="1"/>
            </p:cNvSpPr>
            <p:nvPr/>
          </p:nvSpPr>
          <p:spPr bwMode="auto">
            <a:xfrm>
              <a:off x="2287" y="3242"/>
              <a:ext cx="259" cy="240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20" name="Group 30"/>
            <p:cNvGrpSpPr>
              <a:grpSpLocks/>
            </p:cNvGrpSpPr>
            <p:nvPr/>
          </p:nvGrpSpPr>
          <p:grpSpPr bwMode="auto">
            <a:xfrm>
              <a:off x="1584" y="3264"/>
              <a:ext cx="1474" cy="273"/>
              <a:chOff x="1584" y="3264"/>
              <a:chExt cx="1474" cy="273"/>
            </a:xfrm>
          </p:grpSpPr>
          <p:sp>
            <p:nvSpPr>
              <p:cNvPr id="21528" name="Rectangle 28"/>
              <p:cNvSpPr>
                <a:spLocks noChangeArrowheads="1"/>
              </p:cNvSpPr>
              <p:nvPr/>
            </p:nvSpPr>
            <p:spPr bwMode="auto">
              <a:xfrm>
                <a:off x="1584" y="3264"/>
                <a:ext cx="660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31750" rIns="63500" bIns="31750">
                <a:spAutoFit/>
              </a:bodyPr>
              <a:lstStyle/>
              <a:p>
                <a:pPr defTabSz="431800"/>
                <a:r>
                  <a:rPr lang="en-US" b="1"/>
                  <a:t>      ptr</a:t>
                </a:r>
              </a:p>
            </p:txBody>
          </p:sp>
          <p:sp>
            <p:nvSpPr>
              <p:cNvPr id="21529" name="Line 29"/>
              <p:cNvSpPr>
                <a:spLocks noChangeShapeType="1"/>
              </p:cNvSpPr>
              <p:nvPr/>
            </p:nvSpPr>
            <p:spPr bwMode="auto">
              <a:xfrm>
                <a:off x="2434" y="3360"/>
                <a:ext cx="624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oval" w="med" len="med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1" name="Group 33"/>
            <p:cNvGrpSpPr>
              <a:grpSpLocks/>
            </p:cNvGrpSpPr>
            <p:nvPr/>
          </p:nvGrpSpPr>
          <p:grpSpPr bwMode="auto">
            <a:xfrm>
              <a:off x="3060" y="3253"/>
              <a:ext cx="1836" cy="532"/>
              <a:chOff x="3060" y="3253"/>
              <a:chExt cx="1836" cy="532"/>
            </a:xfrm>
          </p:grpSpPr>
          <p:sp>
            <p:nvSpPr>
              <p:cNvPr id="21526" name="Rectangle 31"/>
              <p:cNvSpPr>
                <a:spLocks noChangeArrowheads="1"/>
              </p:cNvSpPr>
              <p:nvPr/>
            </p:nvSpPr>
            <p:spPr bwMode="auto">
              <a:xfrm>
                <a:off x="3060" y="3253"/>
                <a:ext cx="1836" cy="251"/>
              </a:xfrm>
              <a:prstGeom prst="rect">
                <a:avLst/>
              </a:prstGeom>
              <a:solidFill>
                <a:schemeClr val="accent1"/>
              </a:solidFill>
              <a:ln w="12699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Rectangle 32"/>
              <p:cNvSpPr>
                <a:spLocks noChangeArrowheads="1"/>
              </p:cNvSpPr>
              <p:nvPr/>
            </p:nvSpPr>
            <p:spPr bwMode="auto">
              <a:xfrm>
                <a:off x="3079" y="3512"/>
                <a:ext cx="1562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31750" rIns="63500" bIns="31750">
                <a:spAutoFit/>
              </a:bodyPr>
              <a:lstStyle/>
              <a:p>
                <a:pPr defTabSz="431800"/>
                <a:r>
                  <a:rPr lang="en-US" b="1" dirty="0">
                    <a:latin typeface="Arial Black" charset="0"/>
                  </a:rPr>
                  <a:t>.</a:t>
                </a:r>
                <a:r>
                  <a:rPr lang="en-US" dirty="0">
                    <a:latin typeface="Arial Black" charset="0"/>
                  </a:rPr>
                  <a:t> </a:t>
                </a:r>
                <a:r>
                  <a:rPr lang="en-US" b="1" dirty="0"/>
                  <a:t>info          </a:t>
                </a:r>
                <a:r>
                  <a:rPr lang="en-US" b="1" dirty="0">
                    <a:latin typeface="Arial Black" charset="0"/>
                  </a:rPr>
                  <a:t>.</a:t>
                </a:r>
                <a:r>
                  <a:rPr lang="en-US" dirty="0">
                    <a:latin typeface="Arial Black" charset="0"/>
                  </a:rPr>
                  <a:t> </a:t>
                </a:r>
                <a:r>
                  <a:rPr lang="en-US" b="1" dirty="0"/>
                  <a:t>link</a:t>
                </a:r>
              </a:p>
            </p:txBody>
          </p:sp>
        </p:grpSp>
        <p:sp>
          <p:nvSpPr>
            <p:cNvPr id="21522" name="Line 34"/>
            <p:cNvSpPr>
              <a:spLocks noChangeShapeType="1"/>
            </p:cNvSpPr>
            <p:nvPr/>
          </p:nvSpPr>
          <p:spPr bwMode="auto">
            <a:xfrm>
              <a:off x="3715" y="3251"/>
              <a:ext cx="0" cy="264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Rectangle 35"/>
            <p:cNvSpPr>
              <a:spLocks noChangeArrowheads="1"/>
            </p:cNvSpPr>
            <p:nvPr/>
          </p:nvSpPr>
          <p:spPr bwMode="auto">
            <a:xfrm>
              <a:off x="3057" y="3257"/>
              <a:ext cx="659" cy="246"/>
            </a:xfrm>
            <a:prstGeom prst="rect">
              <a:avLst/>
            </a:prstGeom>
            <a:solidFill>
              <a:srgbClr val="FF99CC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Rectangle 36"/>
            <p:cNvSpPr>
              <a:spLocks noChangeArrowheads="1"/>
            </p:cNvSpPr>
            <p:nvPr/>
          </p:nvSpPr>
          <p:spPr bwMode="auto">
            <a:xfrm>
              <a:off x="816" y="3504"/>
              <a:ext cx="1584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b="1" dirty="0"/>
                <a:t>(*</a:t>
              </a:r>
              <a:r>
                <a:rPr lang="en-US" b="1" dirty="0" err="1"/>
                <a:t>ptr</a:t>
              </a:r>
              <a:r>
                <a:rPr lang="en-US" b="1" dirty="0"/>
                <a:t>).info</a:t>
              </a:r>
            </a:p>
            <a:p>
              <a:r>
                <a:rPr lang="en-US" b="1" dirty="0" smtClean="0"/>
                <a:t>or</a:t>
              </a:r>
              <a:endParaRPr lang="en-US" b="1" dirty="0"/>
            </a:p>
            <a:p>
              <a:r>
                <a:rPr lang="en-US" b="1" dirty="0" err="1"/>
                <a:t>ptr</a:t>
              </a:r>
              <a:r>
                <a:rPr lang="en-US" b="1" dirty="0"/>
                <a:t>-&gt;info</a:t>
              </a:r>
            </a:p>
          </p:txBody>
        </p:sp>
        <p:sp>
          <p:nvSpPr>
            <p:cNvPr id="21525" name="Rectangle 37"/>
            <p:cNvSpPr>
              <a:spLocks noChangeArrowheads="1"/>
            </p:cNvSpPr>
            <p:nvPr/>
          </p:nvSpPr>
          <p:spPr bwMode="auto">
            <a:xfrm>
              <a:off x="3162" y="3272"/>
              <a:ext cx="1734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31750" rIns="63500" bIns="31750">
              <a:spAutoFit/>
            </a:bodyPr>
            <a:lstStyle/>
            <a:p>
              <a:pPr defTabSz="431800"/>
              <a:r>
                <a:rPr lang="en-US" b="1" dirty="0">
                  <a:solidFill>
                    <a:srgbClr val="CC0000"/>
                  </a:solidFill>
                </a:rPr>
                <a:t>  </a:t>
              </a:r>
              <a:r>
                <a:rPr lang="ja-JP" altLang="en-US" b="1" dirty="0"/>
                <a:t>‘</a:t>
              </a:r>
              <a:r>
                <a:rPr lang="en-US" b="1" dirty="0"/>
                <a:t>A</a:t>
              </a:r>
              <a:r>
                <a:rPr lang="ja-JP" altLang="en-US" b="1" dirty="0"/>
                <a:t>’</a:t>
              </a:r>
              <a:r>
                <a:rPr lang="en-US" b="1" dirty="0"/>
                <a:t>         </a:t>
              </a:r>
              <a:r>
                <a:rPr lang="en-US" b="1" dirty="0" smtClean="0">
                  <a:solidFill>
                    <a:srgbClr val="CC0000"/>
                  </a:solidFill>
                </a:rPr>
                <a:t>0x600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Linked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7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09600" y="2743200"/>
            <a:ext cx="7162800" cy="3962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Building a </a:t>
            </a:r>
            <a:r>
              <a:rPr lang="en-US" dirty="0">
                <a:latin typeface="Times New Roman" charset="0"/>
              </a:rPr>
              <a:t>Linked List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27432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 = new </a:t>
            </a:r>
            <a:r>
              <a:rPr lang="en-US" sz="1800" b="1" dirty="0" err="1" smtClean="0">
                <a:latin typeface="Courier" charset="0"/>
              </a:rPr>
              <a:t>NodeType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-&gt;info = ‘L’;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-&gt;link = NULL;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smtClean="0">
                <a:latin typeface="Courier" charset="0"/>
              </a:rPr>
              <a:t>head = </a:t>
            </a:r>
            <a:r>
              <a:rPr lang="en-US" sz="1800" b="1" dirty="0" err="1" smtClean="0">
                <a:latin typeface="Courier" charset="0"/>
              </a:rPr>
              <a:t>newNodePtr</a:t>
            </a:r>
            <a:r>
              <a:rPr lang="en-US" sz="1800" b="1" dirty="0" smtClean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‘I’;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 = new </a:t>
            </a:r>
            <a:r>
              <a:rPr lang="en-US" sz="1800" b="1" dirty="0" err="1">
                <a:latin typeface="Courier" charset="0"/>
              </a:rPr>
              <a:t>NodeType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-&gt;info = </a:t>
            </a:r>
            <a:r>
              <a:rPr lang="en-US" sz="1800" b="1" dirty="0" smtClean="0">
                <a:latin typeface="Courier" charset="0"/>
              </a:rPr>
              <a:t>‘T’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-&gt;link = head;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r>
              <a:rPr lang="en-US" sz="1800" b="1" dirty="0">
                <a:latin typeface="Courier" charset="0"/>
              </a:rPr>
              <a:t>head = </a:t>
            </a:r>
            <a:r>
              <a:rPr lang="en-US" sz="1800" b="1" dirty="0" err="1">
                <a:latin typeface="Courier" charset="0"/>
              </a:rPr>
              <a:t>newNodePtr</a:t>
            </a:r>
            <a:r>
              <a:rPr lang="en-US" sz="1800" b="1" dirty="0">
                <a:latin typeface="Courier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800" b="1" dirty="0">
              <a:latin typeface="Courier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304800" y="1143000"/>
            <a:ext cx="2362200" cy="609600"/>
            <a:chOff x="1104" y="1056"/>
            <a:chExt cx="1488" cy="384"/>
          </a:xfrm>
        </p:grpSpPr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2064" y="1056"/>
              <a:ext cx="528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1104" y="1170"/>
              <a:ext cx="9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latin typeface="Times New Roman" charset="0"/>
                </a:rPr>
                <a:t>newNodePtr</a:t>
              </a:r>
              <a:endParaRPr lang="en-US" sz="2000" b="1" dirty="0">
                <a:latin typeface="Times New Roman" charset="0"/>
              </a:endParaRPr>
            </a:p>
          </p:txBody>
        </p:sp>
      </p:grpSp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304800" y="2117725"/>
            <a:ext cx="1635125" cy="609600"/>
            <a:chOff x="192" y="1910"/>
            <a:chExt cx="1030" cy="384"/>
          </a:xfrm>
        </p:grpSpPr>
        <p:sp>
          <p:nvSpPr>
            <p:cNvPr id="26638" name="Rectangle 17"/>
            <p:cNvSpPr>
              <a:spLocks noChangeArrowheads="1"/>
            </p:cNvSpPr>
            <p:nvPr/>
          </p:nvSpPr>
          <p:spPr bwMode="auto">
            <a:xfrm>
              <a:off x="686" y="1910"/>
              <a:ext cx="536" cy="384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22"/>
            <p:cNvSpPr>
              <a:spLocks noChangeArrowheads="1"/>
            </p:cNvSpPr>
            <p:nvPr/>
          </p:nvSpPr>
          <p:spPr bwMode="auto">
            <a:xfrm>
              <a:off x="686" y="1958"/>
              <a:ext cx="1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b="1" dirty="0"/>
            </a:p>
          </p:txBody>
        </p:sp>
        <p:sp>
          <p:nvSpPr>
            <p:cNvPr id="26645" name="Rectangle 24"/>
            <p:cNvSpPr>
              <a:spLocks noChangeArrowheads="1"/>
            </p:cNvSpPr>
            <p:nvPr/>
          </p:nvSpPr>
          <p:spPr bwMode="auto">
            <a:xfrm>
              <a:off x="192" y="1968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latin typeface="Courier New" charset="0"/>
                </a:rPr>
                <a:t>head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ouble Lines">
  <a:themeElements>
    <a:clrScheme name="">
      <a:dk1>
        <a:srgbClr val="000000"/>
      </a:dk1>
      <a:lt1>
        <a:srgbClr val="FFFFFF"/>
      </a:lt1>
      <a:dk2>
        <a:srgbClr val="006666"/>
      </a:dk2>
      <a:lt2>
        <a:srgbClr val="FFFFCC"/>
      </a:lt2>
      <a:accent1>
        <a:srgbClr val="CCFFCC"/>
      </a:accent1>
      <a:accent2>
        <a:srgbClr val="CC9900"/>
      </a:accent2>
      <a:accent3>
        <a:srgbClr val="FFFFFF"/>
      </a:accent3>
      <a:accent4>
        <a:srgbClr val="000000"/>
      </a:accent4>
      <a:accent5>
        <a:srgbClr val="E2FFE2"/>
      </a:accent5>
      <a:accent6>
        <a:srgbClr val="B98A00"/>
      </a:accent6>
      <a:hlink>
        <a:srgbClr val="FF9933"/>
      </a:hlink>
      <a:folHlink>
        <a:srgbClr val="009999"/>
      </a:folHlink>
    </a:clrScheme>
    <a:fontScheme name="Double Lin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ouble Lines 1">
        <a:dk1>
          <a:srgbClr val="000000"/>
        </a:dk1>
        <a:lt1>
          <a:srgbClr val="FFFFFF"/>
        </a:lt1>
        <a:dk2>
          <a:srgbClr val="990066"/>
        </a:dk2>
        <a:lt2>
          <a:srgbClr val="00CCCC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 Lines 2">
        <a:dk1>
          <a:srgbClr val="000000"/>
        </a:dk1>
        <a:lt1>
          <a:srgbClr val="FFFFCC"/>
        </a:lt1>
        <a:dk2>
          <a:srgbClr val="996600"/>
        </a:dk2>
        <a:lt2>
          <a:srgbClr val="FFFFCC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000000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 Lin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Designs\Double Lines.pot</Template>
  <TotalTime>14269</TotalTime>
  <Words>3724</Words>
  <Application>Microsoft Macintosh PowerPoint</Application>
  <PresentationFormat>On-screen Show (4:3)</PresentationFormat>
  <Paragraphs>718</Paragraphs>
  <Slides>48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Double Lines</vt:lpstr>
      <vt:lpstr>Linked Lists</vt:lpstr>
      <vt:lpstr> Declarations for a  Dynamic Linked List</vt:lpstr>
      <vt:lpstr>ptr is a pointer to a node</vt:lpstr>
      <vt:lpstr>*ptr is the entire node  pointed to by ptr</vt:lpstr>
      <vt:lpstr>ptr-&gt;info  is a node member</vt:lpstr>
      <vt:lpstr>ptr-&gt;link  is a node member</vt:lpstr>
      <vt:lpstr> Pointer Dereferencing  and Member Selection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Building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Traversing a Linked List</vt:lpstr>
      <vt:lpstr>Deleting a Node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  <vt:lpstr>Deleting Node ’I’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Problem Solving with C++, 2/e</dc:title>
  <dc:subject>C++ sorted dynamic linked list</dc:subject>
  <dc:creator>Sylvia Sorkin</dc:creator>
  <cp:lastModifiedBy>Hyrum Carroll</cp:lastModifiedBy>
  <cp:revision>835</cp:revision>
  <cp:lastPrinted>1999-05-19T11:35:41Z</cp:lastPrinted>
  <dcterms:created xsi:type="dcterms:W3CDTF">1995-05-28T16:12:40Z</dcterms:created>
  <dcterms:modified xsi:type="dcterms:W3CDTF">2017-03-22T16:00:04Z</dcterms:modified>
</cp:coreProperties>
</file>