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17"/>
  </p:notesMasterIdLst>
  <p:handoutMasterIdLst>
    <p:handoutMasterId r:id="rId18"/>
  </p:handoutMasterIdLst>
  <p:sldIdLst>
    <p:sldId id="742" r:id="rId2"/>
    <p:sldId id="743" r:id="rId3"/>
    <p:sldId id="744" r:id="rId4"/>
    <p:sldId id="745" r:id="rId5"/>
    <p:sldId id="746" r:id="rId6"/>
    <p:sldId id="747" r:id="rId7"/>
    <p:sldId id="748" r:id="rId8"/>
    <p:sldId id="749" r:id="rId9"/>
    <p:sldId id="750" r:id="rId10"/>
    <p:sldId id="751" r:id="rId11"/>
    <p:sldId id="752" r:id="rId12"/>
    <p:sldId id="753" r:id="rId13"/>
    <p:sldId id="754" r:id="rId14"/>
    <p:sldId id="755" r:id="rId15"/>
    <p:sldId id="756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FF"/>
    <a:srgbClr val="CC00CC"/>
    <a:srgbClr val="FF0066"/>
    <a:srgbClr val="CCECFF"/>
    <a:srgbClr val="990099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3" autoAdjust="0"/>
    <p:restoredTop sz="86352" autoAdjust="0"/>
  </p:normalViewPr>
  <p:slideViewPr>
    <p:cSldViewPr snapToGrid="0" snapToObjects="1">
      <p:cViewPr varScale="1">
        <p:scale>
          <a:sx n="112" d="100"/>
          <a:sy n="112" d="100"/>
        </p:scale>
        <p:origin x="1720" y="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8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372" y="85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6" rIns="96612" bIns="4830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6" rIns="96612" bIns="4830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6" rIns="96612" bIns="4830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6" rIns="96612" bIns="4830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7B81050-9A93-9E47-B59D-A0871DE30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8" rIns="96597" bIns="48298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8" rIns="96597" bIns="4829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2187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8" rIns="96597" bIns="48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8" rIns="96597" bIns="48298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8" rIns="96597" bIns="4829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4CA0EF-901C-B34F-9E3A-3C04C5C09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agra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Algorith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1A5814-21B7-A847-A980-9341004960AF}" type="slidenum">
              <a:rPr lang="en-US" altLang="en-US">
                <a:latin typeface="Times New Roman" charset="0"/>
              </a:rPr>
              <a:pPr/>
              <a:t>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4560888"/>
            <a:ext cx="6297613" cy="4321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algorithm is a step-by-step set of instructions for solving a task. </a:t>
            </a:r>
          </a:p>
          <a:p>
            <a:r>
              <a:rPr lang="en-US" dirty="0"/>
              <a:t>For an algorithm to be valid, each step (instruction) must be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EC2B-113B-454A-B1C9-ECA66C0B8B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07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algorithm is a step-by-step set of instructions for solving a task. </a:t>
            </a:r>
          </a:p>
          <a:p>
            <a:r>
              <a:rPr lang="en-US" dirty="0"/>
              <a:t>For an algorithm to be valid, each step (instruction) must be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EC2B-113B-454A-B1C9-ECA66C0B8B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 </a:t>
            </a:r>
            <a:r>
              <a:rPr lang="en-US" sz="1200" b="1" dirty="0"/>
              <a:t>flowchart</a:t>
            </a:r>
            <a:r>
              <a:rPr lang="en-US" sz="1200" dirty="0"/>
              <a:t> is a type of </a:t>
            </a:r>
            <a:r>
              <a:rPr lang="en-US" sz="1200" dirty="0">
                <a:hlinkClick r:id="rId3" tooltip="Diagram"/>
              </a:rPr>
              <a:t>diagram</a:t>
            </a:r>
            <a:r>
              <a:rPr lang="en-US" sz="1200" dirty="0"/>
              <a:t> that represents an </a:t>
            </a:r>
            <a:r>
              <a:rPr lang="en-US" sz="1200" dirty="0">
                <a:hlinkClick r:id="rId4" tooltip="Algorithm"/>
              </a:rPr>
              <a:t>algorithm</a:t>
            </a:r>
            <a:r>
              <a:rPr lang="en-US" sz="1200" dirty="0"/>
              <a:t>, workflow or process, showing the steps as boxes of various kinds, and their order by connecting them with arrows.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EC2B-113B-454A-B1C9-ECA66C0B8B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EC2B-113B-454A-B1C9-ECA66C0B8B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4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dia-installer.de</a:t>
            </a:r>
            <a:r>
              <a:rPr lang="en-US" dirty="0"/>
              <a:t>/shapes/Flowchart/images/</a:t>
            </a:r>
            <a:r>
              <a:rPr lang="en-US" dirty="0" err="1"/>
              <a:t>Flowchart.svg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4CA0EF-901C-B34F-9E3A-3C04C5C09A5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383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xkcd.com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/627/</a:t>
            </a:r>
          </a:p>
          <a:p>
            <a:r>
              <a:rPr lang="en-US" sz="1200" b="0" i="0" kern="1200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https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xkcd.com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" charset="0"/>
                <a:ea typeface="+mn-ea"/>
                <a:cs typeface="+mn-cs"/>
              </a:rPr>
              <a:t>/1195/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4CA0EF-901C-B34F-9E3A-3C04C5C09A5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42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1463675" y="3549650"/>
            <a:ext cx="2971800" cy="1588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3175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708525" y="3549650"/>
            <a:ext cx="2971800" cy="1588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3175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40250" y="3525838"/>
            <a:ext cx="46038" cy="4603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>
            <a:outerShdw blurRad="31750" algn="tl" rotWithShape="0">
              <a:srgbClr val="000000">
                <a:alpha val="5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63A5-7B99-664E-BE7F-C75206C66BF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75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D1C2-E0A7-6F4D-A00E-D841560B7CD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527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9C221-7453-FA41-8833-1317FF36251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0896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5DDA9-D135-4441-8631-8B0E224AB42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6978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685800" y="4916488"/>
            <a:ext cx="7924800" cy="4762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3175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D030-E551-824B-AA0E-B54021110AB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734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195AA-3699-F44F-95FD-06667A5A08A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0533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563563" y="2179638"/>
            <a:ext cx="3748087" cy="1587"/>
          </a:xfrm>
          <a:prstGeom prst="line">
            <a:avLst/>
          </a:prstGeom>
          <a:noFill/>
          <a:ln w="12700">
            <a:solidFill>
              <a:srgbClr val="E9E9E8"/>
            </a:solidFill>
            <a:round/>
            <a:headEnd/>
            <a:tailEnd/>
          </a:ln>
          <a:effectLst>
            <a:outerShdw blurRad="34925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754563" y="2179638"/>
            <a:ext cx="3749675" cy="1587"/>
          </a:xfrm>
          <a:prstGeom prst="line">
            <a:avLst/>
          </a:prstGeom>
          <a:noFill/>
          <a:ln w="12700">
            <a:solidFill>
              <a:srgbClr val="E9E9E8"/>
            </a:solidFill>
            <a:round/>
            <a:headEnd/>
            <a:tailEnd/>
          </a:ln>
          <a:effectLst>
            <a:outerShdw blurRad="34925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7829-0EC4-074F-A935-AF260CE4F2E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45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8E12-2301-884C-94C2-8A44F32932F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9270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1C46-D23E-6543-B047-4C8A22FFFCF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840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DED9-22D4-9A46-A337-4B45A7437A9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3392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4B51-55AE-6B4C-B10C-FCB30A84536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99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C94B7D-4AF7-F845-8665-F5F6126480E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799" r:id="rId2"/>
    <p:sldLayoutId id="2147483808" r:id="rId3"/>
    <p:sldLayoutId id="2147483800" r:id="rId4"/>
    <p:sldLayoutId id="2147483809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10" TargetMode="External"/><Relationship Id="rId2" Type="http://schemas.openxmlformats.org/officeDocument/2006/relationships/hyperlink" Target="http://www.unf.edu/~broggio/cop2221/2221pseu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190x/13au/Pseudocode_Reference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embed/k0xgjUhEG3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420688" y="372268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600" dirty="0"/>
              <a:t>CPSC 1301K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600" dirty="0"/>
              <a:t>Columbus State University</a:t>
            </a:r>
          </a:p>
        </p:txBody>
      </p:sp>
      <p:sp>
        <p:nvSpPr>
          <p:cNvPr id="119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b="1" dirty="0"/>
              <a:t>Flowcharts</a:t>
            </a:r>
            <a:endParaRPr altLang="en-US" sz="5400" b="1" dirty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2E8D2F-65A0-1446-B3D1-9DECCB0F4B6A}" type="slidenum">
              <a:rPr lang="en-US" altLang="en-US">
                <a:solidFill>
                  <a:schemeClr val="tx2"/>
                </a:solidFill>
              </a:rPr>
              <a:pPr/>
              <a:t>1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373188" y="5815013"/>
            <a:ext cx="64008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 sz="1400">
              <a:latin typeface="Comic Sans MS" charset="0"/>
              <a:sym typeface="Symbol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2767" y="4772682"/>
            <a:ext cx="50746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Dr. Hyrum Carroll</a:t>
            </a:r>
          </a:p>
          <a:p>
            <a:pPr algn="ctr">
              <a:defRPr/>
            </a:pPr>
            <a:r>
              <a:rPr lang="en-US" sz="1400" dirty="0">
                <a:latin typeface="+mn-lt"/>
              </a:rPr>
              <a:t>(based on material from Hillary </a:t>
            </a:r>
            <a:r>
              <a:rPr lang="en-US" sz="1400" dirty="0" err="1">
                <a:latin typeface="+mn-lt"/>
              </a:rPr>
              <a:t>Fleenor</a:t>
            </a:r>
            <a:r>
              <a:rPr lang="en-US" sz="1400" dirty="0">
                <a:latin typeface="+mn-lt"/>
              </a:rPr>
              <a:t>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Flowcharts Symbols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31865C1-EEE9-A482-5170-13875C1BC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06490"/>
              </p:ext>
            </p:extLst>
          </p:nvPr>
        </p:nvGraphicFramePr>
        <p:xfrm>
          <a:off x="628650" y="1397000"/>
          <a:ext cx="7898130" cy="41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862">
                  <a:extLst>
                    <a:ext uri="{9D8B030D-6E8A-4147-A177-3AD203B41FA5}">
                      <a16:colId xmlns:a16="http://schemas.microsoft.com/office/drawing/2014/main" val="2142574672"/>
                    </a:ext>
                  </a:extLst>
                </a:gridCol>
                <a:gridCol w="2864558">
                  <a:extLst>
                    <a:ext uri="{9D8B030D-6E8A-4147-A177-3AD203B41FA5}">
                      <a16:colId xmlns:a16="http://schemas.microsoft.com/office/drawing/2014/main" val="2362009258"/>
                    </a:ext>
                  </a:extLst>
                </a:gridCol>
                <a:gridCol w="3394710">
                  <a:extLst>
                    <a:ext uri="{9D8B030D-6E8A-4147-A177-3AD203B41FA5}">
                      <a16:colId xmlns:a16="http://schemas.microsoft.com/office/drawing/2014/main" val="3232812377"/>
                    </a:ext>
                  </a:extLst>
                </a:gridCol>
              </a:tblGrid>
              <a:tr h="446767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in Flowchart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75942"/>
                  </a:ext>
                </a:extLst>
              </a:tr>
              <a:tr h="771133">
                <a:tc>
                  <a:txBody>
                    <a:bodyPr/>
                    <a:lstStyle/>
                    <a:p>
                      <a:r>
                        <a:rPr lang="en-US" b="1" dirty="0"/>
                        <a:t>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Beginning and ending nodes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752236"/>
                  </a:ext>
                </a:extLst>
              </a:tr>
              <a:tr h="771133">
                <a:tc>
                  <a:txBody>
                    <a:bodyPr/>
                    <a:lstStyle/>
                    <a:p>
                      <a:r>
                        <a:rPr lang="en-US" b="1" dirty="0"/>
                        <a:t>Flow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Direction of the logic 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450384"/>
                  </a:ext>
                </a:extLst>
              </a:tr>
              <a:tr h="771133">
                <a:tc>
                  <a:txBody>
                    <a:bodyPr/>
                    <a:lstStyle/>
                    <a:p>
                      <a:r>
                        <a:rPr lang="en-US" b="1" dirty="0"/>
                        <a:t>Rectangle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process to be carried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07148"/>
                  </a:ext>
                </a:extLst>
              </a:tr>
              <a:tr h="1432104">
                <a:tc>
                  <a:txBody>
                    <a:bodyPr/>
                    <a:lstStyle/>
                    <a:p>
                      <a:r>
                        <a:rPr lang="en-US" b="1" dirty="0"/>
                        <a:t>Diamond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decision; the flow will continue along 1 of the 2 lines coming from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12154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C621B03-0A42-475C-0CCA-2BD83076773A}"/>
              </a:ext>
            </a:extLst>
          </p:cNvPr>
          <p:cNvSpPr/>
          <p:nvPr/>
        </p:nvSpPr>
        <p:spPr>
          <a:xfrm>
            <a:off x="2811780" y="1979262"/>
            <a:ext cx="1910910" cy="41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BEC66D-5B6D-7A20-9781-72EF71972345}"/>
              </a:ext>
            </a:extLst>
          </p:cNvPr>
          <p:cNvCxnSpPr/>
          <p:nvPr/>
        </p:nvCxnSpPr>
        <p:spPr>
          <a:xfrm>
            <a:off x="2926080" y="2960370"/>
            <a:ext cx="16459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77B6E1A-4150-9C19-E0AD-ACB674A64F68}"/>
              </a:ext>
            </a:extLst>
          </p:cNvPr>
          <p:cNvSpPr/>
          <p:nvPr/>
        </p:nvSpPr>
        <p:spPr>
          <a:xfrm>
            <a:off x="2811780" y="3528669"/>
            <a:ext cx="1910910" cy="436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9DE180-BCF1-BD5B-844D-65F746C2081D}"/>
              </a:ext>
            </a:extLst>
          </p:cNvPr>
          <p:cNvSpPr/>
          <p:nvPr/>
        </p:nvSpPr>
        <p:spPr>
          <a:xfrm rot="18900000">
            <a:off x="3252373" y="4485762"/>
            <a:ext cx="807914" cy="807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regmedia.co.uk/2007/08/16/first_flow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580" y="172514"/>
            <a:ext cx="3672840" cy="651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470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5" y="202130"/>
            <a:ext cx="8694633" cy="646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85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Flowcharts – xkcd.com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299411"/>
            <a:ext cx="4819852" cy="541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www.explainxkcd.com/wiki/images/0/0f/flowch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261" y="2240544"/>
            <a:ext cx="3008539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02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steps of an algorithm in plain English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http://www.unf.edu/~broggio/cop2221/2221pseu.htm</a:t>
            </a:r>
            <a:endParaRPr lang="en-US" dirty="0"/>
          </a:p>
          <a:p>
            <a:r>
              <a:rPr lang="en-US" dirty="0">
                <a:hlinkClick r:id="rId3"/>
              </a:rPr>
              <a:t>https://codehs.com/glossary/term/10</a:t>
            </a:r>
            <a:endParaRPr lang="en-US" dirty="0"/>
          </a:p>
          <a:p>
            <a:r>
              <a:rPr lang="en-US" dirty="0">
                <a:hlinkClick r:id="rId4"/>
              </a:rPr>
              <a:t>https://courses.cs.washington.edu/courses/cse190x/13au/Pseudocode_Reference.pdf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2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Daily Examples of Computational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839200" cy="5287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Looking up a name in an alphabetically sorted list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Linear: start at the top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Binary search: start in the middle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Standing in line at a bank, supermarket, customs &amp; immigration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Performance analysis of task scheduling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Putting things in your child’s knapsack for the day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Pre-fetching and caching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Taking your kids to soccer, gymnastics, and swim practice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Traveling salesman (with more constraints)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Cooking a gourmet meal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Parallel processing: You don’t want the meat to get cold while you’re cooking the vegetables.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Cleaning out your garage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Keeping only what you need vs. throwing out stuff when you run out of space.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Storing away your child’s Lego pieces scattered on the LR floor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Using hashing (e.g., by shape, by color)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Doing laundry, getting food at a buffet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Pipelining the wash, dry, and iron stages; plates, salad, entrée, dessert stations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Even in grade school, we learn algorithms (long division, factoring, GCD, …) and abstract data types (sets, tables, …).</a:t>
            </a:r>
          </a:p>
          <a:p>
            <a:pPr lvl="8"/>
            <a:r>
              <a:rPr lang="en-US" dirty="0"/>
              <a:t>Jeanette Wing, 2008</a:t>
            </a:r>
          </a:p>
        </p:txBody>
      </p:sp>
    </p:spTree>
    <p:extLst>
      <p:ext uri="{BB962C8B-B14F-4D97-AF65-F5344CB8AC3E}">
        <p14:creationId xmlns:p14="http://schemas.microsoft.com/office/powerpoint/2010/main" val="22807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flowchart is a diagram that represents the steps of an algorithm using visual representations along with arrows indicating flow to illustrate a solution model to a given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4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Flowcharts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How to make a friend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505" y="1221541"/>
            <a:ext cx="4235116" cy="538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 going to do if the lamp does not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237"/>
            <a:ext cx="41910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Check if the lamp is plugged in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If </a:t>
            </a:r>
            <a:r>
              <a:rPr lang="en-US" sz="2800" dirty="0"/>
              <a:t>it is not plugged in </a:t>
            </a:r>
          </a:p>
          <a:p>
            <a:pPr lvl="1">
              <a:buNone/>
            </a:pPr>
            <a:r>
              <a:rPr lang="en-US" dirty="0">
                <a:solidFill>
                  <a:srgbClr val="0070C0"/>
                </a:solidFill>
              </a:rPr>
              <a:t>Then </a:t>
            </a:r>
            <a:r>
              <a:rPr lang="en-US" dirty="0"/>
              <a:t>plug it in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</a:t>
            </a:r>
            <a:r>
              <a:rPr lang="en-US" sz="2800" b="1" dirty="0">
                <a:solidFill>
                  <a:srgbClr val="0070C0"/>
                </a:solidFill>
              </a:rPr>
              <a:t>else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check the bulb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If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/>
              <a:t>the bulb is burned out </a:t>
            </a:r>
          </a:p>
          <a:p>
            <a:pPr lvl="1">
              <a:buNone/>
            </a:pPr>
            <a:r>
              <a:rPr lang="en-US" dirty="0">
                <a:solidFill>
                  <a:srgbClr val="0070C0"/>
                </a:solidFill>
              </a:rPr>
              <a:t>Then </a:t>
            </a:r>
            <a:r>
              <a:rPr lang="en-US" dirty="0"/>
              <a:t>replace the bulb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else</a:t>
            </a:r>
            <a:r>
              <a:rPr lang="en-US" sz="2800" dirty="0"/>
              <a:t> buy new lamp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882992" y="778042"/>
            <a:ext cx="3733800" cy="2895600"/>
          </a:xfrm>
          <a:prstGeom prst="star5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ordered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4343400" y="2057400"/>
            <a:ext cx="4419600" cy="2819400"/>
          </a:xfrm>
          <a:prstGeom prst="star5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unambiguous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5072514" y="3810000"/>
            <a:ext cx="3842886" cy="2895600"/>
          </a:xfrm>
          <a:prstGeom prst="star5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executable</a:t>
            </a:r>
          </a:p>
        </p:txBody>
      </p:sp>
      <p:sp>
        <p:nvSpPr>
          <p:cNvPr id="7" name="Explosion 1 6"/>
          <p:cNvSpPr/>
          <p:nvPr/>
        </p:nvSpPr>
        <p:spPr>
          <a:xfrm>
            <a:off x="152400" y="4876800"/>
            <a:ext cx="3657600" cy="1981200"/>
          </a:xfrm>
          <a:prstGeom prst="irregularSeal1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4831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 going to do if the lamp does not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237"/>
            <a:ext cx="41910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Check if the lamp is plugged in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If</a:t>
            </a:r>
            <a:r>
              <a:rPr lang="en-US" sz="2800" dirty="0"/>
              <a:t> it is not plugged in 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Then</a:t>
            </a:r>
            <a:r>
              <a:rPr lang="en-US" dirty="0"/>
              <a:t> plug it in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else </a:t>
            </a:r>
            <a:r>
              <a:rPr lang="en-US" sz="2800" dirty="0"/>
              <a:t>check the bulb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If</a:t>
            </a:r>
            <a:r>
              <a:rPr lang="en-US" sz="2800" dirty="0"/>
              <a:t> the bulb is burned out 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Then</a:t>
            </a:r>
            <a:r>
              <a:rPr lang="en-US" dirty="0"/>
              <a:t> replace the bulb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else</a:t>
            </a:r>
            <a:r>
              <a:rPr lang="en-US" sz="2800" dirty="0"/>
              <a:t> buy new lamp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04584" y="1555230"/>
            <a:ext cx="2209800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Lamp doesn’t work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71384" y="216483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ecision 13"/>
          <p:cNvSpPr/>
          <p:nvPr/>
        </p:nvSpPr>
        <p:spPr>
          <a:xfrm>
            <a:off x="4312014" y="2560820"/>
            <a:ext cx="1936230" cy="12954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Lamp plugged in?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70134" y="382624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ecision 15"/>
          <p:cNvSpPr/>
          <p:nvPr/>
        </p:nvSpPr>
        <p:spPr>
          <a:xfrm>
            <a:off x="4310764" y="4222230"/>
            <a:ext cx="1936230" cy="12954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Bulb burned out?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173354" y="591362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Buy new lamp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71384" y="551763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61984" y="321664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61984" y="487680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734174" y="289560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Plug in lamp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734174" y="457200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Replace bulb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30754" y="287603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47584" y="54843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02614" y="3810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5784" y="452703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7427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71600" y="152400"/>
            <a:ext cx="2209800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Lamp doesn’t work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7620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ecision 13"/>
          <p:cNvSpPr/>
          <p:nvPr/>
        </p:nvSpPr>
        <p:spPr>
          <a:xfrm>
            <a:off x="1479030" y="1066800"/>
            <a:ext cx="1936230" cy="12954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Lamp plugged in?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53390" y="2362200"/>
            <a:ext cx="125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1477780" y="3582650"/>
            <a:ext cx="1936230" cy="12954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Bulb burned out?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6200" y="533400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Buy new lamp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45895" y="4830580"/>
            <a:ext cx="7495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29000" y="172137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352800" y="422223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901190" y="140283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Plug in lamp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841230" y="393242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 bulb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8403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82780" y="54056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69630" y="228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800" y="38837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371600" y="2683240"/>
            <a:ext cx="22098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bulb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38400" y="32766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14400" y="6629400"/>
            <a:ext cx="15240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14400" y="2590800"/>
            <a:ext cx="0" cy="40386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99410" y="2559570"/>
            <a:ext cx="1532745" cy="14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Flowchart: Decision 35"/>
          <p:cNvSpPr/>
          <p:nvPr/>
        </p:nvSpPr>
        <p:spPr>
          <a:xfrm>
            <a:off x="1477780" y="5105400"/>
            <a:ext cx="1936230" cy="12954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More bulbs?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438400" y="63246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84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427750" y="576122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384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194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29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Flow Charts (another example)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60120" y="2054352"/>
            <a:ext cx="1295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8" name="Flowchart: Data 7"/>
          <p:cNvSpPr/>
          <p:nvPr/>
        </p:nvSpPr>
        <p:spPr>
          <a:xfrm>
            <a:off x="533400" y="3200400"/>
            <a:ext cx="1905000" cy="91440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 1 line of input </a:t>
            </a:r>
          </a:p>
        </p:txBody>
      </p:sp>
      <p:sp>
        <p:nvSpPr>
          <p:cNvPr id="10" name="Flowchart: Data 9"/>
          <p:cNvSpPr/>
          <p:nvPr/>
        </p:nvSpPr>
        <p:spPr>
          <a:xfrm>
            <a:off x="6858000" y="3124200"/>
            <a:ext cx="2286000" cy="106680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 the result of step 3 (output)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2743200" y="3352800"/>
            <a:ext cx="1524000" cy="838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 14 to input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4800600" y="3352800"/>
            <a:ext cx="1524000" cy="838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Multiply the result in step 2 by 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67200" y="3733800"/>
            <a:ext cx="563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3733800"/>
            <a:ext cx="762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688580" y="4236720"/>
            <a:ext cx="7620" cy="530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Alternate Process 20"/>
          <p:cNvSpPr/>
          <p:nvPr/>
        </p:nvSpPr>
        <p:spPr>
          <a:xfrm>
            <a:off x="7010400" y="4800600"/>
            <a:ext cx="1295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592580" y="2667000"/>
            <a:ext cx="7620" cy="530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09800" y="3733800"/>
            <a:ext cx="563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</p:cNvCxnSpPr>
          <p:nvPr/>
        </p:nvCxnSpPr>
        <p:spPr>
          <a:xfrm flipH="1">
            <a:off x="381000" y="3657600"/>
            <a:ext cx="342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81400" y="2895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562600" y="2895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153400" y="2667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28600" y="35052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Oval 44"/>
          <p:cNvSpPr/>
          <p:nvPr/>
        </p:nvSpPr>
        <p:spPr>
          <a:xfrm>
            <a:off x="3490210" y="272821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6" name="Oval 45"/>
          <p:cNvSpPr/>
          <p:nvPr/>
        </p:nvSpPr>
        <p:spPr>
          <a:xfrm>
            <a:off x="5456420" y="277568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7" name="Oval 46"/>
          <p:cNvSpPr/>
          <p:nvPr/>
        </p:nvSpPr>
        <p:spPr>
          <a:xfrm>
            <a:off x="8062210" y="253084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8200" y="5257800"/>
            <a:ext cx="1600200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Input :  3    </a:t>
            </a:r>
          </a:p>
          <a:p>
            <a:r>
              <a:rPr lang="en-US" sz="2000" b="1" dirty="0"/>
              <a:t>	0     </a:t>
            </a:r>
          </a:p>
          <a:p>
            <a:r>
              <a:rPr lang="en-US" sz="2000" b="1" dirty="0"/>
              <a:t>	n</a:t>
            </a:r>
          </a:p>
        </p:txBody>
      </p:sp>
    </p:spTree>
    <p:extLst>
      <p:ext uri="{BB962C8B-B14F-4D97-AF65-F5344CB8AC3E}">
        <p14:creationId xmlns:p14="http://schemas.microsoft.com/office/powerpoint/2010/main" val="18993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Flow Charts (contd.)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27220" y="2054352"/>
            <a:ext cx="1295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  <a:p>
            <a:pPr algn="ctr"/>
            <a:r>
              <a:rPr lang="en-US" dirty="0"/>
              <a:t>N = 0 </a:t>
            </a:r>
          </a:p>
        </p:txBody>
      </p:sp>
      <p:sp>
        <p:nvSpPr>
          <p:cNvPr id="8" name="Flowchart: Data 7"/>
          <p:cNvSpPr/>
          <p:nvPr/>
        </p:nvSpPr>
        <p:spPr>
          <a:xfrm>
            <a:off x="76200" y="3200400"/>
            <a:ext cx="1828800" cy="83820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 a, b</a:t>
            </a:r>
          </a:p>
        </p:txBody>
      </p:sp>
      <p:sp>
        <p:nvSpPr>
          <p:cNvPr id="10" name="Flowchart: Data 9"/>
          <p:cNvSpPr/>
          <p:nvPr/>
        </p:nvSpPr>
        <p:spPr>
          <a:xfrm>
            <a:off x="7696200" y="3200400"/>
            <a:ext cx="1447800" cy="83820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 N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2057400" y="3230880"/>
            <a:ext cx="1524000" cy="838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</a:t>
            </a:r>
          </a:p>
          <a:p>
            <a:pPr algn="ctr"/>
            <a:r>
              <a:rPr lang="en-US" dirty="0"/>
              <a:t> T=a + b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6019800" y="3200400"/>
            <a:ext cx="1447800" cy="838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</a:t>
            </a:r>
          </a:p>
          <a:p>
            <a:pPr algn="ctr"/>
            <a:r>
              <a:rPr lang="en-US" dirty="0"/>
              <a:t>N = N + 4T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96640" y="3657600"/>
            <a:ext cx="4114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06640" y="364236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305800" y="4053840"/>
            <a:ext cx="7620" cy="530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Alternate Process 20"/>
          <p:cNvSpPr/>
          <p:nvPr/>
        </p:nvSpPr>
        <p:spPr>
          <a:xfrm>
            <a:off x="7696200" y="4587240"/>
            <a:ext cx="1295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066800" y="2667000"/>
            <a:ext cx="7620" cy="530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38199" y="5257800"/>
            <a:ext cx="2626895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Input :  a = 3, b = 4   </a:t>
            </a:r>
          </a:p>
          <a:p>
            <a:r>
              <a:rPr lang="en-US" sz="2000" b="1" dirty="0"/>
              <a:t>	a = 4, b = 5     </a:t>
            </a:r>
          </a:p>
          <a:p>
            <a:r>
              <a:rPr lang="en-US" sz="2000" b="1" dirty="0"/>
              <a:t>	a = 5, b = 7</a:t>
            </a:r>
          </a:p>
        </p:txBody>
      </p:sp>
      <p:sp>
        <p:nvSpPr>
          <p:cNvPr id="27" name="Flowchart: Decision 26"/>
          <p:cNvSpPr/>
          <p:nvPr/>
        </p:nvSpPr>
        <p:spPr>
          <a:xfrm>
            <a:off x="3977640" y="3185160"/>
            <a:ext cx="1752600" cy="914400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 &gt; 10?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54040" y="3657600"/>
            <a:ext cx="4114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76400" y="3657600"/>
            <a:ext cx="4114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846320" y="4114800"/>
            <a:ext cx="7620" cy="530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4114800" y="4648200"/>
            <a:ext cx="1447800" cy="838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</a:t>
            </a:r>
          </a:p>
          <a:p>
            <a:pPr algn="ctr"/>
            <a:r>
              <a:rPr lang="en-US" dirty="0"/>
              <a:t>N = 3T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562600" y="50292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858000" y="40386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62600" y="330708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43400" y="4114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3983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an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Principle 1:</a:t>
            </a:r>
            <a:r>
              <a:rPr lang="en-US" dirty="0"/>
              <a:t> 	</a:t>
            </a:r>
            <a:r>
              <a:rPr lang="en-US" dirty="0">
                <a:solidFill>
                  <a:srgbClr val="FF0000"/>
                </a:solidFill>
              </a:rPr>
              <a:t>Solve a </a:t>
            </a:r>
            <a:r>
              <a:rPr lang="en-US" i="1" dirty="0">
                <a:solidFill>
                  <a:srgbClr val="FF0000"/>
                </a:solidFill>
              </a:rPr>
              <a:t>specific instance</a:t>
            </a:r>
            <a:r>
              <a:rPr lang="en-US" dirty="0">
                <a:solidFill>
                  <a:srgbClr val="FF0000"/>
                </a:solidFill>
              </a:rPr>
              <a:t> of the problem </a:t>
            </a:r>
            <a:r>
              <a:rPr lang="en-US" i="1" dirty="0">
                <a:solidFill>
                  <a:srgbClr val="FF0000"/>
                </a:solidFill>
              </a:rPr>
              <a:t>by hand</a:t>
            </a:r>
            <a:r>
              <a:rPr lang="en-US" dirty="0">
                <a:solidFill>
                  <a:srgbClr val="FF0000"/>
                </a:solidFill>
              </a:rPr>
              <a:t> using pencil and paper.</a:t>
            </a:r>
          </a:p>
          <a:p>
            <a:r>
              <a:rPr lang="en-US" b="1" dirty="0"/>
              <a:t>Principle 2:</a:t>
            </a:r>
            <a:r>
              <a:rPr lang="en-US" dirty="0"/>
              <a:t> 	Generalize your solution by replacing your specific instance values with "variables".</a:t>
            </a:r>
          </a:p>
          <a:p>
            <a:r>
              <a:rPr lang="en-US" b="1" dirty="0"/>
              <a:t>Principle 3: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Manually execute your algorithm on several test cases to verify that it produces correct answers. This is called </a:t>
            </a:r>
            <a:r>
              <a:rPr lang="en-US" i="1" dirty="0">
                <a:solidFill>
                  <a:srgbClr val="FF0000"/>
                </a:solidFill>
              </a:rPr>
              <a:t>desk checking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i="1" dirty="0">
                <a:solidFill>
                  <a:srgbClr val="FF0000"/>
                </a:solidFill>
              </a:rPr>
              <a:t>walking through the algorithm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Principle 4:</a:t>
            </a:r>
            <a:r>
              <a:rPr lang="en-US" dirty="0"/>
              <a:t>	After a general solution to the task is known, write correct programming statements to implement your solution on the computer.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35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8055</TotalTime>
  <Words>847</Words>
  <Application>Microsoft Macintosh PowerPoint</Application>
  <PresentationFormat>On-screen Show (4:3)</PresentationFormat>
  <Paragraphs>151</Paragraphs>
  <Slides>15</Slides>
  <Notes>7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Constantia</vt:lpstr>
      <vt:lpstr>Times New Roman</vt:lpstr>
      <vt:lpstr>Wingdings 2</vt:lpstr>
      <vt:lpstr>Paper</vt:lpstr>
      <vt:lpstr>Flowcharts</vt:lpstr>
      <vt:lpstr>Flowcharts</vt:lpstr>
      <vt:lpstr>Example Flowcharts</vt:lpstr>
      <vt:lpstr>What are you going to do if the lamp does not work?</vt:lpstr>
      <vt:lpstr>What are you going to do if the lamp does not work?</vt:lpstr>
      <vt:lpstr>PowerPoint Presentation</vt:lpstr>
      <vt:lpstr>PowerPoint Presentation</vt:lpstr>
      <vt:lpstr>PowerPoint Presentation</vt:lpstr>
      <vt:lpstr>How to create an algorithm?</vt:lpstr>
      <vt:lpstr>Flowcharts Symbols</vt:lpstr>
      <vt:lpstr>PowerPoint Presentation</vt:lpstr>
      <vt:lpstr>PowerPoint Presentation</vt:lpstr>
      <vt:lpstr>Flowcharts – xkcd.com</vt:lpstr>
      <vt:lpstr>Pseudocode</vt:lpstr>
      <vt:lpstr>Simple Daily Examples of Computational Thinking</vt:lpstr>
    </vt:vector>
  </TitlesOfParts>
  <Company>Jane  Krauss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 for Everyone</dc:title>
  <dc:creator>Jane  Krauss</dc:creator>
  <cp:lastModifiedBy>Microsoft Office User</cp:lastModifiedBy>
  <cp:revision>85</cp:revision>
  <cp:lastPrinted>2000-01-27T19:31:12Z</cp:lastPrinted>
  <dcterms:created xsi:type="dcterms:W3CDTF">2009-01-05T21:17:27Z</dcterms:created>
  <dcterms:modified xsi:type="dcterms:W3CDTF">2023-01-20T12:02:19Z</dcterms:modified>
</cp:coreProperties>
</file>