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embeddings/oleObject1.bin" ContentType="application/vnd.openxmlformats-officedocument.oleObject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0" r:id="rId1"/>
    <p:sldMasterId id="2147484125" r:id="rId2"/>
  </p:sldMasterIdLst>
  <p:notesMasterIdLst>
    <p:notesMasterId r:id="rId49"/>
  </p:notesMasterIdLst>
  <p:sldIdLst>
    <p:sldId id="260" r:id="rId3"/>
    <p:sldId id="437" r:id="rId4"/>
    <p:sldId id="411" r:id="rId5"/>
    <p:sldId id="419" r:id="rId6"/>
    <p:sldId id="412" r:id="rId7"/>
    <p:sldId id="413" r:id="rId8"/>
    <p:sldId id="420" r:id="rId9"/>
    <p:sldId id="414" r:id="rId10"/>
    <p:sldId id="335" r:id="rId11"/>
    <p:sldId id="334" r:id="rId12"/>
    <p:sldId id="405" r:id="rId13"/>
    <p:sldId id="336" r:id="rId14"/>
    <p:sldId id="368" r:id="rId15"/>
    <p:sldId id="406" r:id="rId16"/>
    <p:sldId id="408" r:id="rId17"/>
    <p:sldId id="398" r:id="rId18"/>
    <p:sldId id="410" r:id="rId19"/>
    <p:sldId id="415" r:id="rId20"/>
    <p:sldId id="409" r:id="rId21"/>
    <p:sldId id="399" r:id="rId22"/>
    <p:sldId id="439" r:id="rId23"/>
    <p:sldId id="440" r:id="rId24"/>
    <p:sldId id="441" r:id="rId25"/>
    <p:sldId id="400" r:id="rId26"/>
    <p:sldId id="401" r:id="rId27"/>
    <p:sldId id="418" r:id="rId28"/>
    <p:sldId id="442" r:id="rId29"/>
    <p:sldId id="417" r:id="rId30"/>
    <p:sldId id="421" r:id="rId31"/>
    <p:sldId id="422" r:id="rId32"/>
    <p:sldId id="423" r:id="rId33"/>
    <p:sldId id="424" r:id="rId34"/>
    <p:sldId id="425" r:id="rId35"/>
    <p:sldId id="426" r:id="rId36"/>
    <p:sldId id="428" r:id="rId37"/>
    <p:sldId id="427" r:id="rId38"/>
    <p:sldId id="429" r:id="rId39"/>
    <p:sldId id="430" r:id="rId40"/>
    <p:sldId id="431" r:id="rId41"/>
    <p:sldId id="433" r:id="rId42"/>
    <p:sldId id="434" r:id="rId43"/>
    <p:sldId id="435" r:id="rId44"/>
    <p:sldId id="436" r:id="rId45"/>
    <p:sldId id="443" r:id="rId46"/>
    <p:sldId id="445" r:id="rId47"/>
    <p:sldId id="444" r:id="rId4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FFCC00"/>
    <a:srgbClr val="CFCB28"/>
    <a:srgbClr val="B4B568"/>
    <a:srgbClr val="BAB568"/>
    <a:srgbClr val="99C267"/>
    <a:srgbClr val="99CD8A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02" autoAdjust="0"/>
    <p:restoredTop sz="94660"/>
  </p:normalViewPr>
  <p:slideViewPr>
    <p:cSldViewPr snapToGrid="0" showGuides="1">
      <p:cViewPr varScale="1">
        <p:scale>
          <a:sx n="188" d="100"/>
          <a:sy n="188" d="100"/>
        </p:scale>
        <p:origin x="-331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65" d="100"/>
        <a:sy n="26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E142555-8679-4F39-BE60-AD2D5D07A4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358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A6315FD-6A65-4848-9BCF-40C033487D70}" type="slidenum">
              <a:rPr lang="en-US" sz="1200" smtClean="0"/>
              <a:pPr eaLnBrk="1" hangingPunct="1"/>
              <a:t>1</a:t>
            </a:fld>
            <a:endParaRPr lang="en-US" sz="120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1B9139C-2870-4AFE-B92E-6341881878BC}" type="slidenum">
              <a:rPr lang="en-US" sz="1200" smtClean="0"/>
              <a:pPr eaLnBrk="1" hangingPunct="1"/>
              <a:t>23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1B9139C-2870-4AFE-B92E-6341881878BC}" type="slidenum">
              <a:rPr lang="en-US" sz="1200" smtClean="0"/>
              <a:pPr eaLnBrk="1" hangingPunct="1"/>
              <a:t>24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3ED0C0D-F685-44EA-949A-3928F0DA52F9}" type="slidenum">
              <a:rPr lang="en-US" sz="1200" smtClean="0"/>
              <a:pPr eaLnBrk="1" hangingPunct="1"/>
              <a:t>25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221C63-579B-44E7-95A4-F43362887FEF}" type="slidenum">
              <a:rPr lang="en-US" sz="1200" smtClean="0"/>
              <a:pPr eaLnBrk="1" hangingPunct="1"/>
              <a:t>30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56FBEA0-C449-4338-9942-22BB4692883A}" type="slidenum">
              <a:rPr lang="en-US" sz="1200" smtClean="0"/>
              <a:pPr eaLnBrk="1" hangingPunct="1"/>
              <a:t>31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14E421C-92ED-4245-B98C-2A2F35E5C62D}" type="slidenum">
              <a:rPr lang="en-US" sz="1200" smtClean="0"/>
              <a:pPr eaLnBrk="1" hangingPunct="1"/>
              <a:t>32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89F1441-935E-49B0-9D82-B809135BE5DB}" type="slidenum">
              <a:rPr lang="en-US" sz="1200" smtClean="0"/>
              <a:pPr eaLnBrk="1" hangingPunct="1"/>
              <a:t>33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29B130E-B746-4FD8-953B-0A294671C3D9}" type="slidenum">
              <a:rPr lang="en-US" sz="1200" smtClean="0"/>
              <a:pPr eaLnBrk="1" hangingPunct="1"/>
              <a:t>34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96FD04D-8CAC-431E-BC06-E580974F865D}" type="slidenum">
              <a:rPr lang="en-US" sz="1200" smtClean="0"/>
              <a:pPr eaLnBrk="1" hangingPunct="1"/>
              <a:t>35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FD49BB-91A9-49C7-B2CF-D1E9A00BE99E}" type="slidenum">
              <a:rPr lang="en-US" sz="1200" smtClean="0"/>
              <a:pPr eaLnBrk="1" hangingPunct="1"/>
              <a:t>36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1B9139C-2870-4AFE-B92E-6341881878BC}" type="slidenum">
              <a:rPr lang="en-US" sz="1200" smtClean="0"/>
              <a:pPr eaLnBrk="1" hangingPunct="1"/>
              <a:t>9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A01B901-365D-457B-B748-D3BB6B1585C6}" type="slidenum">
              <a:rPr lang="en-US" sz="1200" smtClean="0"/>
              <a:pPr eaLnBrk="1" hangingPunct="1"/>
              <a:t>37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6092F3E-9134-49C8-9590-8EA379981539}" type="slidenum">
              <a:rPr lang="en-US" sz="1200" smtClean="0"/>
              <a:pPr eaLnBrk="1" hangingPunct="1"/>
              <a:t>38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7CA6DA0-3F8F-40CC-A686-0087DA083DD3}" type="slidenum">
              <a:rPr lang="en-US" sz="1200" smtClean="0"/>
              <a:pPr eaLnBrk="1" hangingPunct="1"/>
              <a:t>39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E956845-E9B9-4CF7-9718-5DC9EE71CCD7}" type="slidenum">
              <a:rPr lang="en-US" sz="1200" smtClean="0"/>
              <a:pPr eaLnBrk="1" hangingPunct="1"/>
              <a:t>40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01280A8-6362-493B-89EB-F75C1C0F79DE}" type="slidenum">
              <a:rPr lang="en-US" sz="1200" smtClean="0"/>
              <a:pPr eaLnBrk="1" hangingPunct="1"/>
              <a:t>41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7C9A4C5-0DF3-4FC6-BA94-AFFC6060FD77}" type="slidenum">
              <a:rPr lang="en-US" sz="1200" smtClean="0"/>
              <a:pPr eaLnBrk="1" hangingPunct="1"/>
              <a:t>42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300FDE1-0A62-4493-A115-B11AE0809EAC}" type="slidenum">
              <a:rPr lang="en-US" sz="1200" smtClean="0"/>
              <a:pPr eaLnBrk="1" hangingPunct="1"/>
              <a:t>43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5DEFC49-4AB7-45C5-AB56-6A0E83DAEA6B}" type="slidenum">
              <a:rPr lang="en-US" sz="1200" smtClean="0"/>
              <a:pPr eaLnBrk="1" hangingPunct="1"/>
              <a:t>44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5DEFC49-4AB7-45C5-AB56-6A0E83DAEA6B}" type="slidenum">
              <a:rPr lang="en-US" sz="1200" smtClean="0"/>
              <a:pPr eaLnBrk="1" hangingPunct="1"/>
              <a:t>45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5DEFC49-4AB7-45C5-AB56-6A0E83DAEA6B}" type="slidenum">
              <a:rPr lang="en-US" sz="1200" smtClean="0"/>
              <a:pPr eaLnBrk="1" hangingPunct="1"/>
              <a:t>46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F1EEF9E-ED1E-45D1-977D-FD482BF2145D}" type="slidenum">
              <a:rPr lang="en-US" sz="1200" smtClean="0"/>
              <a:pPr eaLnBrk="1" hangingPunct="1"/>
              <a:t>10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1B9139C-2870-4AFE-B92E-6341881878BC}" type="slidenum">
              <a:rPr lang="en-US" sz="1200" smtClean="0"/>
              <a:pPr eaLnBrk="1" hangingPunct="1"/>
              <a:t>11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3ED0C0D-F685-44EA-949A-3928F0DA52F9}" type="slidenum">
              <a:rPr lang="en-US" sz="1200" smtClean="0"/>
              <a:pPr eaLnBrk="1" hangingPunct="1"/>
              <a:t>12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8CEED1A-4CA4-4F52-8A0A-BDA40E448C65}" type="slidenum">
              <a:rPr lang="en-US" sz="1200" smtClean="0"/>
              <a:pPr eaLnBrk="1" hangingPunct="1"/>
              <a:t>13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F1EEF9E-ED1E-45D1-977D-FD482BF2145D}" type="slidenum">
              <a:rPr lang="en-US" sz="1200" smtClean="0"/>
              <a:pPr eaLnBrk="1" hangingPunct="1"/>
              <a:t>20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1B9139C-2870-4AFE-B92E-6341881878BC}" type="slidenum">
              <a:rPr lang="en-US" sz="1200" smtClean="0"/>
              <a:pPr eaLnBrk="1" hangingPunct="1"/>
              <a:t>21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1B9139C-2870-4AFE-B92E-6341881878BC}" type="slidenum">
              <a:rPr lang="en-US" sz="1200" smtClean="0"/>
              <a:pPr eaLnBrk="1" hangingPunct="1"/>
              <a:t>22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172200"/>
            <a:ext cx="533400" cy="365125"/>
          </a:xfrm>
          <a:prstGeom prst="rect">
            <a:avLst/>
          </a:prstGeom>
        </p:spPr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52400" y="228600"/>
            <a:ext cx="8839200" cy="6477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B627B9F4-68C8-4C85-8DD6-FA2726C4873C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B627B9F4-68C8-4C85-8DD6-FA2726C4873C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38400"/>
            <a:ext cx="7772400" cy="1362075"/>
          </a:xfrm>
        </p:spPr>
        <p:txBody>
          <a:bodyPr anchor="ctr"/>
          <a:lstStyle>
            <a:lvl1pPr algn="ctr">
              <a:defRPr sz="32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365125"/>
          </a:xfrm>
          <a:prstGeom prst="rect">
            <a:avLst/>
          </a:prstGeom>
        </p:spPr>
        <p:txBody>
          <a:bodyPr/>
          <a:lstStyle/>
          <a:p>
            <a:fld id="{B627B9F4-68C8-4C85-8DD6-FA2726C4873C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365125"/>
          </a:xfrm>
          <a:prstGeom prst="rect">
            <a:avLst/>
          </a:prstGeom>
        </p:spPr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0" y="228600"/>
            <a:ext cx="8839200" cy="6477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64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838200" y="361950"/>
            <a:ext cx="8305800" cy="166688"/>
          </a:xfrm>
          <a:prstGeom prst="rect">
            <a:avLst/>
          </a:prstGeom>
          <a:solidFill>
            <a:srgbClr val="9AA50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452438"/>
          </a:xfrm>
          <a:prstGeom prst="rect">
            <a:avLst/>
          </a:prstGeom>
          <a:solidFill>
            <a:srgbClr val="AFBB0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utoShape 12"/>
          <p:cNvSpPr>
            <a:spLocks noChangeArrowheads="1"/>
          </p:cNvSpPr>
          <p:nvPr userDrawn="1"/>
        </p:nvSpPr>
        <p:spPr bwMode="auto">
          <a:xfrm rot="10800000">
            <a:off x="228600" y="450850"/>
            <a:ext cx="963613" cy="361950"/>
          </a:xfrm>
          <a:prstGeom prst="triangle">
            <a:avLst>
              <a:gd name="adj" fmla="val 50000"/>
            </a:avLst>
          </a:prstGeom>
          <a:solidFill>
            <a:srgbClr val="AFBB0D"/>
          </a:solidFill>
          <a:ln>
            <a:noFill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65100" y="165100"/>
            <a:ext cx="1739900" cy="520700"/>
          </a:xfrm>
          <a:prstGeom prst="rect">
            <a:avLst/>
          </a:prstGeom>
        </p:spPr>
        <p:txBody>
          <a:bodyPr/>
          <a:lstStyle>
            <a:lvl1pPr>
              <a:buNone/>
              <a:defRPr sz="2000">
                <a:solidFill>
                  <a:srgbClr val="FFCC00"/>
                </a:solidFill>
                <a:latin typeface="Arial Narrow" pitchFamily="34" charset="0"/>
              </a:defRPr>
            </a:lvl1pPr>
            <a:lvl2pPr algn="l">
              <a:buNone/>
              <a:defRPr sz="2000">
                <a:solidFill>
                  <a:srgbClr val="FFCC00"/>
                </a:solidFill>
                <a:latin typeface="Arial Narrow" pitchFamily="34" charset="0"/>
              </a:defRPr>
            </a:lvl2pPr>
            <a:lvl3pPr>
              <a:buNone/>
              <a:defRPr sz="2000">
                <a:solidFill>
                  <a:srgbClr val="FFCC00"/>
                </a:solidFill>
                <a:latin typeface="Arial Narrow" pitchFamily="34" charset="0"/>
              </a:defRPr>
            </a:lvl3pPr>
            <a:lvl4pPr>
              <a:buNone/>
              <a:defRPr sz="2000">
                <a:solidFill>
                  <a:srgbClr val="FFCC00"/>
                </a:solidFill>
                <a:latin typeface="Arial Narrow" pitchFamily="34" charset="0"/>
              </a:defRPr>
            </a:lvl4pPr>
            <a:lvl5pPr>
              <a:buNone/>
              <a:defRPr sz="2000">
                <a:solidFill>
                  <a:srgbClr val="FFCC00"/>
                </a:solidFill>
                <a:latin typeface="Arial Narrow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</a:t>
            </a:r>
            <a:r>
              <a:rPr lang="en-US" dirty="0" err="1" smtClean="0"/>
              <a:t>leve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2463800" y="139700"/>
            <a:ext cx="6667500" cy="482600"/>
          </a:xfrm>
          <a:prstGeom prst="rect">
            <a:avLst/>
          </a:prstGeom>
        </p:spPr>
        <p:txBody>
          <a:bodyPr/>
          <a:lstStyle>
            <a:lvl1pPr algn="r">
              <a:buNone/>
              <a:defRPr sz="2000" b="1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8423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738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69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573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438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1191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738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00800"/>
            <a:ext cx="304800" cy="365125"/>
          </a:xfrm>
          <a:prstGeom prst="rect">
            <a:avLst/>
          </a:prstGeom>
        </p:spPr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200" y="152400"/>
            <a:ext cx="8610600" cy="428432"/>
          </a:xfrm>
        </p:spPr>
        <p:txBody>
          <a:bodyPr/>
          <a:lstStyle>
            <a:lvl1pPr marL="0" indent="0" algn="l">
              <a:buNone/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228600" y="838200"/>
            <a:ext cx="86868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3480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470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87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676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0AA5-560D-4782-A973-5436F516CDEE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90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-26504" y="1726096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172648"/>
            <a:ext cx="7085461" cy="2423346"/>
          </a:xfrm>
          <a:effectLst/>
        </p:spPr>
        <p:txBody>
          <a:bodyPr anchor="ctr"/>
          <a:lstStyle>
            <a:lvl1pPr algn="ctr">
              <a:defRPr sz="32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58200" y="6324600"/>
            <a:ext cx="457200" cy="365125"/>
          </a:xfrm>
          <a:prstGeom prst="rect">
            <a:avLst/>
          </a:prstGeom>
        </p:spPr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0"/>
            <a:ext cx="8610600" cy="457200"/>
          </a:xfrm>
        </p:spPr>
        <p:txBody>
          <a:bodyPr/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8600" y="685800"/>
            <a:ext cx="4191000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598504" y="784860"/>
            <a:ext cx="4117848" cy="54635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B627B9F4-68C8-4C85-8DD6-FA2726C4873C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B627B9F4-68C8-4C85-8DD6-FA2726C4873C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B627B9F4-68C8-4C85-8DD6-FA2726C4873C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B627B9F4-68C8-4C85-8DD6-FA2726C4873C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/>
          <a:lstStyle/>
          <a:p>
            <a:fld id="{B627B9F4-68C8-4C85-8DD6-FA2726C4873C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/>
          <a:lstStyle/>
          <a:p>
            <a:fld id="{957E8516-6AD1-479D-AB5E-21ECFB1429E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-88899" y="0"/>
            <a:ext cx="9131300" cy="5715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678180"/>
            <a:ext cx="8509000" cy="57988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Rectangle 21"/>
          <p:cNvSpPr>
            <a:spLocks noChangeArrowheads="1"/>
          </p:cNvSpPr>
          <p:nvPr userDrawn="1"/>
        </p:nvSpPr>
        <p:spPr bwMode="auto">
          <a:xfrm>
            <a:off x="8343900" y="64770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fld id="{3DE4C2FB-0A9D-40E4-AE25-15D70DAB4CA6}" type="slidenum">
              <a:rPr lang="en-US" sz="1400" b="1">
                <a:latin typeface="Arial" charset="0"/>
              </a:rPr>
              <a:pPr algn="r"/>
              <a:t>‹#›</a:t>
            </a:fld>
            <a:endParaRPr lang="en-US" sz="1400" b="1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1" r:id="rId1"/>
    <p:sldLayoutId id="2147484112" r:id="rId2"/>
    <p:sldLayoutId id="2147484113" r:id="rId3"/>
    <p:sldLayoutId id="2147484114" r:id="rId4"/>
    <p:sldLayoutId id="2147484115" r:id="rId5"/>
    <p:sldLayoutId id="2147484116" r:id="rId6"/>
    <p:sldLayoutId id="2147484117" r:id="rId7"/>
    <p:sldLayoutId id="2147484118" r:id="rId8"/>
    <p:sldLayoutId id="2147484119" r:id="rId9"/>
    <p:sldLayoutId id="2147484120" r:id="rId10"/>
    <p:sldLayoutId id="2147484121" r:id="rId11"/>
    <p:sldLayoutId id="2147484122" r:id="rId12"/>
    <p:sldLayoutId id="2147484123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l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24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209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20AA5-560D-4782-A973-5436F516CDEE}" type="datetimeFigureOut">
              <a:rPr lang="en-US" smtClean="0"/>
              <a:t>10/24/16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8445C-294F-4FF0-977C-7F23C27D5B4B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C:\Users\Dan\AppData\Local\Microsoft\Windows\Temporary Internet Files\Content.IE5\XZ4CE45C\MC900078711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04800"/>
            <a:ext cx="698679" cy="1694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9574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6" r:id="rId1"/>
    <p:sldLayoutId id="2147484127" r:id="rId2"/>
    <p:sldLayoutId id="2147484128" r:id="rId3"/>
    <p:sldLayoutId id="2147484129" r:id="rId4"/>
    <p:sldLayoutId id="2147484130" r:id="rId5"/>
    <p:sldLayoutId id="2147484131" r:id="rId6"/>
    <p:sldLayoutId id="2147484132" r:id="rId7"/>
    <p:sldLayoutId id="2147484133" r:id="rId8"/>
    <p:sldLayoutId id="2147484134" r:id="rId9"/>
    <p:sldLayoutId id="2147484135" r:id="rId10"/>
    <p:sldLayoutId id="214748413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b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youtube.com/v/kLgJYBRzUXY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scNkLWV7jSw" TargetMode="External"/><Relationship Id="rId4" Type="http://schemas.openxmlformats.org/officeDocument/2006/relationships/hyperlink" Target="http://www.youtube.com/watch?v=WwJ0vBAj5JQ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pI0chS7vHqg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ted.com/talks/lang/en/avi_rubin_all_your_devices_can_be_hacked.html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youtube.com/watch?v=pXFmxNsSlGA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hyperlink" Target="http://www.verisign.com/ssl/seal/index.html" TargetMode="External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1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4tv.com/videos/52750/sony-hack-how-the-data-security-breach-affects-gamers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Information Technology Security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Malware? - Cookies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n-US" sz="2400" dirty="0" smtClean="0"/>
              <a:t>Cookies are s</a:t>
            </a:r>
            <a:r>
              <a:rPr lang="en-US" dirty="0" smtClean="0"/>
              <a:t>mall files deposited on a system during a web site visit</a:t>
            </a:r>
          </a:p>
          <a:p>
            <a:pPr lvl="3">
              <a:defRPr/>
            </a:pPr>
            <a:endParaRPr lang="en-US" sz="1200" dirty="0" smtClean="0"/>
          </a:p>
          <a:p>
            <a:pPr>
              <a:defRPr/>
            </a:pPr>
            <a:r>
              <a:rPr lang="en-US" sz="2400" dirty="0" smtClean="0"/>
              <a:t>Can be useful:</a:t>
            </a:r>
          </a:p>
          <a:p>
            <a:pPr lvl="1">
              <a:defRPr/>
            </a:pPr>
            <a:r>
              <a:rPr lang="en-US" dirty="0" smtClean="0"/>
              <a:t>Allows web servers to maintain state (position and information) of a session with a user</a:t>
            </a:r>
          </a:p>
          <a:p>
            <a:pPr lvl="1">
              <a:defRPr/>
            </a:pPr>
            <a:r>
              <a:rPr lang="en-US" dirty="0" smtClean="0"/>
              <a:t>Can keep track of your login information, shopping cart, etc.</a:t>
            </a:r>
          </a:p>
          <a:p>
            <a:pPr lvl="1">
              <a:defRPr/>
            </a:pPr>
            <a:endParaRPr lang="en-US" sz="1200" dirty="0" smtClean="0"/>
          </a:p>
          <a:p>
            <a:pPr>
              <a:defRPr/>
            </a:pPr>
            <a:r>
              <a:rPr lang="en-US" sz="2400" u="sng" dirty="0" smtClean="0"/>
              <a:t>May</a:t>
            </a:r>
            <a:r>
              <a:rPr lang="en-US" sz="2400" dirty="0" smtClean="0"/>
              <a:t> be harmful</a:t>
            </a:r>
          </a:p>
          <a:p>
            <a:pPr lvl="1">
              <a:defRPr/>
            </a:pPr>
            <a:r>
              <a:rPr lang="en-US" dirty="0" smtClean="0"/>
              <a:t>Allows web sites to track information unbeknownst to user</a:t>
            </a:r>
          </a:p>
          <a:p>
            <a:pPr lvl="1">
              <a:defRPr/>
            </a:pPr>
            <a:r>
              <a:rPr lang="en-US" dirty="0" smtClean="0"/>
              <a:t>Source of data for Pop-ups</a:t>
            </a:r>
          </a:p>
          <a:p>
            <a:pPr lvl="2">
              <a:defRPr/>
            </a:pPr>
            <a:endParaRPr lang="en-US" sz="1200" dirty="0" smtClean="0"/>
          </a:p>
          <a:p>
            <a:pPr>
              <a:defRPr/>
            </a:pPr>
            <a:r>
              <a:rPr lang="en-US" sz="1800" dirty="0" smtClean="0">
                <a:hlinkClick r:id="rId3"/>
              </a:rPr>
              <a:t>Google Presentation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 bwMode="auto">
          <a:xfrm>
            <a:off x="165100" y="228600"/>
            <a:ext cx="8610600" cy="4284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Malware, cont’d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Spyware </a:t>
            </a:r>
          </a:p>
          <a:p>
            <a:pPr lvl="1"/>
            <a:r>
              <a:rPr lang="en-US" dirty="0" smtClean="0"/>
              <a:t>Software that gathers information from user’s systems</a:t>
            </a:r>
          </a:p>
          <a:p>
            <a:pPr lvl="1"/>
            <a:r>
              <a:rPr lang="en-US" dirty="0" smtClean="0"/>
              <a:t>Can look for information by pattern (e.g. Social Security Number, credit card numbers, email lists) and send the information to an external system for misuse</a:t>
            </a:r>
          </a:p>
          <a:p>
            <a:endParaRPr lang="en-US" b="1" dirty="0" smtClean="0"/>
          </a:p>
          <a:p>
            <a:r>
              <a:rPr lang="en-US" b="1" dirty="0" smtClean="0"/>
              <a:t>Adware </a:t>
            </a:r>
          </a:p>
          <a:p>
            <a:pPr lvl="1"/>
            <a:r>
              <a:rPr lang="en-US" dirty="0" smtClean="0"/>
              <a:t>Planted on a user’s system for subsequent use in presenting Advertisements to the user – e.g. Pop-up Ads</a:t>
            </a:r>
          </a:p>
          <a:p>
            <a:endParaRPr lang="en-US" b="1" dirty="0"/>
          </a:p>
          <a:p>
            <a:r>
              <a:rPr lang="en-US" b="1" dirty="0" smtClean="0"/>
              <a:t>SPAM</a:t>
            </a:r>
            <a:endParaRPr lang="en-US" b="1" dirty="0"/>
          </a:p>
          <a:p>
            <a:pPr lvl="1"/>
            <a:r>
              <a:rPr lang="en-US" dirty="0" smtClean="0"/>
              <a:t>Unsolicited, annoying and </a:t>
            </a:r>
            <a:r>
              <a:rPr lang="en-US" dirty="0"/>
              <a:t>sometime malicious emails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6348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Malware, cont’d</a:t>
            </a:r>
            <a:endParaRPr lang="en-US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b="1" dirty="0" smtClean="0"/>
              <a:t>Address hijacking</a:t>
            </a:r>
          </a:p>
          <a:p>
            <a:pPr lvl="1"/>
            <a:r>
              <a:rPr lang="en-US" sz="1800" dirty="0" smtClean="0"/>
              <a:t>Gaining access to users email distribution lists</a:t>
            </a:r>
          </a:p>
          <a:p>
            <a:pPr lvl="1"/>
            <a:r>
              <a:rPr lang="en-US" sz="1800" dirty="0" smtClean="0"/>
              <a:t>Spoofing the sender’s address to fool recipients into opening email</a:t>
            </a:r>
          </a:p>
          <a:p>
            <a:pPr lvl="6"/>
            <a:endParaRPr lang="en-US" sz="1000" dirty="0" smtClean="0"/>
          </a:p>
          <a:p>
            <a:r>
              <a:rPr lang="en-US" b="1" dirty="0" smtClean="0">
                <a:hlinkClick r:id="rId3"/>
              </a:rPr>
              <a:t>Worms and viruses</a:t>
            </a:r>
            <a:r>
              <a:rPr lang="en-US" sz="1600" b="1" dirty="0" smtClean="0">
                <a:solidFill>
                  <a:srgbClr val="FF0000"/>
                </a:solidFill>
                <a:hlinkClick r:id="rId3"/>
              </a:rPr>
              <a:t> 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 lvl="1"/>
            <a:r>
              <a:rPr lang="en-US" sz="1800" dirty="0" smtClean="0"/>
              <a:t>Programs that are “introduced” into users computer to destroy or steal information, or control the user’s computer for malicious intent</a:t>
            </a:r>
          </a:p>
          <a:p>
            <a:pPr lvl="1"/>
            <a:endParaRPr lang="en-US" sz="1800" dirty="0" smtClean="0"/>
          </a:p>
          <a:p>
            <a:r>
              <a:rPr lang="en-US" b="1" dirty="0" err="1" smtClean="0"/>
              <a:t>Keylogger</a:t>
            </a:r>
            <a:endParaRPr lang="en-US" b="1" dirty="0" smtClean="0"/>
          </a:p>
          <a:p>
            <a:pPr lvl="1"/>
            <a:r>
              <a:rPr lang="en-US" dirty="0" smtClean="0"/>
              <a:t>Software or hardware that capture user’s </a:t>
            </a:r>
            <a:r>
              <a:rPr lang="en-US" dirty="0"/>
              <a:t>keystrokes (e.g. passwords) </a:t>
            </a:r>
            <a:r>
              <a:rPr lang="en-US" dirty="0" smtClean="0"/>
              <a:t>without the user’s knowledge</a:t>
            </a:r>
            <a:endParaRPr lang="en-US" dirty="0"/>
          </a:p>
          <a:p>
            <a:pPr lvl="1"/>
            <a:r>
              <a:rPr lang="en-US" dirty="0" smtClean="0"/>
              <a:t>ATMs and Gas Pumps have been targeted by </a:t>
            </a:r>
            <a:r>
              <a:rPr lang="en-US" dirty="0" err="1" smtClean="0"/>
              <a:t>keyloggers</a:t>
            </a:r>
            <a:endParaRPr lang="en-US" dirty="0" smtClean="0"/>
          </a:p>
          <a:p>
            <a:pPr lvl="1"/>
            <a:r>
              <a:rPr lang="en-US" dirty="0" err="1" smtClean="0">
                <a:hlinkClick r:id="rId4"/>
              </a:rPr>
              <a:t>Keylogger</a:t>
            </a:r>
            <a:r>
              <a:rPr lang="en-US" dirty="0" smtClean="0">
                <a:hlinkClick r:id="rId4"/>
              </a:rPr>
              <a:t> Example</a:t>
            </a:r>
            <a:endParaRPr lang="en-US" dirty="0"/>
          </a:p>
          <a:p>
            <a:pPr lvl="6"/>
            <a:endParaRPr lang="en-US" sz="1200" dirty="0" smtClean="0"/>
          </a:p>
          <a:p>
            <a:pPr lvl="1"/>
            <a:endParaRPr lang="en-US" dirty="0" smtClean="0"/>
          </a:p>
          <a:p>
            <a:pPr lvl="1"/>
            <a:endParaRPr lang="en-US" sz="16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Malware, cont’d</a:t>
            </a:r>
            <a:endParaRPr lang="en-US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b="1" dirty="0"/>
              <a:t>Bots</a:t>
            </a:r>
          </a:p>
          <a:p>
            <a:pPr lvl="1"/>
            <a:r>
              <a:rPr lang="en-US" dirty="0"/>
              <a:t>Programs that take </a:t>
            </a:r>
            <a:r>
              <a:rPr lang="en-US" dirty="0" smtClean="0"/>
              <a:t>control of </a:t>
            </a:r>
            <a:r>
              <a:rPr lang="en-US" dirty="0"/>
              <a:t>a computers normal operation, or operate in stealth mode on a </a:t>
            </a:r>
            <a:r>
              <a:rPr lang="en-US" dirty="0" smtClean="0"/>
              <a:t>computer</a:t>
            </a:r>
          </a:p>
          <a:p>
            <a:pPr lvl="1"/>
            <a:r>
              <a:rPr lang="en-US" dirty="0" smtClean="0"/>
              <a:t>Can be used to disrupt normal operations</a:t>
            </a:r>
          </a:p>
          <a:p>
            <a:pPr lvl="1"/>
            <a:r>
              <a:rPr lang="en-US" dirty="0" smtClean="0"/>
              <a:t>Can turn a user’s computer into a source of malware attacks on others</a:t>
            </a:r>
          </a:p>
          <a:p>
            <a:pPr lvl="5"/>
            <a:endParaRPr lang="en-US" dirty="0" smtClean="0"/>
          </a:p>
          <a:p>
            <a:r>
              <a:rPr lang="en-US" b="1" dirty="0" smtClean="0"/>
              <a:t>Trojan Programs, Logic Bombs, Backdoors</a:t>
            </a:r>
          </a:p>
          <a:p>
            <a:pPr lvl="1"/>
            <a:r>
              <a:rPr lang="en-US" dirty="0" smtClean="0"/>
              <a:t>Program that appears to be legitimate but includes some malicious code that might be dormant, triggered by an event or time lapse.</a:t>
            </a:r>
          </a:p>
          <a:p>
            <a:pPr marL="365760" lvl="1" indent="0">
              <a:buNone/>
            </a:pPr>
            <a:endParaRPr lang="en-US" sz="1600" dirty="0" smtClean="0"/>
          </a:p>
          <a:p>
            <a:pPr lvl="1"/>
            <a:endParaRPr lang="en-US" dirty="0" smtClean="0"/>
          </a:p>
          <a:p>
            <a:pPr lvl="1"/>
            <a:endParaRPr lang="en-US" sz="16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Intentional Threats – Non-Malware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Sniffing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Capturing and recording network traffic </a:t>
            </a:r>
          </a:p>
          <a:p>
            <a:pPr lvl="1"/>
            <a:r>
              <a:rPr lang="en-US" dirty="0" smtClean="0"/>
              <a:t>Wireless networks are good </a:t>
            </a:r>
            <a:r>
              <a:rPr lang="en-US" dirty="0"/>
              <a:t>Sniffing opportunities when proper protections are not in place</a:t>
            </a:r>
          </a:p>
          <a:p>
            <a:pPr marL="640080" lvl="2" indent="0">
              <a:buNone/>
            </a:pPr>
            <a:r>
              <a:rPr lang="en-US" sz="1000" dirty="0" smtClean="0"/>
              <a:t>				</a:t>
            </a:r>
            <a:endParaRPr lang="en-US" sz="1000" dirty="0"/>
          </a:p>
          <a:p>
            <a:r>
              <a:rPr lang="en-US" b="1" dirty="0" smtClean="0"/>
              <a:t>Network Invasion</a:t>
            </a:r>
          </a:p>
          <a:p>
            <a:pPr lvl="1"/>
            <a:r>
              <a:rPr lang="en-US" dirty="0" smtClean="0"/>
              <a:t>Unauthorized person accessing the resources on a network (e.g. computers) from outside the network</a:t>
            </a:r>
          </a:p>
          <a:p>
            <a:pPr lvl="1"/>
            <a:r>
              <a:rPr lang="en-US" dirty="0" smtClean="0"/>
              <a:t>Once the person has access data can be taken or altered, malware planted, etc.</a:t>
            </a:r>
          </a:p>
          <a:p>
            <a:pPr lvl="5"/>
            <a:endParaRPr lang="en-US" dirty="0" smtClean="0"/>
          </a:p>
          <a:p>
            <a:r>
              <a:rPr lang="en-US" b="1" dirty="0" smtClean="0"/>
              <a:t>Log </a:t>
            </a:r>
            <a:r>
              <a:rPr lang="en-US" b="1" dirty="0"/>
              <a:t>files</a:t>
            </a:r>
          </a:p>
          <a:p>
            <a:pPr lvl="1"/>
            <a:r>
              <a:rPr lang="en-US" dirty="0"/>
              <a:t>The record of the </a:t>
            </a:r>
            <a:r>
              <a:rPr lang="en-US" dirty="0" smtClean="0"/>
              <a:t>web page </a:t>
            </a:r>
            <a:r>
              <a:rPr lang="en-US" dirty="0"/>
              <a:t>path and information for a web site </a:t>
            </a:r>
            <a:r>
              <a:rPr lang="en-US" dirty="0" smtClean="0"/>
              <a:t>visit</a:t>
            </a:r>
          </a:p>
          <a:p>
            <a:pPr lvl="6"/>
            <a:endParaRPr lang="en-US" b="1" dirty="0" smtClean="0"/>
          </a:p>
          <a:p>
            <a:pPr lvl="5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523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Intentional Threats – Non-Malware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4"/>
            <a:endParaRPr lang="en-US" b="1" dirty="0" smtClean="0"/>
          </a:p>
          <a:p>
            <a:r>
              <a:rPr lang="en-US" b="1" dirty="0"/>
              <a:t>Denial of Service </a:t>
            </a:r>
            <a:r>
              <a:rPr lang="en-US" dirty="0"/>
              <a:t>(more related to organization)</a:t>
            </a:r>
          </a:p>
          <a:p>
            <a:pPr lvl="1"/>
            <a:r>
              <a:rPr lang="en-US" dirty="0"/>
              <a:t>Flooding a web server with spurious traffic generated to overwhelm the server’s capabilities thus denying legitimate users or exposing system flaws</a:t>
            </a:r>
            <a:r>
              <a:rPr lang="en-US" sz="2800" b="1" dirty="0"/>
              <a:t> </a:t>
            </a:r>
          </a:p>
          <a:p>
            <a:pPr lvl="5"/>
            <a:endParaRPr lang="en-US" b="1" dirty="0" smtClean="0"/>
          </a:p>
          <a:p>
            <a:r>
              <a:rPr lang="en-US" b="1" dirty="0" smtClean="0"/>
              <a:t>Phishing </a:t>
            </a:r>
            <a:r>
              <a:rPr lang="en-US" b="1" dirty="0"/>
              <a:t>/ </a:t>
            </a:r>
            <a:r>
              <a:rPr lang="en-US" b="1" dirty="0">
                <a:hlinkClick r:id="rId2"/>
              </a:rPr>
              <a:t>Social Engineering</a:t>
            </a:r>
            <a:endParaRPr lang="en-US" b="1" dirty="0"/>
          </a:p>
          <a:p>
            <a:pPr lvl="1"/>
            <a:r>
              <a:rPr lang="en-US" dirty="0"/>
              <a:t>Requesting personal/sensitive information by posing a legitimate </a:t>
            </a:r>
            <a:r>
              <a:rPr lang="en-US" dirty="0" smtClean="0"/>
              <a:t>entity</a:t>
            </a:r>
          </a:p>
          <a:p>
            <a:pPr lvl="5"/>
            <a:endParaRPr lang="en-US" dirty="0"/>
          </a:p>
          <a:p>
            <a:pPr marL="228600" lvl="1"/>
            <a:r>
              <a:rPr lang="en-US" sz="2200" b="1" dirty="0"/>
              <a:t>Theft of Assets </a:t>
            </a:r>
          </a:p>
          <a:p>
            <a:pPr marL="502920" lvl="2"/>
            <a:r>
              <a:rPr lang="en-US" sz="2000" dirty="0"/>
              <a:t>Mobile assets such as laptops, tablets, smartphones and USB drives is very common</a:t>
            </a:r>
          </a:p>
          <a:p>
            <a:pPr marL="502920" lvl="2"/>
            <a:r>
              <a:rPr lang="en-US" sz="2000" dirty="0"/>
              <a:t>Loss of the data is potentially more costly than the loss of devices </a:t>
            </a:r>
          </a:p>
          <a:p>
            <a:pPr lvl="6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8369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  - Security Protection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8138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That There’s a Potential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61364" y="730623"/>
            <a:ext cx="8686800" cy="5638800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sz="2400" dirty="0" smtClean="0"/>
              <a:t>Your computer begins to run slow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Your computer is busy, e.g. disk light is flashing (when you’re not using it) – it could be software updates, it could be a bot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You receive emails from peoples’ names you recognize but the subject is blank or not quite right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You are asked for personal information via email, or by phone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You see data or programs disappear or change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A Pop-up says your machine is infected and you need to scan it right now – and it is not the security software you installed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859672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Protections are established based on:</a:t>
            </a:r>
          </a:p>
          <a:p>
            <a:endParaRPr lang="en-US" sz="2400" dirty="0" smtClean="0"/>
          </a:p>
          <a:p>
            <a:pPr lvl="1"/>
            <a:r>
              <a:rPr lang="en-US" sz="2400" dirty="0" smtClean="0"/>
              <a:t>The attack point</a:t>
            </a:r>
          </a:p>
          <a:p>
            <a:endParaRPr lang="en-US" sz="2400" dirty="0" smtClean="0"/>
          </a:p>
          <a:p>
            <a:pPr lvl="1"/>
            <a:r>
              <a:rPr lang="en-US" sz="2400" dirty="0" smtClean="0"/>
              <a:t>The type of attack</a:t>
            </a:r>
          </a:p>
        </p:txBody>
      </p:sp>
    </p:spTree>
    <p:extLst>
      <p:ext uri="{BB962C8B-B14F-4D97-AF65-F5344CB8AC3E}">
        <p14:creationId xmlns:p14="http://schemas.microsoft.com/office/powerpoint/2010/main" val="14158188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 Nutshell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01706" y="757517"/>
            <a:ext cx="8686800" cy="5638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Educate yourself and others</a:t>
            </a:r>
          </a:p>
          <a:p>
            <a:pPr lvl="3"/>
            <a:endParaRPr lang="en-US" sz="1000" dirty="0" smtClean="0"/>
          </a:p>
          <a:p>
            <a:r>
              <a:rPr lang="en-US" sz="2400" dirty="0" smtClean="0"/>
              <a:t>Be wary and on guard</a:t>
            </a:r>
          </a:p>
          <a:p>
            <a:pPr lvl="1"/>
            <a:r>
              <a:rPr lang="en-US" sz="2400" dirty="0" smtClean="0"/>
              <a:t>If it looks to be too good to be true, it isn’t true</a:t>
            </a:r>
          </a:p>
          <a:p>
            <a:pPr lvl="1"/>
            <a:r>
              <a:rPr lang="en-US" sz="2400" dirty="0" smtClean="0"/>
              <a:t>Stay away from bad web neighborhoods</a:t>
            </a:r>
          </a:p>
          <a:p>
            <a:pPr lvl="1"/>
            <a:r>
              <a:rPr lang="en-US" sz="2400" dirty="0" smtClean="0"/>
              <a:t>If in doubt, don’t do it or go there</a:t>
            </a:r>
          </a:p>
          <a:p>
            <a:pPr lvl="4">
              <a:spcBef>
                <a:spcPts val="0"/>
              </a:spcBef>
            </a:pPr>
            <a:endParaRPr lang="en-US" sz="1000" dirty="0"/>
          </a:p>
          <a:p>
            <a:r>
              <a:rPr lang="en-US" sz="2400" dirty="0" smtClean="0"/>
              <a:t>Invest in proper security measures</a:t>
            </a:r>
          </a:p>
          <a:p>
            <a:pPr lvl="6"/>
            <a:endParaRPr lang="en-US" sz="1050" dirty="0" smtClean="0"/>
          </a:p>
          <a:p>
            <a:r>
              <a:rPr lang="en-US" sz="2400" dirty="0" smtClean="0"/>
              <a:t>Recognize that </a:t>
            </a:r>
            <a:r>
              <a:rPr lang="en-US" sz="2400" dirty="0" err="1" smtClean="0"/>
              <a:t>Cybecrime</a:t>
            </a:r>
            <a:r>
              <a:rPr lang="en-US" sz="2400" dirty="0" smtClean="0"/>
              <a:t> is a big business, it’s not just kids having fun</a:t>
            </a:r>
          </a:p>
          <a:p>
            <a:endParaRPr lang="en-US" sz="1000" dirty="0" smtClean="0"/>
          </a:p>
          <a:p>
            <a:r>
              <a:rPr lang="en-US" sz="2400" dirty="0" smtClean="0"/>
              <a:t>It is rapidly evolving and expanding</a:t>
            </a:r>
          </a:p>
          <a:p>
            <a:endParaRPr lang="en-US" sz="1000" dirty="0"/>
          </a:p>
          <a:p>
            <a:r>
              <a:rPr lang="en-US" sz="2400" dirty="0" smtClean="0"/>
              <a:t>Remember you are the weakest link</a:t>
            </a:r>
          </a:p>
          <a:p>
            <a:pPr marL="4572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626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Security Threats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078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Security Protection - Cookies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3"/>
          </p:nvPr>
        </p:nvSpPr>
        <p:spPr bwMode="auto">
          <a:xfrm>
            <a:off x="139337" y="838200"/>
            <a:ext cx="4746172" cy="5638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en-US" sz="2400" dirty="0" smtClean="0"/>
              <a:t>Be cautious of the web sites you visit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Use browser setting to manage cookies</a:t>
            </a:r>
          </a:p>
          <a:p>
            <a:pPr lvl="1">
              <a:defRPr/>
            </a:pPr>
            <a:r>
              <a:rPr lang="en-US" sz="2400" dirty="0" smtClean="0"/>
              <a:t>Block</a:t>
            </a:r>
          </a:p>
          <a:p>
            <a:pPr lvl="1">
              <a:defRPr/>
            </a:pPr>
            <a:r>
              <a:rPr lang="en-US" sz="2400" dirty="0" smtClean="0"/>
              <a:t>Selectively allow</a:t>
            </a:r>
          </a:p>
          <a:p>
            <a:pPr lvl="1">
              <a:defRPr/>
            </a:pPr>
            <a:r>
              <a:rPr lang="en-US" sz="2400" dirty="0" smtClean="0"/>
              <a:t>Periodically purge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Use legitimate anti-malware software to detect and remove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010" y="534987"/>
            <a:ext cx="4048125" cy="515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1012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 bwMode="auto">
          <a:xfrm>
            <a:off x="165100" y="228600"/>
            <a:ext cx="8610600" cy="4284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Security Protection - Malware</a:t>
            </a:r>
            <a:endParaRPr 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3"/>
          </p:nvPr>
        </p:nvSpPr>
        <p:spPr bwMode="auto">
          <a:xfrm>
            <a:off x="250825" y="787400"/>
            <a:ext cx="8686800" cy="5638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2400" dirty="0" smtClean="0"/>
              <a:t>The best defenses for most malware is the same and includes: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2400" dirty="0" smtClean="0"/>
              <a:t>Use </a:t>
            </a:r>
            <a:r>
              <a:rPr lang="en-US" sz="2400" u="sng" dirty="0" smtClean="0"/>
              <a:t>legitimate</a:t>
            </a:r>
            <a:r>
              <a:rPr lang="en-US" sz="2400" dirty="0" smtClean="0"/>
              <a:t> anti-malware software, keeping definitions up to date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2400" dirty="0" smtClean="0"/>
              <a:t>Be cautious of the websites you visit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2400" dirty="0" smtClean="0"/>
              <a:t>Don’t open suspicious emails, or follow links they contain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2400" dirty="0" smtClean="0"/>
              <a:t>Use browser settings that can assist in security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2400" dirty="0" smtClean="0"/>
              <a:t>Ensure your software (particularly the Operating System and utilities (e.g. Adobe)) and virus definitions are kept up to date</a:t>
            </a:r>
          </a:p>
        </p:txBody>
      </p:sp>
    </p:spTree>
    <p:extLst>
      <p:ext uri="{BB962C8B-B14F-4D97-AF65-F5344CB8AC3E}">
        <p14:creationId xmlns:p14="http://schemas.microsoft.com/office/powerpoint/2010/main" val="3297182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 bwMode="auto">
          <a:xfrm>
            <a:off x="245783" y="201707"/>
            <a:ext cx="8610600" cy="4284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Security Protection - Malware</a:t>
            </a:r>
            <a:endParaRPr 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3"/>
          </p:nvPr>
        </p:nvSpPr>
        <p:spPr bwMode="auto">
          <a:xfrm>
            <a:off x="250825" y="787400"/>
            <a:ext cx="8686800" cy="5638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Use built-in tools – e.g. browser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588" y="1367995"/>
            <a:ext cx="7342776" cy="50394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8829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 bwMode="auto">
          <a:xfrm>
            <a:off x="165100" y="228600"/>
            <a:ext cx="8610600" cy="4284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Security Protection - Malware</a:t>
            </a:r>
            <a:endParaRPr 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3"/>
          </p:nvPr>
        </p:nvSpPr>
        <p:spPr bwMode="auto">
          <a:xfrm>
            <a:off x="250825" y="787400"/>
            <a:ext cx="8686800" cy="5638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Use built-in tools – e.g. </a:t>
            </a:r>
            <a:r>
              <a:rPr lang="en-US" sz="2400" dirty="0" smtClean="0"/>
              <a:t>Office products</a:t>
            </a:r>
            <a:endParaRPr lang="en-US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13" y="1642817"/>
            <a:ext cx="7005916" cy="493942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9651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 bwMode="auto">
          <a:xfrm>
            <a:off x="165100" y="228600"/>
            <a:ext cx="8610600" cy="4284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Security </a:t>
            </a:r>
            <a:r>
              <a:rPr lang="en-US" dirty="0" smtClean="0"/>
              <a:t>Protection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3"/>
          </p:nvPr>
        </p:nvSpPr>
        <p:spPr bwMode="auto">
          <a:xfrm>
            <a:off x="250825" y="787400"/>
            <a:ext cx="8686800" cy="5638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For sensitive </a:t>
            </a:r>
            <a:r>
              <a:rPr lang="en-US" sz="2400" dirty="0"/>
              <a:t>data files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Consider not having them on smartphones or thumb drive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Encrypt, particularly if they’re on a laptop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Ensure that your wireless network is properly protected</a:t>
            </a:r>
          </a:p>
          <a:p>
            <a:pPr lvl="3"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Be wary of using public wireless networks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solidFill>
                <a:srgbClr val="FF0000"/>
              </a:solidFill>
            </a:endParaRP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2451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Security Protection - Non-Malware</a:t>
            </a:r>
            <a:endParaRPr lang="en-US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/>
          </a:bodyPr>
          <a:lstStyle/>
          <a:p>
            <a:r>
              <a:rPr lang="en-US" b="1" dirty="0" smtClean="0"/>
              <a:t>Phishing/Social Engineering </a:t>
            </a:r>
          </a:p>
          <a:p>
            <a:pPr lvl="1"/>
            <a:r>
              <a:rPr lang="en-US" sz="2400" dirty="0" smtClean="0"/>
              <a:t>Be on guard and use common sense</a:t>
            </a:r>
          </a:p>
          <a:p>
            <a:pPr lvl="1"/>
            <a:r>
              <a:rPr lang="en-US" sz="2400" dirty="0" smtClean="0"/>
              <a:t>Don’t provide sensitive information via an email, website, or phone unless you have initiated the dialog (e.g. </a:t>
            </a:r>
            <a:r>
              <a:rPr lang="en-US" sz="2400" u="sng" dirty="0" smtClean="0"/>
              <a:t>you</a:t>
            </a:r>
            <a:r>
              <a:rPr lang="en-US" sz="2400" dirty="0" smtClean="0"/>
              <a:t> signing up for an account) – even then be cautious</a:t>
            </a:r>
            <a:endParaRPr lang="en-US" sz="2400" u="sng" dirty="0" smtClean="0"/>
          </a:p>
          <a:p>
            <a:pPr lvl="1"/>
            <a:r>
              <a:rPr lang="en-US" sz="2400" dirty="0" smtClean="0"/>
              <a:t>Ask to call back if you feel the request is legitimate</a:t>
            </a:r>
          </a:p>
          <a:p>
            <a:pPr lvl="4"/>
            <a:endParaRPr lang="en-US" sz="1200" dirty="0" smtClean="0"/>
          </a:p>
          <a:p>
            <a:r>
              <a:rPr lang="en-US" b="1" dirty="0" smtClean="0"/>
              <a:t>Theft of portable assets such as PC, Smartphones, USB drives, etc.</a:t>
            </a:r>
          </a:p>
          <a:p>
            <a:pPr marL="571500" lvl="2" indent="-228600">
              <a:tabLst>
                <a:tab pos="571500" algn="l"/>
              </a:tabLst>
            </a:pPr>
            <a:r>
              <a:rPr lang="en-US" sz="2400" dirty="0" smtClean="0"/>
              <a:t>Don’t leave assets unattended and/or where they are visible</a:t>
            </a:r>
          </a:p>
          <a:p>
            <a:pPr marL="571500" lvl="2" indent="-228600">
              <a:tabLst>
                <a:tab pos="571500" algn="l"/>
              </a:tabLst>
            </a:pPr>
            <a:r>
              <a:rPr lang="en-US" sz="2400" dirty="0" smtClean="0"/>
              <a:t>Encrypt, or eliminate, sensitive data</a:t>
            </a:r>
          </a:p>
          <a:p>
            <a:pPr marL="571500" lvl="2" indent="-228600">
              <a:tabLst>
                <a:tab pos="571500" algn="l"/>
              </a:tabLst>
            </a:pPr>
            <a:r>
              <a:rPr lang="en-US" sz="2400" dirty="0" smtClean="0"/>
              <a:t>Utilize passwords </a:t>
            </a:r>
            <a:endParaRPr lang="en-US" sz="2400" dirty="0"/>
          </a:p>
          <a:p>
            <a:pPr marL="571500" lvl="2" indent="-228600">
              <a:tabLst>
                <a:tab pos="571500" algn="l"/>
              </a:tabLst>
            </a:pPr>
            <a:r>
              <a:rPr lang="en-US" sz="2400" dirty="0" smtClean="0">
                <a:hlinkClick r:id="rId3"/>
              </a:rPr>
              <a:t>Device </a:t>
            </a:r>
            <a:r>
              <a:rPr lang="en-US" sz="2400" dirty="0" smtClean="0">
                <a:hlinkClick r:id="rId3"/>
              </a:rPr>
              <a:t>“kill” or “wipe” solutions</a:t>
            </a:r>
            <a:endParaRPr lang="en-US" sz="2400" dirty="0" smtClean="0"/>
          </a:p>
          <a:p>
            <a:pPr marL="571500" lvl="2" indent="-228600">
              <a:tabLst>
                <a:tab pos="571500" algn="l"/>
              </a:tabLst>
            </a:pPr>
            <a:endParaRPr lang="en-US" sz="1900" dirty="0" smtClean="0"/>
          </a:p>
        </p:txBody>
      </p:sp>
    </p:spTree>
    <p:extLst>
      <p:ext uri="{BB962C8B-B14F-4D97-AF65-F5344CB8AC3E}">
        <p14:creationId xmlns:p14="http://schemas.microsoft.com/office/powerpoint/2010/main" val="721745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Checklist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752690"/>
              </p:ext>
            </p:extLst>
          </p:nvPr>
        </p:nvGraphicFramePr>
        <p:xfrm>
          <a:off x="905947" y="1316525"/>
          <a:ext cx="7565700" cy="4732785"/>
        </p:xfrm>
        <a:graphic>
          <a:graphicData uri="http://schemas.openxmlformats.org/drawingml/2006/table">
            <a:tbl>
              <a:tblPr/>
              <a:tblGrid>
                <a:gridCol w="1017650"/>
                <a:gridCol w="6548050"/>
              </a:tblGrid>
              <a:tr h="315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Passwords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are set, sufficiently complex, and not shared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Legitimate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Anti-Malware software running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Home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wireless network protected by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WPA or better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Firewall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software running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Browser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settings appropriate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Sensitive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files are protected - password and encrypted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519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Smartphone protected – locate, lock, wipe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Software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 kept up to 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I'm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being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cautious: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Which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web sites I visit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519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- When I open emails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 Where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 leave my laptop, smartphone, USB drive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 When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asked for information via email, internet, phone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 When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 use public wireless networks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- When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 download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applications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1551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Company/Organizations Protections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400" dirty="0" smtClean="0"/>
              <a:t>Ensure all of the above items are covered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Set and communicate policies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Educate personnel and gain acknowledge of compliance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Monitor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Act, regardless of the rank of an offender</a:t>
            </a:r>
          </a:p>
          <a:p>
            <a:pPr>
              <a:spcBef>
                <a:spcPts val="1800"/>
              </a:spcBef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883511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Companies Protection Landscape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2417476"/>
              </p:ext>
            </p:extLst>
          </p:nvPr>
        </p:nvGraphicFramePr>
        <p:xfrm>
          <a:off x="130627" y="1229271"/>
          <a:ext cx="8813075" cy="4874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Visio" r:id="rId3" imgW="15458400" imgH="8550360" progId="Visio.Drawing.11">
                  <p:embed/>
                </p:oleObj>
              </mc:Choice>
              <mc:Fallback>
                <p:oleObj name="Visio" r:id="rId3" imgW="15458400" imgH="8550360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627" y="1229271"/>
                        <a:ext cx="8813075" cy="48747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4136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Ethics and Privacy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372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172648"/>
            <a:ext cx="7289800" cy="2423346"/>
          </a:xfrm>
        </p:spPr>
        <p:txBody>
          <a:bodyPr/>
          <a:lstStyle/>
          <a:p>
            <a:r>
              <a:rPr lang="en-US" dirty="0" smtClean="0"/>
              <a:t>How They Attack </a:t>
            </a:r>
            <a:br>
              <a:rPr lang="en-US" dirty="0" smtClean="0"/>
            </a:b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What They Want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4053" y="4607510"/>
            <a:ext cx="5970494" cy="1577389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This is their business!</a:t>
            </a:r>
          </a:p>
          <a:p>
            <a:pPr algn="ctr"/>
            <a:endParaRPr lang="en-US" b="1" dirty="0" smtClean="0">
              <a:solidFill>
                <a:srgbClr val="FF0000"/>
              </a:solidFill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We are the weakest link!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683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Privacy Issues 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3"/>
          </p:nvPr>
        </p:nvSpPr>
        <p:spPr bwMode="auto"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There is a balance between:</a:t>
            </a:r>
          </a:p>
          <a:p>
            <a:pPr lvl="1">
              <a:defRPr/>
            </a:pPr>
            <a:r>
              <a:rPr lang="en-US" dirty="0" smtClean="0"/>
              <a:t>Protecting people and companies and privacy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As the use of technologies continue to evolve:</a:t>
            </a:r>
          </a:p>
          <a:p>
            <a:pPr lvl="1">
              <a:defRPr/>
            </a:pPr>
            <a:r>
              <a:rPr lang="en-US" dirty="0" smtClean="0"/>
              <a:t>There are new exposures </a:t>
            </a:r>
          </a:p>
          <a:p>
            <a:pPr lvl="1">
              <a:defRPr/>
            </a:pPr>
            <a:r>
              <a:rPr lang="en-US" dirty="0" smtClean="0"/>
              <a:t>There are new questions to be asked and answered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The government and companies have to constantly</a:t>
            </a:r>
          </a:p>
          <a:p>
            <a:pPr lvl="1">
              <a:defRPr/>
            </a:pPr>
            <a:r>
              <a:rPr lang="en-US" dirty="0" smtClean="0"/>
              <a:t>Evaluate the threats</a:t>
            </a:r>
          </a:p>
          <a:p>
            <a:pPr lvl="1">
              <a:defRPr/>
            </a:pPr>
            <a:r>
              <a:rPr lang="en-US" dirty="0" smtClean="0"/>
              <a:t>Assess the protections</a:t>
            </a:r>
          </a:p>
          <a:p>
            <a:pPr marL="457200" lvl="1" indent="0">
              <a:buFontTx/>
              <a:buNone/>
              <a:defRPr/>
            </a:pPr>
            <a:r>
              <a:rPr lang="en-US" dirty="0" smtClean="0"/>
              <a:t>To balance freedom with the required protection/safety</a:t>
            </a:r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2125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90500" y="977900"/>
            <a:ext cx="8712200" cy="544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US" sz="1800" dirty="0" smtClean="0"/>
              <a:t>Number of databases and the richness of the data  increasing rapidly </a:t>
            </a:r>
          </a:p>
          <a:p>
            <a:pPr>
              <a:spcBef>
                <a:spcPts val="1200"/>
              </a:spcBef>
            </a:pPr>
            <a:r>
              <a:rPr lang="en-US" sz="1800" dirty="0" smtClean="0"/>
              <a:t>Enforcement of federal laws has been lax </a:t>
            </a:r>
          </a:p>
          <a:p>
            <a:pPr>
              <a:spcBef>
                <a:spcPts val="1200"/>
              </a:spcBef>
            </a:pPr>
            <a:r>
              <a:rPr lang="en-US" sz="1800" dirty="0" smtClean="0"/>
              <a:t>Governments and others, are linking large databases to find information  - mining</a:t>
            </a:r>
            <a:endParaRPr lang="en-US" sz="900" dirty="0" smtClean="0"/>
          </a:p>
          <a:p>
            <a:pPr>
              <a:spcBef>
                <a:spcPts val="1200"/>
              </a:spcBef>
            </a:pPr>
            <a:r>
              <a:rPr lang="en-US" sz="1800" dirty="0" smtClean="0"/>
              <a:t>Defining privacy is difficult </a:t>
            </a:r>
          </a:p>
          <a:p>
            <a:pPr lvl="1"/>
            <a:r>
              <a:rPr lang="en-US" sz="1600" dirty="0" smtClean="0"/>
              <a:t>Information technologies have increased ease of access to information</a:t>
            </a:r>
          </a:p>
          <a:p>
            <a:pPr lvl="1"/>
            <a:r>
              <a:rPr lang="en-US" sz="1600" dirty="0" smtClean="0"/>
              <a:t>What should be protected and from whom is clear</a:t>
            </a:r>
          </a:p>
          <a:p>
            <a:pPr lvl="2"/>
            <a:r>
              <a:rPr lang="en-US" sz="1600" dirty="0" smtClean="0"/>
              <a:t>Some information is very clear – e.g. health records, credit card numbers</a:t>
            </a:r>
          </a:p>
          <a:p>
            <a:pPr lvl="2"/>
            <a:r>
              <a:rPr lang="en-US" sz="1600" dirty="0" smtClean="0"/>
              <a:t>Other is not – your Facebook friends, record of your purchases</a:t>
            </a:r>
          </a:p>
          <a:p>
            <a:pPr>
              <a:spcBef>
                <a:spcPts val="1200"/>
              </a:spcBef>
            </a:pPr>
            <a:r>
              <a:rPr lang="en-US" sz="1800" dirty="0" smtClean="0"/>
              <a:t>Non-Public Personally Identifiable Information</a:t>
            </a:r>
          </a:p>
          <a:p>
            <a:pPr lvl="1"/>
            <a:r>
              <a:rPr lang="en-US" sz="1600" dirty="0" smtClean="0"/>
              <a:t>Not part of the public record</a:t>
            </a:r>
          </a:p>
          <a:p>
            <a:pPr lvl="1"/>
            <a:r>
              <a:rPr lang="en-US" sz="1600" dirty="0" smtClean="0"/>
              <a:t>“Uniquely identifies you, generally, but not always, </a:t>
            </a:r>
            <a:r>
              <a:rPr lang="en-US" sz="1600" dirty="0" smtClean="0"/>
              <a:t>as </a:t>
            </a:r>
            <a:r>
              <a:rPr lang="en-US" sz="1600" dirty="0" smtClean="0"/>
              <a:t>an aggregate </a:t>
            </a:r>
          </a:p>
          <a:p>
            <a:pPr lvl="2"/>
            <a:r>
              <a:rPr lang="en-US" sz="1600" dirty="0" smtClean="0"/>
              <a:t>Social Security number</a:t>
            </a:r>
          </a:p>
          <a:p>
            <a:pPr lvl="2"/>
            <a:r>
              <a:rPr lang="en-US" sz="1600" dirty="0" smtClean="0"/>
              <a:t>Drivers license number</a:t>
            </a:r>
          </a:p>
          <a:p>
            <a:pPr lvl="2"/>
            <a:r>
              <a:rPr lang="en-US" sz="1600" dirty="0" smtClean="0"/>
              <a:t>Name, address, date of birth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Privacy Issues </a:t>
            </a:r>
          </a:p>
        </p:txBody>
      </p:sp>
    </p:spTree>
    <p:extLst>
      <p:ext uri="{BB962C8B-B14F-4D97-AF65-F5344CB8AC3E}">
        <p14:creationId xmlns:p14="http://schemas.microsoft.com/office/powerpoint/2010/main" val="2771005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190500" y="735496"/>
            <a:ext cx="8712200" cy="5487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1800" dirty="0" smtClean="0"/>
              <a:t>Concerns about privacy in the workplace, on campus, etc.</a:t>
            </a:r>
          </a:p>
          <a:p>
            <a:pPr lvl="1"/>
            <a:r>
              <a:rPr lang="en-US" sz="1600" dirty="0" smtClean="0"/>
              <a:t>Employers and others search social networking sites</a:t>
            </a:r>
          </a:p>
          <a:p>
            <a:pPr lvl="1"/>
            <a:r>
              <a:rPr lang="en-US" sz="1600" dirty="0" smtClean="0"/>
              <a:t>Employee monitoring systems</a:t>
            </a:r>
          </a:p>
          <a:p>
            <a:pPr lvl="1"/>
            <a:r>
              <a:rPr lang="en-US" sz="1600" dirty="0" smtClean="0"/>
              <a:t>In general:</a:t>
            </a:r>
          </a:p>
          <a:p>
            <a:pPr lvl="2"/>
            <a:r>
              <a:rPr lang="en-US" sz="1600" dirty="0" smtClean="0"/>
              <a:t>Any use </a:t>
            </a:r>
            <a:r>
              <a:rPr lang="en-US" sz="1600" dirty="0" smtClean="0"/>
              <a:t>of </a:t>
            </a:r>
            <a:r>
              <a:rPr lang="en-US" sz="1600" dirty="0" smtClean="0"/>
              <a:t>company resources (computers, network, etc.) allows the company to scrutinize and use such information as it deems appropriate.  You can be fired, prosecuted, etc.  </a:t>
            </a:r>
            <a:r>
              <a:rPr lang="en-US" sz="1600" i="1" dirty="0" smtClean="0"/>
              <a:t>Don’t use company resources for anything you wouldn’t want to read in the newspaper.</a:t>
            </a:r>
          </a:p>
          <a:p>
            <a:r>
              <a:rPr lang="en-US" sz="1800" dirty="0" smtClean="0"/>
              <a:t>Stacy Snyder</a:t>
            </a:r>
          </a:p>
          <a:p>
            <a:pPr lvl="1"/>
            <a:r>
              <a:rPr lang="en-US" sz="1600" dirty="0" smtClean="0"/>
              <a:t>Former student at Millersville University of Pennsylvania</a:t>
            </a:r>
          </a:p>
          <a:p>
            <a:pPr lvl="1"/>
            <a:r>
              <a:rPr lang="en-US" sz="1600" dirty="0" smtClean="0"/>
              <a:t>Posted a photo of herself on MySpace, wearing a pirate’s hat and drinking</a:t>
            </a:r>
            <a:endParaRPr lang="en-US" dirty="0" smtClean="0"/>
          </a:p>
          <a:p>
            <a:r>
              <a:rPr lang="en-US" sz="1800" dirty="0" smtClean="0"/>
              <a:t>Millersville administrators </a:t>
            </a:r>
          </a:p>
          <a:p>
            <a:pPr lvl="1"/>
            <a:r>
              <a:rPr lang="en-US" sz="1600" dirty="0" smtClean="0"/>
              <a:t>Considered the image unprofessional </a:t>
            </a:r>
          </a:p>
          <a:p>
            <a:pPr lvl="1"/>
            <a:r>
              <a:rPr lang="en-US" sz="1600" dirty="0" smtClean="0"/>
              <a:t>Refused to grant her an education degree and teaching certificate</a:t>
            </a:r>
            <a:endParaRPr lang="en-US" dirty="0" smtClean="0"/>
          </a:p>
          <a:p>
            <a:pPr lvl="2"/>
            <a:endParaRPr lang="en-US" sz="900" i="1" dirty="0" smtClean="0"/>
          </a:p>
          <a:p>
            <a:r>
              <a:rPr lang="en-US" sz="1800" dirty="0" smtClean="0"/>
              <a:t>Educate yourself!</a:t>
            </a:r>
            <a:r>
              <a:rPr lang="en-US" dirty="0" smtClean="0"/>
              <a:t> </a:t>
            </a:r>
          </a:p>
          <a:p>
            <a:pPr lvl="2"/>
            <a:endParaRPr lang="en-US" sz="1600" i="1" dirty="0" smtClean="0"/>
          </a:p>
        </p:txBody>
      </p:sp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733633" y="6149975"/>
            <a:ext cx="79581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 i="1" dirty="0"/>
              <a:t>Do you know your employers policies and practices?</a:t>
            </a:r>
          </a:p>
          <a:p>
            <a:pPr eaLnBrk="1" hangingPunct="1"/>
            <a:r>
              <a:rPr lang="en-US" sz="2000" i="1" dirty="0"/>
              <a:t>How to protect yourself?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Privacy Issues </a:t>
            </a:r>
          </a:p>
        </p:txBody>
      </p:sp>
    </p:spTree>
    <p:extLst>
      <p:ext uri="{BB962C8B-B14F-4D97-AF65-F5344CB8AC3E}">
        <p14:creationId xmlns:p14="http://schemas.microsoft.com/office/powerpoint/2010/main" val="371087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457200" y="1155700"/>
            <a:ext cx="82296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r>
              <a:rPr lang="en-US" dirty="0" smtClean="0"/>
              <a:t>Federal and State laws have been Lax</a:t>
            </a:r>
          </a:p>
          <a:p>
            <a:pPr lvl="1"/>
            <a:r>
              <a:rPr lang="en-US" dirty="0" smtClean="0"/>
              <a:t>Federal laws now regulate collecting and using information on people and corporations </a:t>
            </a:r>
          </a:p>
          <a:p>
            <a:pPr lvl="1"/>
            <a:r>
              <a:rPr lang="en-US" dirty="0" smtClean="0"/>
              <a:t>Strict laws regard Health records</a:t>
            </a:r>
          </a:p>
          <a:p>
            <a:pPr lvl="1"/>
            <a:r>
              <a:rPr lang="en-US" dirty="0" smtClean="0"/>
              <a:t>Various State Laws on collection and storage</a:t>
            </a:r>
          </a:p>
          <a:p>
            <a:pPr lvl="2"/>
            <a:r>
              <a:rPr lang="en-US" dirty="0" smtClean="0"/>
              <a:t>Massachusetts, California, etc.</a:t>
            </a:r>
          </a:p>
          <a:p>
            <a:endParaRPr lang="en-US" dirty="0" smtClean="0"/>
          </a:p>
          <a:p>
            <a:r>
              <a:rPr lang="en-US" dirty="0" smtClean="0"/>
              <a:t>Laws include specifications for:</a:t>
            </a:r>
          </a:p>
          <a:p>
            <a:pPr lvl="1"/>
            <a:r>
              <a:rPr lang="en-US" dirty="0" smtClean="0"/>
              <a:t>Acceptable use policies </a:t>
            </a:r>
          </a:p>
          <a:p>
            <a:pPr lvl="1"/>
            <a:r>
              <a:rPr lang="en-US" dirty="0" smtClean="0"/>
              <a:t>Accountability</a:t>
            </a:r>
          </a:p>
          <a:p>
            <a:pPr lvl="1"/>
            <a:r>
              <a:rPr lang="en-US" dirty="0" smtClean="0"/>
              <a:t>Verification of use</a:t>
            </a:r>
          </a:p>
          <a:p>
            <a:pPr lvl="1"/>
            <a:r>
              <a:rPr lang="en-US" dirty="0" smtClean="0"/>
              <a:t>Hardware or software controls </a:t>
            </a:r>
          </a:p>
          <a:p>
            <a:pPr lvl="2"/>
            <a:r>
              <a:rPr lang="en-US" dirty="0" smtClean="0"/>
              <a:t>Determine what personal information is provided on the Web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Privacy Issues </a:t>
            </a:r>
          </a:p>
        </p:txBody>
      </p:sp>
    </p:spTree>
    <p:extLst>
      <p:ext uri="{BB962C8B-B14F-4D97-AF65-F5344CB8AC3E}">
        <p14:creationId xmlns:p14="http://schemas.microsoft.com/office/powerpoint/2010/main" val="23715767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968500"/>
            <a:ext cx="520382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Ethical Issues of Information Technologies </a:t>
            </a:r>
          </a:p>
        </p:txBody>
      </p:sp>
      <p:sp>
        <p:nvSpPr>
          <p:cNvPr id="22532" name="Content Placeholder 2"/>
          <p:cNvSpPr>
            <a:spLocks noGrp="1"/>
          </p:cNvSpPr>
          <p:nvPr>
            <p:ph sz="quarter" idx="13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/>
              <a:t>Ethics and ethical decision making </a:t>
            </a:r>
          </a:p>
          <a:p>
            <a:pPr lvl="1"/>
            <a:r>
              <a:rPr lang="en-US" dirty="0" smtClean="0"/>
              <a:t>Moral guidelines people or organizations follow in dealing with others </a:t>
            </a:r>
          </a:p>
          <a:p>
            <a:pPr lvl="1">
              <a:spcBef>
                <a:spcPct val="0"/>
              </a:spcBef>
            </a:pPr>
            <a:r>
              <a:rPr lang="en-US" dirty="0" smtClean="0"/>
              <a:t>More difficult to determine than legal versus illegal</a:t>
            </a:r>
          </a:p>
        </p:txBody>
      </p:sp>
      <p:pic>
        <p:nvPicPr>
          <p:cNvPr id="22533" name="Picture 6" descr="C:\Users\Dan\AppData\Local\Microsoft\Windows\Temporary Internet Files\Content.IE5\KAE5BGLR\MC900441428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88" y="4930775"/>
            <a:ext cx="4603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995363" y="4865688"/>
            <a:ext cx="7958137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1800" i="1" dirty="0" smtClean="0"/>
              <a:t>Is it ethical?  Is it legal?</a:t>
            </a:r>
          </a:p>
          <a:p>
            <a:pPr marL="228600" indent="-228600" eaLnBrk="1" hangingPunct="1">
              <a:buFont typeface="Arial" pitchFamily="34" charset="0"/>
              <a:buChar char="•"/>
              <a:defRPr/>
            </a:pPr>
            <a:r>
              <a:rPr lang="en-US" sz="1800" i="1" dirty="0" smtClean="0"/>
              <a:t>You shop at an online retailer and they sell your email and purchase information.</a:t>
            </a:r>
          </a:p>
          <a:p>
            <a:pPr marL="228600" indent="-228600" eaLnBrk="1" hangingPunct="1">
              <a:buFont typeface="Arial" pitchFamily="34" charset="0"/>
              <a:buChar char="•"/>
              <a:defRPr/>
            </a:pPr>
            <a:r>
              <a:rPr lang="en-US" sz="1800" i="1" dirty="0" smtClean="0"/>
              <a:t>You send an email to a friend on upcoming acquisition your company is planning.</a:t>
            </a:r>
          </a:p>
          <a:p>
            <a:pPr marL="228600" indent="-228600" eaLnBrk="1" hangingPunct="1">
              <a:buFont typeface="Arial" pitchFamily="34" charset="0"/>
              <a:buChar char="•"/>
              <a:defRPr/>
            </a:pPr>
            <a:r>
              <a:rPr lang="en-US" sz="1800" i="1" dirty="0" smtClean="0"/>
              <a:t>You hop onto your neighbors wireless network.</a:t>
            </a:r>
          </a:p>
          <a:p>
            <a:pPr marL="228600" indent="-228600" eaLnBrk="1" hangingPunct="1">
              <a:buFont typeface="Arial" pitchFamily="34" charset="0"/>
              <a:buChar char="•"/>
              <a:defRPr/>
            </a:pPr>
            <a:r>
              <a:rPr lang="en-US" sz="1800" i="1" dirty="0" smtClean="0"/>
              <a:t>You put some pictures up on a picture sharing web site and they sell your pictures to a magazine doing stories on …?</a:t>
            </a:r>
          </a:p>
          <a:p>
            <a:pPr marL="228600" indent="-228600" eaLnBrk="1" hangingPunct="1">
              <a:buFont typeface="Arial" pitchFamily="34" charset="0"/>
              <a:buChar char="•"/>
              <a:defRPr/>
            </a:pP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14963319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Ethical Issues of Information Technologies (cont’d.)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3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smtClean="0"/>
              <a:t>Information technology offers many opportunities for unethical behavior </a:t>
            </a:r>
          </a:p>
          <a:p>
            <a:pPr lvl="1"/>
            <a:r>
              <a:rPr lang="en-US" sz="1600" smtClean="0"/>
              <a:t>Cybercrime, cyberfraud, identity theft, and intellectual property theft </a:t>
            </a:r>
          </a:p>
          <a:p>
            <a:r>
              <a:rPr lang="en-US" sz="1800" smtClean="0"/>
              <a:t>Many associations promote ethically responsible use of information systems and technologies </a:t>
            </a:r>
          </a:p>
        </p:txBody>
      </p:sp>
      <p:pic>
        <p:nvPicPr>
          <p:cNvPr id="24580" name="Picture 5" descr="Cybertrust certification logo.">
            <a:hlinkClick r:id="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2865438"/>
            <a:ext cx="1639888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1905000" y="2641600"/>
            <a:ext cx="7112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600"/>
              <a:t>This site has achieved enterprise certification from Cybertrust, the world’s leading information security specialist.</a:t>
            </a:r>
          </a:p>
          <a:p>
            <a:r>
              <a:rPr lang="en-US" sz="1600"/>
              <a:t>The Cybertrust certification is a rigorous, detailed and ongoing risk reduction program. It is the oldest and most mature certification program in the industry.</a:t>
            </a:r>
          </a:p>
        </p:txBody>
      </p:sp>
      <p:pic>
        <p:nvPicPr>
          <p:cNvPr id="24582" name="Picture 7" descr="VeriSign Trust™ Seal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4386263"/>
            <a:ext cx="16002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3" name="Picture 3" descr="Diagram showing how encryption work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963" y="3897313"/>
            <a:ext cx="5562600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5405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Privacy - Know What You’re Signing-up For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3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Are you agreeing to allow the distribution of your personal data?</a:t>
            </a:r>
          </a:p>
          <a:p>
            <a:pPr lvl="1"/>
            <a:r>
              <a:rPr lang="en-US" smtClean="0"/>
              <a:t>Purchase history</a:t>
            </a:r>
          </a:p>
          <a:p>
            <a:pPr lvl="1"/>
            <a:r>
              <a:rPr lang="en-US" smtClean="0"/>
              <a:t>Web site log data</a:t>
            </a:r>
          </a:p>
          <a:p>
            <a:pPr lvl="1"/>
            <a:r>
              <a:rPr lang="en-US" smtClean="0"/>
              <a:t>NPII</a:t>
            </a:r>
          </a:p>
          <a:p>
            <a:pPr lvl="1"/>
            <a:endParaRPr lang="en-US" smtClean="0"/>
          </a:p>
          <a:p>
            <a:r>
              <a:rPr lang="en-US" smtClean="0"/>
              <a:t>Are you agreeing to allow reuse of your content (e.g. photos)?</a:t>
            </a:r>
          </a:p>
          <a:p>
            <a:endParaRPr lang="en-US" smtClean="0"/>
          </a:p>
          <a:p>
            <a:r>
              <a:rPr lang="en-US" smtClean="0"/>
              <a:t>Are you agreeing to indemnify a vendor if their product has a IP violation?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689635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Collection on the Internet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3"/>
          </p:nvPr>
        </p:nvSpPr>
        <p:spPr bwMode="auto"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1200"/>
              </a:spcBef>
              <a:defRPr/>
            </a:pPr>
            <a:r>
              <a:rPr lang="en-US" dirty="0" smtClean="0"/>
              <a:t>Number of people shopping online is increasing </a:t>
            </a:r>
          </a:p>
          <a:p>
            <a:pPr lvl="4">
              <a:spcBef>
                <a:spcPts val="1200"/>
              </a:spcBef>
              <a:defRPr/>
            </a:pPr>
            <a:endParaRPr lang="en-US" dirty="0" smtClean="0"/>
          </a:p>
          <a:p>
            <a:pPr>
              <a:spcBef>
                <a:spcPts val="1200"/>
              </a:spcBef>
              <a:defRPr/>
            </a:pPr>
            <a:r>
              <a:rPr lang="en-US" dirty="0" smtClean="0"/>
              <a:t>Some customers reluctant to make online purchases </a:t>
            </a:r>
          </a:p>
          <a:p>
            <a:pPr lvl="1">
              <a:spcBef>
                <a:spcPts val="1200"/>
              </a:spcBef>
              <a:defRPr/>
            </a:pPr>
            <a:r>
              <a:rPr lang="en-US" dirty="0" smtClean="0"/>
              <a:t>Concerns about hackers getting access to their credit card numbers </a:t>
            </a:r>
          </a:p>
          <a:p>
            <a:pPr lvl="1">
              <a:spcBef>
                <a:spcPts val="1200"/>
              </a:spcBef>
              <a:defRPr/>
            </a:pPr>
            <a:r>
              <a:rPr lang="en-US" dirty="0" smtClean="0"/>
              <a:t>Many credit card companies reimburse fraudulent charges </a:t>
            </a:r>
          </a:p>
          <a:p>
            <a:pPr lvl="4">
              <a:spcBef>
                <a:spcPts val="1200"/>
              </a:spcBef>
              <a:defRPr/>
            </a:pPr>
            <a:endParaRPr lang="en-US" dirty="0" smtClean="0"/>
          </a:p>
          <a:p>
            <a:pPr>
              <a:spcBef>
                <a:spcPts val="1200"/>
              </a:spcBef>
              <a:defRPr/>
            </a:pPr>
            <a:r>
              <a:rPr lang="en-US" dirty="0" smtClean="0"/>
              <a:t>Alternative electronic payment systems are being developed</a:t>
            </a:r>
          </a:p>
          <a:p>
            <a:pPr lvl="1">
              <a:spcBef>
                <a:spcPts val="1200"/>
              </a:spcBef>
              <a:defRPr/>
            </a:pPr>
            <a:r>
              <a:rPr lang="en-US" dirty="0" smtClean="0"/>
              <a:t>You can reduce the number of companies holding your credit card information using services like </a:t>
            </a:r>
            <a:r>
              <a:rPr lang="en-US" dirty="0" err="1" smtClean="0"/>
              <a:t>Paypal</a:t>
            </a:r>
            <a:r>
              <a:rPr lang="en-US" dirty="0" smtClean="0"/>
              <a:t>, </a:t>
            </a:r>
            <a:r>
              <a:rPr lang="en-US" dirty="0" err="1" smtClean="0"/>
              <a:t>PopMoney</a:t>
            </a:r>
            <a:r>
              <a:rPr lang="en-US" dirty="0" smtClean="0"/>
              <a:t>, etc.</a:t>
            </a:r>
          </a:p>
          <a:p>
            <a:pPr marL="457200" lvl="1" indent="0">
              <a:spcBef>
                <a:spcPts val="1200"/>
              </a:spcBef>
              <a:buFontTx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43981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Censorship 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3"/>
          </p:nvPr>
        </p:nvSpPr>
        <p:spPr bwMode="auto"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Who decides what should be on the Internet?</a:t>
            </a:r>
          </a:p>
          <a:p>
            <a:pPr lvl="2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Types of information</a:t>
            </a:r>
          </a:p>
          <a:p>
            <a:pPr lvl="1">
              <a:defRPr/>
            </a:pPr>
            <a:r>
              <a:rPr lang="en-US" dirty="0" smtClean="0"/>
              <a:t>Public</a:t>
            </a:r>
          </a:p>
          <a:p>
            <a:pPr lvl="1">
              <a:defRPr/>
            </a:pPr>
            <a:r>
              <a:rPr lang="en-US" dirty="0" smtClean="0"/>
              <a:t>Private</a:t>
            </a:r>
          </a:p>
          <a:p>
            <a:pPr lvl="2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Whether or not something can be censored depends in part on who is doing the censoring </a:t>
            </a:r>
          </a:p>
          <a:p>
            <a:pPr lvl="3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Restricted access to the Internet</a:t>
            </a:r>
          </a:p>
          <a:p>
            <a:pPr lvl="1">
              <a:defRPr/>
            </a:pPr>
            <a:r>
              <a:rPr lang="en-US" dirty="0" smtClean="0"/>
              <a:t>Burma, China, Singapore</a:t>
            </a:r>
          </a:p>
          <a:p>
            <a:pPr marL="0" indent="0">
              <a:buFontTx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3710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218658" y="1155700"/>
            <a:ext cx="86868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Parents are concerned about what their children are exposed to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Pornography, violence, and adult language 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Mistaken or mistyped URLs 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Search terms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Guidelines to teach their children to use good judgment while on the Internet 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Programs such as </a:t>
            </a:r>
            <a:r>
              <a:rPr lang="en-US" dirty="0" err="1" smtClean="0"/>
              <a:t>CyberPatrol</a:t>
            </a:r>
            <a:r>
              <a:rPr lang="en-US" dirty="0" smtClean="0"/>
              <a:t>, </a:t>
            </a:r>
            <a:r>
              <a:rPr lang="en-US" dirty="0" err="1" smtClean="0"/>
              <a:t>CyberSitter</a:t>
            </a:r>
            <a:r>
              <a:rPr lang="en-US" dirty="0" smtClean="0"/>
              <a:t>, Net Nanny, and </a:t>
            </a:r>
            <a:r>
              <a:rPr lang="en-US" dirty="0" err="1" smtClean="0"/>
              <a:t>SafeSurf</a:t>
            </a:r>
            <a:r>
              <a:rPr lang="en-US" dirty="0" smtClean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Censorship </a:t>
            </a:r>
          </a:p>
        </p:txBody>
      </p:sp>
    </p:spTree>
    <p:extLst>
      <p:ext uri="{BB962C8B-B14F-4D97-AF65-F5344CB8AC3E}">
        <p14:creationId xmlns:p14="http://schemas.microsoft.com/office/powerpoint/2010/main" val="626989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Hackers and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82388" y="676835"/>
            <a:ext cx="8686800" cy="56388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</a:pPr>
            <a:r>
              <a:rPr lang="en-US" sz="2400" dirty="0"/>
              <a:t>Whose attacking:</a:t>
            </a:r>
          </a:p>
          <a:p>
            <a:pPr lvl="1">
              <a:spcBef>
                <a:spcPts val="600"/>
              </a:spcBef>
            </a:pPr>
            <a:r>
              <a:rPr lang="en-US" sz="2200" dirty="0"/>
              <a:t>Individual hackers</a:t>
            </a:r>
          </a:p>
          <a:p>
            <a:pPr lvl="1">
              <a:spcBef>
                <a:spcPts val="600"/>
              </a:spcBef>
            </a:pPr>
            <a:r>
              <a:rPr lang="en-US" sz="2200" dirty="0"/>
              <a:t>Hacker groups</a:t>
            </a:r>
          </a:p>
          <a:p>
            <a:pPr>
              <a:spcBef>
                <a:spcPts val="600"/>
              </a:spcBef>
            </a:pPr>
            <a:endParaRPr lang="en-US" sz="2400" dirty="0" smtClean="0"/>
          </a:p>
          <a:p>
            <a:pPr>
              <a:spcBef>
                <a:spcPts val="600"/>
              </a:spcBef>
            </a:pPr>
            <a:r>
              <a:rPr lang="en-US" sz="2400" dirty="0" smtClean="0"/>
              <a:t>Hackers objectives include: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Personal information that will generate revenue </a:t>
            </a:r>
          </a:p>
          <a:p>
            <a:pPr lvl="2">
              <a:spcBef>
                <a:spcPts val="600"/>
              </a:spcBef>
            </a:pPr>
            <a:r>
              <a:rPr lang="en-US" sz="2000" dirty="0" smtClean="0"/>
              <a:t>About you</a:t>
            </a:r>
          </a:p>
          <a:p>
            <a:pPr lvl="2">
              <a:spcBef>
                <a:spcPts val="600"/>
              </a:spcBef>
            </a:pPr>
            <a:r>
              <a:rPr lang="en-US" sz="2000" dirty="0" smtClean="0"/>
              <a:t>About your  contacts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Your computer so they can use it to attack other computers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“Fun”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Mayhem </a:t>
            </a:r>
            <a:endParaRPr lang="en-US" sz="2400" dirty="0"/>
          </a:p>
          <a:p>
            <a:pPr lvl="1">
              <a:spcBef>
                <a:spcPts val="600"/>
              </a:spcBef>
            </a:pPr>
            <a:r>
              <a:rPr lang="en-US" sz="2400" dirty="0" smtClean="0"/>
              <a:t>Physical damage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Hackers are content to be successful in a very small percent of their attempts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58422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516834" y="917159"/>
            <a:ext cx="8229600" cy="5364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r>
              <a:rPr lang="en-US" b="1" dirty="0" smtClean="0"/>
              <a:t>Intellectual property </a:t>
            </a:r>
          </a:p>
          <a:p>
            <a:pPr lvl="1"/>
            <a:r>
              <a:rPr lang="en-US" dirty="0" smtClean="0"/>
              <a:t>Protections that involve copyrights, trademarks, trade secrets, and patents for “creations of the mind” developed by people or businesses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Industrial property</a:t>
            </a:r>
          </a:p>
          <a:p>
            <a:pPr lvl="1"/>
            <a:r>
              <a:rPr lang="en-US" dirty="0" smtClean="0"/>
              <a:t>Inventions, trademarks, logos, industrial designs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Copyrighted material</a:t>
            </a:r>
          </a:p>
          <a:p>
            <a:pPr lvl="1"/>
            <a:r>
              <a:rPr lang="en-US" dirty="0" smtClean="0"/>
              <a:t>Literary and artistic works</a:t>
            </a:r>
          </a:p>
          <a:p>
            <a:pPr lvl="1"/>
            <a:r>
              <a:rPr lang="en-US" dirty="0" smtClean="0"/>
              <a:t>May apply to online materials</a:t>
            </a:r>
          </a:p>
          <a:p>
            <a:pPr lvl="1"/>
            <a:r>
              <a:rPr lang="en-US" dirty="0" smtClean="0"/>
              <a:t>Exceptions under Fair Use Doctrine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Software piracy </a:t>
            </a:r>
          </a:p>
          <a:p>
            <a:pPr lvl="1"/>
            <a:r>
              <a:rPr lang="en-US" dirty="0" smtClean="0"/>
              <a:t>Estimated at over $3.8B a year, just in China</a:t>
            </a:r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Intellectual Property </a:t>
            </a:r>
          </a:p>
        </p:txBody>
      </p:sp>
    </p:spTree>
    <p:extLst>
      <p:ext uri="{BB962C8B-B14F-4D97-AF65-F5344CB8AC3E}">
        <p14:creationId xmlns:p14="http://schemas.microsoft.com/office/powerpoint/2010/main" val="2390180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457200" y="1155700"/>
            <a:ext cx="8229600" cy="51435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b="1" dirty="0" smtClean="0"/>
              <a:t>Cybersquatting</a:t>
            </a:r>
          </a:p>
          <a:p>
            <a:pPr lvl="1">
              <a:defRPr/>
            </a:pPr>
            <a:r>
              <a:rPr lang="en-US" dirty="0" smtClean="0"/>
              <a:t>Registering, selling, or using a domain name to profit from someone else’s trademark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Verizon </a:t>
            </a:r>
            <a:r>
              <a:rPr lang="en-US" dirty="0"/>
              <a:t>sued </a:t>
            </a:r>
            <a:r>
              <a:rPr lang="en-US" dirty="0" err="1"/>
              <a:t>OnlineNic</a:t>
            </a:r>
            <a:r>
              <a:rPr lang="en-US" dirty="0"/>
              <a:t> </a:t>
            </a:r>
          </a:p>
          <a:p>
            <a:pPr>
              <a:defRPr/>
            </a:pPr>
            <a:r>
              <a:rPr lang="en-US" dirty="0" err="1" smtClean="0"/>
              <a:t>OnlineNic</a:t>
            </a:r>
            <a:r>
              <a:rPr lang="en-US" dirty="0" smtClean="0"/>
              <a:t> </a:t>
            </a:r>
            <a:r>
              <a:rPr lang="en-US" dirty="0"/>
              <a:t>registered domain names containing Verizon trademarks </a:t>
            </a:r>
          </a:p>
          <a:p>
            <a:pPr lvl="1">
              <a:defRPr/>
            </a:pPr>
            <a:r>
              <a:rPr lang="en-US" dirty="0"/>
              <a:t>myverizonwireless.com</a:t>
            </a:r>
          </a:p>
          <a:p>
            <a:pPr lvl="1">
              <a:defRPr/>
            </a:pPr>
            <a:r>
              <a:rPr lang="en-US" dirty="0"/>
              <a:t>iphoneverizonplans.com</a:t>
            </a:r>
          </a:p>
          <a:p>
            <a:pPr lvl="1">
              <a:defRPr/>
            </a:pPr>
            <a:r>
              <a:rPr lang="en-US" dirty="0" err="1"/>
              <a:t>verizon</a:t>
            </a:r>
            <a:r>
              <a:rPr lang="en-US" dirty="0"/>
              <a:t>-cellular. com </a:t>
            </a:r>
          </a:p>
          <a:p>
            <a:pPr>
              <a:defRPr/>
            </a:pPr>
            <a:r>
              <a:rPr lang="en-US" dirty="0" smtClean="0"/>
              <a:t>Verizon </a:t>
            </a:r>
            <a:r>
              <a:rPr lang="en-US" dirty="0"/>
              <a:t>won this suit </a:t>
            </a:r>
          </a:p>
          <a:p>
            <a:pPr marL="457200" lvl="1" indent="0">
              <a:buFontTx/>
              <a:buNone/>
              <a:defRPr/>
            </a:pPr>
            <a:r>
              <a:rPr lang="en-US" dirty="0" smtClean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Intellectual Property </a:t>
            </a:r>
          </a:p>
        </p:txBody>
      </p:sp>
    </p:spTree>
    <p:extLst>
      <p:ext uri="{BB962C8B-B14F-4D97-AF65-F5344CB8AC3E}">
        <p14:creationId xmlns:p14="http://schemas.microsoft.com/office/powerpoint/2010/main" val="2463534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Divisions and the Digital Divide 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3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Digital divide </a:t>
            </a:r>
          </a:p>
          <a:p>
            <a:pPr lvl="1"/>
            <a:r>
              <a:rPr lang="en-US" smtClean="0"/>
              <a:t>Computers still aren’t affordable for many people</a:t>
            </a:r>
          </a:p>
          <a:p>
            <a:pPr lvl="1"/>
            <a:r>
              <a:rPr lang="en-US" smtClean="0"/>
              <a:t>Haves and have-nots</a:t>
            </a:r>
          </a:p>
          <a:p>
            <a:pPr lvl="1"/>
            <a:r>
              <a:rPr lang="en-US" smtClean="0"/>
              <a:t>Companies installing cables for Internet connections might subject their communities to a type of economic “red-lining”</a:t>
            </a:r>
          </a:p>
          <a:p>
            <a:endParaRPr lang="en-US" smtClean="0"/>
          </a:p>
          <a:p>
            <a:r>
              <a:rPr lang="en-US" smtClean="0"/>
              <a:t>Children are often victims of this divide</a:t>
            </a:r>
          </a:p>
          <a:p>
            <a:pPr lvl="1"/>
            <a:r>
              <a:rPr lang="en-US" smtClean="0"/>
              <a:t>Funding for computers at schools and libraries</a:t>
            </a:r>
          </a:p>
          <a:p>
            <a:pPr lvl="1"/>
            <a:r>
              <a:rPr lang="en-US" smtClean="0"/>
              <a:t>Loaner programs</a:t>
            </a:r>
          </a:p>
        </p:txBody>
      </p:sp>
    </p:spTree>
    <p:extLst>
      <p:ext uri="{BB962C8B-B14F-4D97-AF65-F5344CB8AC3E}">
        <p14:creationId xmlns:p14="http://schemas.microsoft.com/office/powerpoint/2010/main" val="118927528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Technology and Health Issues 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3"/>
          </p:nvPr>
        </p:nvSpPr>
        <p:spPr bwMode="auto"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Reports of health-related issues</a:t>
            </a:r>
          </a:p>
          <a:p>
            <a:pPr lvl="1">
              <a:defRPr/>
            </a:pPr>
            <a:r>
              <a:rPr lang="en-US" dirty="0" smtClean="0"/>
              <a:t>Health problems associated with the environment in which computers are used </a:t>
            </a:r>
            <a:endParaRPr lang="en-US" sz="1050" dirty="0" smtClean="0"/>
          </a:p>
          <a:p>
            <a:pPr lvl="1">
              <a:defRPr/>
            </a:pPr>
            <a:r>
              <a:rPr lang="en-US" dirty="0" smtClean="0"/>
              <a:t>Vision</a:t>
            </a:r>
          </a:p>
          <a:p>
            <a:pPr lvl="1">
              <a:defRPr/>
            </a:pPr>
            <a:r>
              <a:rPr lang="en-US" dirty="0" smtClean="0"/>
              <a:t>Musculoskeletal</a:t>
            </a:r>
          </a:p>
          <a:p>
            <a:pPr lvl="1">
              <a:defRPr/>
            </a:pPr>
            <a:r>
              <a:rPr lang="en-US" dirty="0" smtClean="0"/>
              <a:t>Reproductive</a:t>
            </a:r>
          </a:p>
          <a:p>
            <a:pPr lvl="1">
              <a:defRPr/>
            </a:pPr>
            <a:r>
              <a:rPr lang="en-US" dirty="0" smtClean="0"/>
              <a:t>Stress-related</a:t>
            </a:r>
          </a:p>
          <a:p>
            <a:pPr lvl="2">
              <a:defRPr/>
            </a:pPr>
            <a:endParaRPr lang="en-US" sz="1050" dirty="0" smtClean="0"/>
          </a:p>
          <a:p>
            <a:pPr>
              <a:defRPr/>
            </a:pPr>
            <a:r>
              <a:rPr lang="en-US" dirty="0" smtClean="0"/>
              <a:t>Amount of time some people spend on the Web </a:t>
            </a:r>
          </a:p>
          <a:p>
            <a:pPr>
              <a:defRPr/>
            </a:pPr>
            <a:endParaRPr lang="en-US" dirty="0" smtClean="0"/>
          </a:p>
        </p:txBody>
      </p:sp>
      <p:pic>
        <p:nvPicPr>
          <p:cNvPr id="32772" name="Picture 3" descr="C:\Users\Dan\AppData\Local\Microsoft\Windows\Temporary Internet Files\Content.IE5\KAE5BGLR\MC90044142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88" y="5719763"/>
            <a:ext cx="5111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3" name="TextBox 4"/>
          <p:cNvSpPr txBox="1">
            <a:spLocks noChangeArrowheads="1"/>
          </p:cNvSpPr>
          <p:nvPr/>
        </p:nvSpPr>
        <p:spPr bwMode="auto">
          <a:xfrm>
            <a:off x="1285875" y="5772150"/>
            <a:ext cx="7270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 i="1"/>
              <a:t>What can you do to avoid potential risks?</a:t>
            </a:r>
          </a:p>
        </p:txBody>
      </p:sp>
    </p:spTree>
    <p:extLst>
      <p:ext uri="{BB962C8B-B14F-4D97-AF65-F5344CB8AC3E}">
        <p14:creationId xmlns:p14="http://schemas.microsoft.com/office/powerpoint/2010/main" val="3089444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Summary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sz="quarter" idx="13"/>
          </p:nvPr>
        </p:nvSpPr>
        <p:spPr bwMode="auto">
          <a:xfrm>
            <a:off x="457200" y="952500"/>
            <a:ext cx="8229600" cy="5143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/>
              <a:t>Individuals can minimize or prevent by: 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Installing operating system updates regularly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Properly set browser security features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Be cautious when visiting web sites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Using antivirus software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Using e-mail security features and be cautious when opening emails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Using firewall hardware/software on home computers/networks</a:t>
            </a:r>
          </a:p>
        </p:txBody>
      </p:sp>
    </p:spTree>
    <p:extLst>
      <p:ext uri="{BB962C8B-B14F-4D97-AF65-F5344CB8AC3E}">
        <p14:creationId xmlns:p14="http://schemas.microsoft.com/office/powerpoint/2010/main" val="283486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Summary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sz="quarter" idx="13"/>
          </p:nvPr>
        </p:nvSpPr>
        <p:spPr bwMode="auto">
          <a:xfrm>
            <a:off x="457200" y="952500"/>
            <a:ext cx="8229600" cy="5143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200"/>
              </a:spcBef>
            </a:pPr>
            <a:r>
              <a:rPr lang="en-US" sz="2800" dirty="0"/>
              <a:t>Misuse of information technology results in:</a:t>
            </a:r>
          </a:p>
          <a:p>
            <a:pPr lvl="1">
              <a:spcBef>
                <a:spcPts val="1200"/>
              </a:spcBef>
            </a:pPr>
            <a:r>
              <a:rPr lang="en-US" sz="2400" dirty="0"/>
              <a:t>Invasion of privacy and loss of assets</a:t>
            </a:r>
          </a:p>
          <a:p>
            <a:pPr lvl="1">
              <a:spcBef>
                <a:spcPts val="1200"/>
              </a:spcBef>
            </a:pPr>
            <a:r>
              <a:rPr lang="en-US" sz="2400" dirty="0"/>
              <a:t>Damage companies’ reputation, profitability, business operations</a:t>
            </a:r>
          </a:p>
          <a:p>
            <a:pPr lvl="1">
              <a:spcBef>
                <a:spcPts val="1200"/>
              </a:spcBef>
            </a:pPr>
            <a:r>
              <a:rPr lang="en-US" sz="2400" dirty="0"/>
              <a:t>Disruption of commerce, communications, etc.</a:t>
            </a:r>
          </a:p>
          <a:p>
            <a:pPr lvl="1">
              <a:spcBef>
                <a:spcPts val="1200"/>
              </a:spcBef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192236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Summary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sz="quarter" idx="13"/>
          </p:nvPr>
        </p:nvSpPr>
        <p:spPr bwMode="auto">
          <a:xfrm>
            <a:off x="457200" y="952500"/>
            <a:ext cx="8229600" cy="5143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/>
              <a:t>Companies can minimize or prevent by issue by: 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Establishing necessary policies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Educating their employees – all employees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Ensuring that they have the proper, physical, system and network safeguards in place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Monitor and log activities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Regularly test their systems to identify vulnerabilities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Enforcing policies</a:t>
            </a:r>
          </a:p>
          <a:p>
            <a:pPr lvl="1">
              <a:spcBef>
                <a:spcPts val="1200"/>
              </a:spcBef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57437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of Attack for Individuals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/>
              <a:t>Points of Attack Include:</a:t>
            </a:r>
          </a:p>
          <a:p>
            <a:pPr lvl="1">
              <a:spcBef>
                <a:spcPts val="1200"/>
              </a:spcBef>
            </a:pPr>
            <a:r>
              <a:rPr lang="en-US" sz="2200" dirty="0" smtClean="0"/>
              <a:t>Emails</a:t>
            </a:r>
          </a:p>
          <a:p>
            <a:pPr lvl="1">
              <a:spcBef>
                <a:spcPts val="1200"/>
              </a:spcBef>
            </a:pPr>
            <a:r>
              <a:rPr lang="en-US" sz="2200" dirty="0" smtClean="0"/>
              <a:t>Web site visits</a:t>
            </a:r>
          </a:p>
          <a:p>
            <a:pPr lvl="1">
              <a:spcBef>
                <a:spcPts val="1200"/>
              </a:spcBef>
            </a:pPr>
            <a:r>
              <a:rPr lang="en-US" sz="2200" dirty="0" smtClean="0"/>
              <a:t>Downloaded applications</a:t>
            </a:r>
          </a:p>
          <a:p>
            <a:pPr lvl="1">
              <a:spcBef>
                <a:spcPts val="1200"/>
              </a:spcBef>
            </a:pPr>
            <a:r>
              <a:rPr lang="en-US" sz="2200" dirty="0" smtClean="0"/>
              <a:t>Software that is not kept up to date</a:t>
            </a:r>
          </a:p>
          <a:p>
            <a:pPr lvl="1">
              <a:spcBef>
                <a:spcPts val="1200"/>
              </a:spcBef>
            </a:pPr>
            <a:r>
              <a:rPr lang="en-US" sz="2200" dirty="0" smtClean="0"/>
              <a:t>Weak or shared passwords</a:t>
            </a:r>
          </a:p>
          <a:p>
            <a:pPr lvl="1">
              <a:spcBef>
                <a:spcPts val="1200"/>
              </a:spcBef>
            </a:pPr>
            <a:r>
              <a:rPr lang="en-US" sz="2200" dirty="0" smtClean="0"/>
              <a:t>Inadequate protection of networks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Wireless networks or wireless connections</a:t>
            </a:r>
          </a:p>
          <a:p>
            <a:pPr lvl="2">
              <a:spcBef>
                <a:spcPts val="1200"/>
              </a:spcBef>
            </a:pPr>
            <a:r>
              <a:rPr lang="en-US" dirty="0" smtClean="0"/>
              <a:t>Connections out to the internet</a:t>
            </a:r>
          </a:p>
          <a:p>
            <a:pPr lvl="1">
              <a:spcBef>
                <a:spcPts val="1200"/>
              </a:spcBef>
            </a:pPr>
            <a:r>
              <a:rPr lang="en-US" sz="2200" dirty="0" smtClean="0"/>
              <a:t>Theft of personal property </a:t>
            </a:r>
            <a:r>
              <a:rPr lang="en-US" dirty="0" smtClean="0"/>
              <a:t>(e.g. laptop, smartphone, USB drive)</a:t>
            </a:r>
            <a:endParaRPr lang="en-US" sz="2200" dirty="0" smtClean="0"/>
          </a:p>
          <a:p>
            <a:pPr lvl="1">
              <a:spcBef>
                <a:spcPts val="1200"/>
              </a:spcBef>
            </a:pPr>
            <a:r>
              <a:rPr lang="en-US" sz="2200" dirty="0" smtClean="0"/>
              <a:t>Social Engineering</a:t>
            </a:r>
          </a:p>
        </p:txBody>
      </p:sp>
    </p:spTree>
    <p:extLst>
      <p:ext uri="{BB962C8B-B14F-4D97-AF65-F5344CB8AC3E}">
        <p14:creationId xmlns:p14="http://schemas.microsoft.com/office/powerpoint/2010/main" val="2874600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Hackers and Companies </a:t>
            </a:r>
            <a:r>
              <a:rPr lang="en-US" dirty="0" smtClean="0"/>
              <a:t>and Governments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400" dirty="0" smtClean="0"/>
              <a:t>Whose attacking:</a:t>
            </a:r>
          </a:p>
          <a:p>
            <a:pPr lvl="1">
              <a:spcBef>
                <a:spcPts val="1800"/>
              </a:spcBef>
            </a:pPr>
            <a:r>
              <a:rPr lang="en-US" sz="2400" dirty="0" smtClean="0"/>
              <a:t>Individual hackers</a:t>
            </a:r>
          </a:p>
          <a:p>
            <a:pPr lvl="1">
              <a:spcBef>
                <a:spcPts val="1800"/>
              </a:spcBef>
            </a:pPr>
            <a:r>
              <a:rPr lang="en-US" sz="2400" dirty="0" smtClean="0"/>
              <a:t>Hacker groups</a:t>
            </a:r>
          </a:p>
          <a:p>
            <a:pPr lvl="1">
              <a:spcBef>
                <a:spcPts val="1800"/>
              </a:spcBef>
            </a:pPr>
            <a:r>
              <a:rPr lang="en-US" sz="2400" dirty="0" smtClean="0"/>
              <a:t>Companies and governments</a:t>
            </a:r>
          </a:p>
          <a:p>
            <a:pPr lvl="1">
              <a:spcBef>
                <a:spcPts val="1800"/>
              </a:spcBef>
            </a:pPr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sz="2400" dirty="0" smtClean="0"/>
              <a:t>Points of Attack</a:t>
            </a:r>
          </a:p>
          <a:p>
            <a:pPr lvl="1">
              <a:spcBef>
                <a:spcPts val="1800"/>
              </a:spcBef>
            </a:pPr>
            <a:r>
              <a:rPr lang="en-US" sz="2400" u="sng" dirty="0" smtClean="0"/>
              <a:t>All of the above +</a:t>
            </a:r>
          </a:p>
          <a:p>
            <a:pPr lvl="1">
              <a:spcBef>
                <a:spcPts val="1800"/>
              </a:spcBef>
            </a:pPr>
            <a:r>
              <a:rPr lang="en-US" sz="2400" dirty="0" smtClean="0"/>
              <a:t>Disgruntled or greedy employees</a:t>
            </a:r>
          </a:p>
          <a:p>
            <a:pPr lvl="1">
              <a:spcBef>
                <a:spcPts val="1800"/>
              </a:spcBef>
            </a:pPr>
            <a:r>
              <a:rPr lang="en-US" sz="2400" dirty="0" smtClean="0"/>
              <a:t>Disgruntled customers</a:t>
            </a:r>
          </a:p>
        </p:txBody>
      </p:sp>
    </p:spTree>
    <p:extLst>
      <p:ext uri="{BB962C8B-B14F-4D97-AF65-F5344CB8AC3E}">
        <p14:creationId xmlns:p14="http://schemas.microsoft.com/office/powerpoint/2010/main" val="1574472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Prize Examples for Companies and Governments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/>
              <a:t>Prizes include: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All of the above listed – </a:t>
            </a:r>
            <a:r>
              <a:rPr lang="en-US" sz="2400" u="sng" dirty="0" smtClean="0">
                <a:hlinkClick r:id="rId2"/>
              </a:rPr>
              <a:t>including your data</a:t>
            </a:r>
            <a:endParaRPr lang="en-US" sz="2400" u="sng" dirty="0" smtClean="0"/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Intellectual property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Discrediting a company or government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Personal information</a:t>
            </a:r>
          </a:p>
          <a:p>
            <a:pPr>
              <a:spcBef>
                <a:spcPts val="1200"/>
              </a:spcBef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55215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172648"/>
            <a:ext cx="7085461" cy="2423346"/>
          </a:xfrm>
        </p:spPr>
        <p:txBody>
          <a:bodyPr/>
          <a:lstStyle/>
          <a:p>
            <a:r>
              <a:rPr lang="en-US" dirty="0" smtClean="0"/>
              <a:t>Tools of the Cybercrime Trade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471883" y="4607511"/>
            <a:ext cx="5970494" cy="835460"/>
          </a:xfrm>
        </p:spPr>
        <p:txBody>
          <a:bodyPr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Ever Sharpening and Improving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254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 bwMode="auto">
          <a:xfrm>
            <a:off x="165100" y="228600"/>
            <a:ext cx="8610600" cy="4284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Malware 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3"/>
          </p:nvPr>
        </p:nvSpPr>
        <p:spPr bwMode="auto">
          <a:xfrm>
            <a:off x="210671" y="802341"/>
            <a:ext cx="8686800" cy="5638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400" dirty="0" smtClean="0"/>
              <a:t>Malware is the broad term for software intended to do harm by invading </a:t>
            </a:r>
            <a:r>
              <a:rPr lang="en-US" sz="2400" dirty="0"/>
              <a:t>a</a:t>
            </a:r>
            <a:r>
              <a:rPr lang="en-US" sz="2400" dirty="0" smtClean="0"/>
              <a:t> computer</a:t>
            </a:r>
          </a:p>
          <a:p>
            <a:pPr lvl="2"/>
            <a:endParaRPr lang="en-US" sz="1000" dirty="0" smtClean="0"/>
          </a:p>
          <a:p>
            <a:r>
              <a:rPr lang="en-US" sz="2400" dirty="0" smtClean="0"/>
              <a:t>Malware can result in:</a:t>
            </a:r>
          </a:p>
          <a:p>
            <a:pPr lvl="1"/>
            <a:endParaRPr lang="en-US" sz="1000" dirty="0" smtClean="0"/>
          </a:p>
          <a:p>
            <a:pPr lvl="1"/>
            <a:r>
              <a:rPr lang="en-US" sz="2400" dirty="0" smtClean="0"/>
              <a:t>Theft of data</a:t>
            </a:r>
          </a:p>
          <a:p>
            <a:pPr lvl="2"/>
            <a:r>
              <a:rPr lang="en-US" sz="2000" dirty="0" smtClean="0"/>
              <a:t>Personal or proprietary information</a:t>
            </a:r>
          </a:p>
          <a:p>
            <a:pPr lvl="2"/>
            <a:r>
              <a:rPr lang="en-US" sz="2000" dirty="0" smtClean="0"/>
              <a:t>Email list, etc.</a:t>
            </a:r>
          </a:p>
          <a:p>
            <a:pPr lvl="1"/>
            <a:r>
              <a:rPr lang="en-US" sz="2400" dirty="0"/>
              <a:t>Destruction of </a:t>
            </a:r>
            <a:r>
              <a:rPr lang="en-US" sz="2400" dirty="0" smtClean="0"/>
              <a:t>data</a:t>
            </a:r>
          </a:p>
          <a:p>
            <a:pPr lvl="1"/>
            <a:r>
              <a:rPr lang="en-US" sz="2400" dirty="0" smtClean="0"/>
              <a:t>High-jacking computers for:</a:t>
            </a:r>
          </a:p>
          <a:p>
            <a:pPr lvl="2"/>
            <a:r>
              <a:rPr lang="en-US" sz="2000" dirty="0" smtClean="0"/>
              <a:t>Subsequent use to spread malware, creating Denial of Service attacks, etc.</a:t>
            </a:r>
          </a:p>
          <a:p>
            <a:pPr lvl="2"/>
            <a:r>
              <a:rPr lang="en-US" sz="2000" dirty="0" smtClean="0"/>
              <a:t>Disrupting normal operations of it or related systems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LectureBasic2</Template>
  <TotalTime>3362</TotalTime>
  <Words>2432</Words>
  <Application>Microsoft Macintosh PowerPoint</Application>
  <PresentationFormat>On-screen Show (4:3)</PresentationFormat>
  <Paragraphs>437</Paragraphs>
  <Slides>46</Slides>
  <Notes>29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9" baseType="lpstr">
      <vt:lpstr>Slipstream</vt:lpstr>
      <vt:lpstr>Custom Design</vt:lpstr>
      <vt:lpstr>Visio</vt:lpstr>
      <vt:lpstr>Information Technology Security Introduction</vt:lpstr>
      <vt:lpstr>Security Threats</vt:lpstr>
      <vt:lpstr>How They Attack  and What They Want</vt:lpstr>
      <vt:lpstr>Hackers and You</vt:lpstr>
      <vt:lpstr>Points of Attack for Individuals </vt:lpstr>
      <vt:lpstr>Hackers and Companies and Governments</vt:lpstr>
      <vt:lpstr>Prize Examples for Companies and Governments</vt:lpstr>
      <vt:lpstr>Tools of the Cybercrime Trade</vt:lpstr>
      <vt:lpstr>Malware </vt:lpstr>
      <vt:lpstr>Malware? - Cookies</vt:lpstr>
      <vt:lpstr>Malware, cont’d</vt:lpstr>
      <vt:lpstr>Malware, cont’d</vt:lpstr>
      <vt:lpstr>Malware, cont’d</vt:lpstr>
      <vt:lpstr>Intentional Threats – Non-Malware</vt:lpstr>
      <vt:lpstr>Intentional Threats – Non-Malware</vt:lpstr>
      <vt:lpstr>Part 2  - Security Protection</vt:lpstr>
      <vt:lpstr>Signs That There’s a Potential Problem</vt:lpstr>
      <vt:lpstr>Protections</vt:lpstr>
      <vt:lpstr>In a Nutshell</vt:lpstr>
      <vt:lpstr>Security Protection - Cookies</vt:lpstr>
      <vt:lpstr>Security Protection - Malware</vt:lpstr>
      <vt:lpstr>Security Protection - Malware</vt:lpstr>
      <vt:lpstr>Security Protection - Malware</vt:lpstr>
      <vt:lpstr>Security Protection</vt:lpstr>
      <vt:lpstr>Security Protection - Non-Malware</vt:lpstr>
      <vt:lpstr>Personal Checklist</vt:lpstr>
      <vt:lpstr>Company/Organizations Protections</vt:lpstr>
      <vt:lpstr>Companies Protection Landscape</vt:lpstr>
      <vt:lpstr>Ethics and Privacy</vt:lpstr>
      <vt:lpstr>Privacy Issues </vt:lpstr>
      <vt:lpstr>Privacy Issues </vt:lpstr>
      <vt:lpstr>Privacy Issues </vt:lpstr>
      <vt:lpstr>Privacy Issues </vt:lpstr>
      <vt:lpstr>Ethical Issues of Information Technologies </vt:lpstr>
      <vt:lpstr>Ethical Issues of Information Technologies (cont’d.)</vt:lpstr>
      <vt:lpstr>Privacy - Know What You’re Signing-up For</vt:lpstr>
      <vt:lpstr>Data Collection on the Internet</vt:lpstr>
      <vt:lpstr>Censorship </vt:lpstr>
      <vt:lpstr>Censorship </vt:lpstr>
      <vt:lpstr>Intellectual Property </vt:lpstr>
      <vt:lpstr>Intellectual Property </vt:lpstr>
      <vt:lpstr>Social Divisions and the Digital Divide </vt:lpstr>
      <vt:lpstr>Information Technology and Health Issues </vt:lpstr>
      <vt:lpstr>Summary</vt:lpstr>
      <vt:lpstr>Summary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</dc:creator>
  <cp:lastModifiedBy>Hyrum Carroll</cp:lastModifiedBy>
  <cp:revision>550</cp:revision>
  <cp:lastPrinted>2012-04-12T12:24:53Z</cp:lastPrinted>
  <dcterms:created xsi:type="dcterms:W3CDTF">2005-10-04T19:44:59Z</dcterms:created>
  <dcterms:modified xsi:type="dcterms:W3CDTF">2016-10-24T13:55:52Z</dcterms:modified>
</cp:coreProperties>
</file>