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257" r:id="rId4"/>
    <p:sldId id="259" r:id="rId5"/>
    <p:sldId id="262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210" d="100"/>
          <a:sy n="210" d="100"/>
        </p:scale>
        <p:origin x="-25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D6BBC-CE7B-4580-AAFD-C109938E4058}" type="datetimeFigureOut">
              <a:rPr lang="en-US" smtClean="0"/>
              <a:t>2/20/15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1E26C-D0E0-4C04-A3B7-4E0260E5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9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1E26C-D0E0-4C04-A3B7-4E0260E5FE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0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3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1"/>
            <a:ext cx="533400" cy="304800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512511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81000" y="838200"/>
            <a:ext cx="8229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69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 anchor="ctr"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698679" cy="169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51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Internet and World Wide Web</a:t>
            </a:r>
            <a:br>
              <a:rPr lang="en-US" sz="3600" dirty="0" smtClean="0"/>
            </a:br>
            <a:r>
              <a:rPr lang="en-US" sz="3600" dirty="0" smtClean="0"/>
              <a:t>Concepts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674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Internet’s genesis - Defense Department project to create a network that could survive a nuclear conflict</a:t>
            </a:r>
          </a:p>
          <a:p>
            <a:r>
              <a:rPr lang="en-US" dirty="0" smtClean="0"/>
              <a:t>The first users - Government agencies and universities using the network to share information between computer systems</a:t>
            </a:r>
          </a:p>
          <a:p>
            <a:r>
              <a:rPr lang="en-US" dirty="0" smtClean="0"/>
              <a:t>The Internet is - Network of interconnected Networks supporting millions of connected systems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868" y="3657600"/>
            <a:ext cx="3962400" cy="28210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5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838200"/>
            <a:ext cx="8229600" cy="5715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World Wide Backbone Network ties Individual Networks into the Internet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marL="45720" indent="0">
              <a:buNone/>
            </a:pPr>
            <a:endParaRPr lang="en-US" sz="2000" dirty="0" smtClean="0"/>
          </a:p>
          <a:p>
            <a:pPr marL="45720" indent="0">
              <a:buNone/>
            </a:pPr>
            <a:endParaRPr lang="en-US" sz="2000" dirty="0"/>
          </a:p>
          <a:p>
            <a:r>
              <a:rPr lang="en-US" sz="2000" dirty="0" smtClean="0"/>
              <a:t>The Backbone is built, maintained and managed by Communications Companies, Governments and Universities</a:t>
            </a:r>
          </a:p>
          <a:p>
            <a:r>
              <a:rPr lang="en-US" sz="2000" dirty="0" smtClean="0"/>
              <a:t>Networks in companies, universities, and even our home networks are part of the Internet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14441"/>
            <a:ext cx="4800600" cy="34909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8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09600" y="4419600"/>
            <a:ext cx="2402663" cy="1905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User’s Home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95375"/>
            <a:ext cx="8229600" cy="563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are a variety of methods for connecting to the Internet:</a:t>
            </a:r>
          </a:p>
          <a:p>
            <a:pPr lvl="1"/>
            <a:r>
              <a:rPr lang="en-US" sz="1800" dirty="0" smtClean="0"/>
              <a:t>Dial-up</a:t>
            </a:r>
          </a:p>
          <a:p>
            <a:pPr lvl="1"/>
            <a:r>
              <a:rPr lang="en-US" sz="1800" dirty="0" smtClean="0"/>
              <a:t>Digital Subscriber Lines</a:t>
            </a:r>
          </a:p>
          <a:p>
            <a:pPr lvl="1"/>
            <a:r>
              <a:rPr lang="en-US" sz="1800" dirty="0" smtClean="0"/>
              <a:t>Cable Company Services</a:t>
            </a:r>
          </a:p>
          <a:p>
            <a:pPr lvl="1"/>
            <a:r>
              <a:rPr lang="en-US" sz="1800" dirty="0" smtClean="0"/>
              <a:t>Dedicated High Speed connections</a:t>
            </a:r>
          </a:p>
          <a:p>
            <a:r>
              <a:rPr lang="en-US" sz="2000" dirty="0" smtClean="0"/>
              <a:t>Home users connect to the Internet via an Internet Service Provider (ISP)</a:t>
            </a:r>
          </a:p>
          <a:p>
            <a:pPr marL="457200" lvl="1" indent="0">
              <a:buNone/>
            </a:pPr>
            <a:r>
              <a:rPr lang="en-US" sz="1800" dirty="0" smtClean="0"/>
              <a:t>Comcast and </a:t>
            </a:r>
            <a:r>
              <a:rPr lang="en-US" sz="1800" dirty="0" smtClean="0"/>
              <a:t>AT&amp;T </a:t>
            </a:r>
            <a:r>
              <a:rPr lang="en-US" sz="1800" dirty="0" smtClean="0"/>
              <a:t>are ISPs</a:t>
            </a:r>
            <a:endParaRPr lang="en-US" sz="1800" dirty="0"/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762000" y="5204498"/>
            <a:ext cx="762000" cy="68704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6549070" y="4766921"/>
            <a:ext cx="1752600" cy="147568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115593"/>
            <a:ext cx="864852" cy="864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loud 6"/>
          <p:cNvSpPr/>
          <p:nvPr/>
        </p:nvSpPr>
        <p:spPr>
          <a:xfrm>
            <a:off x="3505200" y="4953000"/>
            <a:ext cx="1524000" cy="1170270"/>
          </a:xfrm>
          <a:prstGeom prst="clou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5548019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7" idx="2"/>
          </p:cNvCxnSpPr>
          <p:nvPr/>
        </p:nvCxnSpPr>
        <p:spPr>
          <a:xfrm>
            <a:off x="2514600" y="5538135"/>
            <a:ext cx="995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0"/>
          </p:cNvCxnSpPr>
          <p:nvPr/>
        </p:nvCxnSpPr>
        <p:spPr>
          <a:xfrm>
            <a:off x="5027930" y="5538135"/>
            <a:ext cx="1530706" cy="9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3906" y="5986046"/>
            <a:ext cx="13740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Cable Modem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5334000"/>
            <a:ext cx="498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ISP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81800" y="5181600"/>
            <a:ext cx="1120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Internet</a:t>
            </a:r>
          </a:p>
          <a:p>
            <a:pPr algn="ctr"/>
            <a:r>
              <a:rPr lang="en-US" b="1" dirty="0" smtClean="0"/>
              <a:t>Backbone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Every device (e.g. computer system, network equipment) has an address on the Internet so that it can be located and communicated with</a:t>
            </a:r>
          </a:p>
          <a:p>
            <a:r>
              <a:rPr lang="en-US" sz="2000" dirty="0" smtClean="0"/>
              <a:t>The addressing scheme of the Internet is defined by the standard called the Internet Protocol (IP)</a:t>
            </a:r>
          </a:p>
          <a:p>
            <a:r>
              <a:rPr lang="en-US" sz="2000" dirty="0" smtClean="0"/>
              <a:t>The format of an IP address is  </a:t>
            </a:r>
            <a:r>
              <a:rPr lang="en-US" sz="2000" dirty="0" err="1" smtClean="0"/>
              <a:t>xxx.xxx.xxx.xxx</a:t>
            </a:r>
            <a:endParaRPr lang="en-US" sz="2000" dirty="0" smtClean="0"/>
          </a:p>
          <a:p>
            <a:pPr lvl="1"/>
            <a:r>
              <a:rPr lang="en-US" sz="1800" dirty="0" smtClean="0"/>
              <a:t>For example  74.125.157.147 is the address of a device in </a:t>
            </a:r>
            <a:r>
              <a:rPr lang="en-US" sz="1800" dirty="0"/>
              <a:t>G</a:t>
            </a:r>
            <a:r>
              <a:rPr lang="en-US" sz="1800" dirty="0" smtClean="0"/>
              <a:t>oogle’s network</a:t>
            </a:r>
          </a:p>
          <a:p>
            <a:r>
              <a:rPr lang="en-US" sz="2000" dirty="0" smtClean="0"/>
              <a:t>For ease of </a:t>
            </a:r>
            <a:r>
              <a:rPr lang="en-US" sz="2000" dirty="0" smtClean="0"/>
              <a:t>reference, </a:t>
            </a:r>
            <a:r>
              <a:rPr lang="en-US" sz="2000" dirty="0" smtClean="0"/>
              <a:t>IP addresses can be given an alias or Domain Name referred to as a Universal Resource </a:t>
            </a:r>
            <a:r>
              <a:rPr lang="en-US" sz="2000" dirty="0" smtClean="0"/>
              <a:t>Locator (URL)</a:t>
            </a:r>
            <a:endParaRPr lang="en-US" sz="2000" dirty="0" smtClean="0"/>
          </a:p>
          <a:p>
            <a:pPr lvl="1"/>
            <a:r>
              <a:rPr lang="en-US" sz="1800" dirty="0" smtClean="0"/>
              <a:t>For example  www.google.com</a:t>
            </a:r>
          </a:p>
          <a:p>
            <a:r>
              <a:rPr lang="en-US" sz="2000" dirty="0" smtClean="0"/>
              <a:t>Domain names are assigned by authorized agencies</a:t>
            </a:r>
          </a:p>
          <a:p>
            <a:r>
              <a:rPr lang="en-US" sz="2000" dirty="0" smtClean="0"/>
              <a:t>The conversion of a URL </a:t>
            </a:r>
            <a:r>
              <a:rPr lang="en-US" sz="2000" dirty="0" smtClean="0"/>
              <a:t>( the domain </a:t>
            </a:r>
            <a:r>
              <a:rPr lang="en-US" sz="2000" dirty="0" smtClean="0"/>
              <a:t>n</a:t>
            </a:r>
            <a:r>
              <a:rPr lang="en-US" sz="2000" dirty="0" smtClean="0"/>
              <a:t>ame part) </a:t>
            </a:r>
            <a:r>
              <a:rPr lang="en-US" sz="2000" dirty="0" smtClean="0"/>
              <a:t>to an IP address is done by a network application called Domain Name Services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7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Wide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World Wide Web is the collection of Electronic Documents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986906" y="2716329"/>
            <a:ext cx="1219200" cy="981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3" descr="C:\Users\Dan\AppData\Local\Microsoft\Windows\Temporary Internet Files\Content.IE5\X9PR9QR0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705" y="2425816"/>
            <a:ext cx="13144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59042" y="3859329"/>
            <a:ext cx="1033463" cy="1219200"/>
            <a:chOff x="6400800" y="3962400"/>
            <a:chExt cx="1033463" cy="1219200"/>
          </a:xfrm>
        </p:grpSpPr>
        <p:sp>
          <p:nvSpPr>
            <p:cNvPr id="7" name="Flowchart: Magnetic Disk 6"/>
            <p:cNvSpPr/>
            <p:nvPr/>
          </p:nvSpPr>
          <p:spPr>
            <a:xfrm>
              <a:off x="6400800" y="3962400"/>
              <a:ext cx="1033463" cy="1219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477000" y="4452936"/>
              <a:ext cx="861060" cy="152401"/>
              <a:chOff x="6477000" y="4452936"/>
              <a:chExt cx="861060" cy="152401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477000" y="4452937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818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0866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477000" y="4640839"/>
              <a:ext cx="861060" cy="138546"/>
              <a:chOff x="6477000" y="4452936"/>
              <a:chExt cx="861060" cy="152401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477000" y="4452937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818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0866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477000" y="4829176"/>
              <a:ext cx="861060" cy="152401"/>
              <a:chOff x="6477000" y="4452936"/>
              <a:chExt cx="861060" cy="152401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477000" y="4452937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818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0866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0" name="Straight Connector 19"/>
          <p:cNvCxnSpPr/>
          <p:nvPr/>
        </p:nvCxnSpPr>
        <p:spPr>
          <a:xfrm>
            <a:off x="7040043" y="3478329"/>
            <a:ext cx="125729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504" y="2773575"/>
            <a:ext cx="762001" cy="55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04800" y="3811257"/>
            <a:ext cx="26706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Web Browser</a:t>
            </a:r>
          </a:p>
          <a:p>
            <a:pPr algn="ctr"/>
            <a:r>
              <a:rPr lang="en-US" sz="1600" dirty="0" smtClean="0"/>
              <a:t>Software that requests and interprets web pages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0" y="4607040"/>
            <a:ext cx="304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Hypertext Transfer Protocol</a:t>
            </a:r>
          </a:p>
          <a:p>
            <a:pPr algn="ctr"/>
            <a:r>
              <a:rPr lang="en-US" sz="1600" dirty="0" smtClean="0"/>
              <a:t>Protocol for </a:t>
            </a:r>
            <a:r>
              <a:rPr lang="en-US" sz="1600" dirty="0" smtClean="0"/>
              <a:t>web browser </a:t>
            </a:r>
            <a:r>
              <a:rPr lang="en-US" sz="1600" dirty="0" smtClean="0"/>
              <a:t>and </a:t>
            </a:r>
            <a:r>
              <a:rPr lang="en-US" sz="1600" dirty="0"/>
              <a:t>w</a:t>
            </a:r>
            <a:r>
              <a:rPr lang="en-US" sz="1600" dirty="0" smtClean="0"/>
              <a:t>eb </a:t>
            </a:r>
            <a:r>
              <a:rPr lang="en-US" sz="1600" dirty="0"/>
              <a:t>s</a:t>
            </a:r>
            <a:r>
              <a:rPr lang="en-US" sz="1600" dirty="0" smtClean="0"/>
              <a:t>erver communications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511822" y="1379376"/>
            <a:ext cx="24035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Web Server</a:t>
            </a:r>
          </a:p>
          <a:p>
            <a:pPr algn="ctr"/>
            <a:r>
              <a:rPr lang="en-US" sz="1600" dirty="0" smtClean="0"/>
              <a:t>Computer that holds </a:t>
            </a:r>
            <a:r>
              <a:rPr lang="en-US" sz="1600" dirty="0"/>
              <a:t>w</a:t>
            </a:r>
            <a:r>
              <a:rPr lang="en-US" sz="1600" dirty="0" smtClean="0"/>
              <a:t>eb pages </a:t>
            </a:r>
            <a:r>
              <a:rPr lang="en-US" sz="1600" dirty="0" smtClean="0"/>
              <a:t>and handles </a:t>
            </a:r>
            <a:r>
              <a:rPr lang="en-US" sz="1600" dirty="0" smtClean="0"/>
              <a:t>browser </a:t>
            </a:r>
            <a:r>
              <a:rPr lang="en-US" sz="1600" dirty="0" smtClean="0"/>
              <a:t>requests</a:t>
            </a:r>
            <a:endParaRPr lang="en-US" sz="1600" dirty="0"/>
          </a:p>
        </p:txBody>
      </p:sp>
      <p:sp>
        <p:nvSpPr>
          <p:cNvPr id="26" name="Cloud 25"/>
          <p:cNvSpPr/>
          <p:nvPr/>
        </p:nvSpPr>
        <p:spPr>
          <a:xfrm>
            <a:off x="2763281" y="1810798"/>
            <a:ext cx="2895600" cy="246265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4" idx="3"/>
          </p:cNvCxnSpPr>
          <p:nvPr/>
        </p:nvCxnSpPr>
        <p:spPr>
          <a:xfrm>
            <a:off x="2021363" y="3042128"/>
            <a:ext cx="4379437" cy="7624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89242" y="5201960"/>
            <a:ext cx="216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Web Pages</a:t>
            </a:r>
          </a:p>
          <a:p>
            <a:pPr algn="ctr"/>
            <a:r>
              <a:rPr lang="en-US" sz="1600" dirty="0" smtClean="0"/>
              <a:t>Electronic Documents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505200" y="231191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Internet</a:t>
            </a:r>
            <a:endParaRPr lang="en-US" sz="2400" b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6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Wide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A variety of applications are supported on the Internet and World Wide Web, including:</a:t>
            </a:r>
          </a:p>
          <a:p>
            <a:r>
              <a:rPr lang="en-US" sz="1800" dirty="0" smtClean="0"/>
              <a:t>Research / Searching</a:t>
            </a:r>
          </a:p>
          <a:p>
            <a:r>
              <a:rPr lang="en-US" sz="1800" dirty="0" smtClean="0"/>
              <a:t>Email</a:t>
            </a:r>
          </a:p>
          <a:p>
            <a:r>
              <a:rPr lang="en-US" sz="1800" dirty="0" smtClean="0"/>
              <a:t>Conferencing – audio and video</a:t>
            </a:r>
          </a:p>
          <a:p>
            <a:r>
              <a:rPr lang="en-US" sz="1800" dirty="0" smtClean="0"/>
              <a:t>Streaming Media – audio and video</a:t>
            </a:r>
          </a:p>
          <a:p>
            <a:r>
              <a:rPr lang="en-US" sz="1800" dirty="0" smtClean="0"/>
              <a:t>Social Networking</a:t>
            </a:r>
          </a:p>
          <a:p>
            <a:r>
              <a:rPr lang="en-US" sz="1800" dirty="0" smtClean="0"/>
              <a:t>Blogs</a:t>
            </a:r>
          </a:p>
          <a:p>
            <a:r>
              <a:rPr lang="en-US" sz="1800" dirty="0" smtClean="0"/>
              <a:t>Instant Messaging</a:t>
            </a:r>
          </a:p>
          <a:p>
            <a:r>
              <a:rPr lang="en-US" sz="1800" dirty="0" smtClean="0"/>
              <a:t>Electronic Commerce</a:t>
            </a:r>
          </a:p>
          <a:p>
            <a:pPr lvl="1"/>
            <a:r>
              <a:rPr lang="en-US" sz="1800" dirty="0" smtClean="0"/>
              <a:t>Business-to-Business</a:t>
            </a:r>
          </a:p>
          <a:p>
            <a:pPr lvl="1"/>
            <a:r>
              <a:rPr lang="en-US" sz="1800" dirty="0" smtClean="0"/>
              <a:t>Business-to-Consumer</a:t>
            </a:r>
          </a:p>
          <a:p>
            <a:r>
              <a:rPr lang="en-US" sz="1800" dirty="0" smtClean="0"/>
              <a:t>Inter-computer </a:t>
            </a:r>
            <a:r>
              <a:rPr lang="en-US" sz="1800" dirty="0"/>
              <a:t>systems </a:t>
            </a:r>
            <a:r>
              <a:rPr lang="en-US" sz="1800" dirty="0" smtClean="0"/>
              <a:t>communications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 bulk of Internet traffic is business driven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49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LectureBasic1</Template>
  <TotalTime>158</TotalTime>
  <Words>399</Words>
  <Application>Microsoft Macintosh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Design</vt:lpstr>
      <vt:lpstr>Slipstream</vt:lpstr>
      <vt:lpstr>Internet and World Wide Web Concepts</vt:lpstr>
      <vt:lpstr>The Internet</vt:lpstr>
      <vt:lpstr>The Internet</vt:lpstr>
      <vt:lpstr>The Internet</vt:lpstr>
      <vt:lpstr>The Internet</vt:lpstr>
      <vt:lpstr>World Wide Web</vt:lpstr>
      <vt:lpstr>World Wide Web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and World Wide Web Concepts</dc:title>
  <dc:creator>djoaquin@mtsu.edu</dc:creator>
  <cp:lastModifiedBy>Hyrum Carroll</cp:lastModifiedBy>
  <cp:revision>20</cp:revision>
  <dcterms:created xsi:type="dcterms:W3CDTF">2011-12-15T19:00:26Z</dcterms:created>
  <dcterms:modified xsi:type="dcterms:W3CDTF">2015-02-20T15:23:13Z</dcterms:modified>
</cp:coreProperties>
</file>