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44" r:id="rId2"/>
    <p:sldId id="345" r:id="rId3"/>
    <p:sldId id="346" r:id="rId4"/>
    <p:sldId id="348" r:id="rId5"/>
    <p:sldId id="374" r:id="rId6"/>
    <p:sldId id="375" r:id="rId7"/>
    <p:sldId id="349" r:id="rId8"/>
    <p:sldId id="350" r:id="rId9"/>
    <p:sldId id="351" r:id="rId10"/>
    <p:sldId id="352" r:id="rId11"/>
    <p:sldId id="353" r:id="rId12"/>
    <p:sldId id="369" r:id="rId13"/>
    <p:sldId id="383" r:id="rId14"/>
    <p:sldId id="354" r:id="rId15"/>
    <p:sldId id="376" r:id="rId16"/>
    <p:sldId id="377" r:id="rId17"/>
    <p:sldId id="378" r:id="rId18"/>
    <p:sldId id="379" r:id="rId19"/>
    <p:sldId id="380" r:id="rId20"/>
    <p:sldId id="355" r:id="rId21"/>
    <p:sldId id="356" r:id="rId22"/>
    <p:sldId id="357" r:id="rId23"/>
    <p:sldId id="358" r:id="rId24"/>
    <p:sldId id="359" r:id="rId25"/>
    <p:sldId id="360" r:id="rId26"/>
    <p:sldId id="381" r:id="rId27"/>
    <p:sldId id="361" r:id="rId28"/>
    <p:sldId id="363" r:id="rId29"/>
    <p:sldId id="362" r:id="rId30"/>
    <p:sldId id="364" r:id="rId31"/>
    <p:sldId id="371" r:id="rId32"/>
    <p:sldId id="382" r:id="rId33"/>
    <p:sldId id="366" r:id="rId34"/>
    <p:sldId id="367" r:id="rId35"/>
    <p:sldId id="368" r:id="rId36"/>
    <p:sldId id="37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AA0E50-2E6C-40E7-8766-D4C02C340145}">
          <p14:sldIdLst>
            <p14:sldId id="344"/>
            <p14:sldId id="345"/>
            <p14:sldId id="346"/>
            <p14:sldId id="348"/>
            <p14:sldId id="374"/>
            <p14:sldId id="375"/>
            <p14:sldId id="349"/>
            <p14:sldId id="350"/>
            <p14:sldId id="351"/>
            <p14:sldId id="352"/>
            <p14:sldId id="353"/>
            <p14:sldId id="369"/>
            <p14:sldId id="383"/>
            <p14:sldId id="354"/>
            <p14:sldId id="376"/>
            <p14:sldId id="377"/>
            <p14:sldId id="378"/>
            <p14:sldId id="379"/>
            <p14:sldId id="380"/>
            <p14:sldId id="355"/>
            <p14:sldId id="356"/>
            <p14:sldId id="357"/>
            <p14:sldId id="358"/>
            <p14:sldId id="359"/>
            <p14:sldId id="360"/>
            <p14:sldId id="381"/>
            <p14:sldId id="361"/>
            <p14:sldId id="363"/>
            <p14:sldId id="362"/>
            <p14:sldId id="364"/>
            <p14:sldId id="371"/>
            <p14:sldId id="382"/>
            <p14:sldId id="366"/>
            <p14:sldId id="367"/>
            <p14:sldId id="368"/>
            <p14:sldId id="3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9" autoAdjust="0"/>
    <p:restoredTop sz="93773" autoAdjust="0"/>
  </p:normalViewPr>
  <p:slideViewPr>
    <p:cSldViewPr>
      <p:cViewPr>
        <p:scale>
          <a:sx n="73" d="100"/>
          <a:sy n="73" d="100"/>
        </p:scale>
        <p:origin x="-2704" y="-9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4" d="100"/>
        <a:sy n="254" d="100"/>
      </p:scale>
      <p:origin x="0" y="31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6149-709C-423A-8B40-D7745841FD8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ECF19-15B2-4C24-A57B-5FC3E62D6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9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ECF19-15B2-4C24-A57B-5FC3E62D6BF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4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5638800"/>
            <a:ext cx="4953000" cy="609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4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8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1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4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1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8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9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7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1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5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21CD-336A-404C-B0ED-868CD402D7AD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D712-23E6-4214-A671-543B241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6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tsu.edu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6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Headers</a:t>
            </a:r>
          </a:p>
          <a:p>
            <a:pPr lvl="1">
              <a:buNone/>
            </a:pPr>
            <a:r>
              <a:rPr lang="en-US" dirty="0" smtClean="0"/>
              <a:t>&lt;h1&gt; Header 1 &lt;/h1&gt;  - largest</a:t>
            </a:r>
          </a:p>
          <a:p>
            <a:pPr lvl="1">
              <a:buNone/>
            </a:pPr>
            <a:r>
              <a:rPr lang="en-US" dirty="0" smtClean="0"/>
              <a:t>&lt;h2&gt; Header 2 &lt;/h2&gt;</a:t>
            </a:r>
          </a:p>
          <a:p>
            <a:pPr lvl="1">
              <a:buNone/>
            </a:pPr>
            <a:r>
              <a:rPr lang="en-US" dirty="0" smtClean="0"/>
              <a:t>&lt;h3&gt; Header 3 &lt;/h3&gt;</a:t>
            </a:r>
          </a:p>
          <a:p>
            <a:pPr lvl="1">
              <a:buNone/>
            </a:pPr>
            <a:r>
              <a:rPr lang="en-US" dirty="0" smtClean="0"/>
              <a:t>&lt;h4&gt; Header 3 &lt;/h4&gt;</a:t>
            </a:r>
          </a:p>
          <a:p>
            <a:pPr lvl="1">
              <a:buNone/>
            </a:pPr>
            <a:r>
              <a:rPr lang="en-US" dirty="0" smtClean="0"/>
              <a:t>&lt;h5&gt; Header 3 &lt;/h5&gt;</a:t>
            </a:r>
          </a:p>
          <a:p>
            <a:pPr lvl="1">
              <a:buNone/>
            </a:pPr>
            <a:r>
              <a:rPr lang="en-US" dirty="0" smtClean="0"/>
              <a:t>&lt;h6&gt; Header 3 &lt;/h6&gt;  - smallest</a:t>
            </a:r>
          </a:p>
          <a:p>
            <a:r>
              <a:rPr lang="en-US" dirty="0" smtClean="0"/>
              <a:t>Paragraphs</a:t>
            </a:r>
          </a:p>
          <a:p>
            <a:pPr lvl="1">
              <a:buNone/>
            </a:pPr>
            <a:r>
              <a:rPr lang="en-US" dirty="0" smtClean="0"/>
              <a:t>&lt;p&gt; Paragraph &lt;/p&gt;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563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Next Line</a:t>
            </a:r>
          </a:p>
          <a:p>
            <a:pPr lvl="1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Changing text</a:t>
            </a:r>
          </a:p>
          <a:p>
            <a:pPr lvl="1">
              <a:buNone/>
            </a:pPr>
            <a:r>
              <a:rPr lang="en-US" dirty="0" smtClean="0"/>
              <a:t>&lt;strong&gt; &lt;/strong&gt;</a:t>
            </a:r>
          </a:p>
          <a:p>
            <a:pPr lvl="1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em</a:t>
            </a:r>
            <a:r>
              <a:rPr lang="en-US" dirty="0" smtClean="0"/>
              <a:t>&gt; &lt;/</a:t>
            </a:r>
            <a:r>
              <a:rPr lang="en-US" dirty="0" err="1" smtClean="0"/>
              <a:t>em</a:t>
            </a:r>
            <a:r>
              <a:rPr lang="en-US" dirty="0" smtClean="0"/>
              <a:t>&gt;</a:t>
            </a:r>
          </a:p>
          <a:p>
            <a:pPr lvl="1">
              <a:buNone/>
            </a:pPr>
            <a:r>
              <a:rPr lang="en-US" dirty="0" smtClean="0"/>
              <a:t>&lt;u&gt; underline &lt;/u&gt; </a:t>
            </a:r>
            <a:r>
              <a:rPr lang="en-US" dirty="0"/>
              <a:t>(</a:t>
            </a:r>
            <a:r>
              <a:rPr lang="en-US" dirty="0" smtClean="0"/>
              <a:t>use </a:t>
            </a:r>
            <a:r>
              <a:rPr lang="en-US" dirty="0" smtClean="0"/>
              <a:t>CSS to do this </a:t>
            </a:r>
            <a:r>
              <a:rPr lang="en-US" dirty="0" smtClean="0"/>
              <a:t>now</a:t>
            </a:r>
            <a:r>
              <a:rPr lang="en-US" dirty="0"/>
              <a:t>: style=“text-decoration: </a:t>
            </a:r>
            <a:r>
              <a:rPr lang="en-US" dirty="0" smtClean="0"/>
              <a:t>underline”)</a:t>
            </a:r>
            <a:endParaRPr lang="en-US" dirty="0" smtClean="0"/>
          </a:p>
          <a:p>
            <a:r>
              <a:rPr lang="en-US" dirty="0" smtClean="0"/>
              <a:t>Comment</a:t>
            </a:r>
          </a:p>
          <a:p>
            <a:pPr marL="457200" lvl="1" indent="0">
              <a:buNone/>
            </a:pPr>
            <a:r>
              <a:rPr lang="en-US" dirty="0" smtClean="0"/>
              <a:t>&lt;!--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Comment, does not show up on a browser </a:t>
            </a:r>
            <a:r>
              <a:rPr lang="en-US" dirty="0" smtClean="0"/>
              <a:t>--&gt;</a:t>
            </a:r>
          </a:p>
        </p:txBody>
      </p:sp>
    </p:spTree>
    <p:extLst>
      <p:ext uri="{BB962C8B-B14F-4D97-AF65-F5344CB8AC3E}">
        <p14:creationId xmlns:p14="http://schemas.microsoft.com/office/powerpoint/2010/main" val="116908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url_here</a:t>
            </a:r>
            <a:r>
              <a:rPr lang="en-US" dirty="0" smtClean="0"/>
              <a:t>”&gt; Link Text &lt;/a&gt;</a:t>
            </a:r>
          </a:p>
          <a:p>
            <a:r>
              <a:rPr lang="en-US" dirty="0" smtClean="0"/>
              <a:t>The URL can be:</a:t>
            </a:r>
          </a:p>
          <a:p>
            <a:pPr lvl="1"/>
            <a:r>
              <a:rPr lang="en-US" dirty="0" smtClean="0"/>
              <a:t> a page you created or</a:t>
            </a:r>
          </a:p>
          <a:p>
            <a:pPr lvl="1"/>
            <a:r>
              <a:rPr lang="en-US" dirty="0" smtClean="0"/>
              <a:t> an external link (MUST HAVE HTTP)</a:t>
            </a:r>
          </a:p>
          <a:p>
            <a:endParaRPr lang="en-US" dirty="0" smtClean="0"/>
          </a:p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aboutMe.html</a:t>
            </a:r>
            <a:r>
              <a:rPr lang="en-US" dirty="0" smtClean="0"/>
              <a:t>”&gt; About Me &lt;/a&gt;</a:t>
            </a:r>
          </a:p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 =“http://www.mtsu.edu”&gt; MTSU &lt;/a&gt;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MTSU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859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Attributes for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arget=“_blank” – opens the link in a new window</a:t>
            </a:r>
          </a:p>
          <a:p>
            <a:r>
              <a:rPr lang="en-US" dirty="0"/>
              <a:t>t</a:t>
            </a:r>
            <a:r>
              <a:rPr lang="en-US" dirty="0" smtClean="0"/>
              <a:t>itle=“example </a:t>
            </a:r>
            <a:r>
              <a:rPr lang="en-US" dirty="0" smtClean="0"/>
              <a:t>of a link </a:t>
            </a:r>
            <a:r>
              <a:rPr lang="en-US" dirty="0" smtClean="0"/>
              <a:t>here” – the alt text of the link</a:t>
            </a:r>
          </a:p>
          <a:p>
            <a:endParaRPr lang="en-US" dirty="0" smtClean="0"/>
          </a:p>
          <a:p>
            <a:r>
              <a:rPr lang="en-US" dirty="0" smtClean="0"/>
              <a:t>Can anchor pages:</a:t>
            </a:r>
          </a:p>
          <a:p>
            <a:pPr lvl="1"/>
            <a:r>
              <a:rPr lang="en-US" dirty="0" smtClean="0"/>
              <a:t>Add id=“</a:t>
            </a:r>
            <a:r>
              <a:rPr lang="en-US" dirty="0" err="1" smtClean="0"/>
              <a:t>linkName</a:t>
            </a:r>
            <a:r>
              <a:rPr lang="en-US" dirty="0" smtClean="0"/>
              <a:t>” </a:t>
            </a:r>
            <a:r>
              <a:rPr lang="en-US" dirty="0" smtClean="0"/>
              <a:t>inside of any </a:t>
            </a:r>
            <a:r>
              <a:rPr lang="en-US" dirty="0" smtClean="0"/>
              <a:t>tag</a:t>
            </a:r>
          </a:p>
          <a:p>
            <a:pPr lvl="1"/>
            <a:r>
              <a:rPr lang="en-US" dirty="0" smtClean="0"/>
              <a:t>Then add, &lt;a </a:t>
            </a:r>
            <a:r>
              <a:rPr lang="en-US" dirty="0" err="1" smtClean="0"/>
              <a:t>href</a:t>
            </a:r>
            <a:r>
              <a:rPr lang="en-US" dirty="0" smtClean="0"/>
              <a:t>="#</a:t>
            </a:r>
            <a:r>
              <a:rPr lang="en-US" dirty="0" err="1" smtClean="0"/>
              <a:t>linkName</a:t>
            </a:r>
            <a:r>
              <a:rPr lang="en-US" dirty="0" smtClean="0"/>
              <a:t>"&gt;here&lt;/a&gt; to go to the anchor.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15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Syntax!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&amp;</a:t>
            </a:r>
            <a:r>
              <a:rPr lang="en-US" dirty="0" err="1" smtClean="0">
                <a:latin typeface="Courier"/>
                <a:cs typeface="Courier"/>
              </a:rPr>
              <a:t>nbsp</a:t>
            </a:r>
            <a:r>
              <a:rPr lang="en-US" dirty="0" smtClean="0">
                <a:latin typeface="Courier"/>
                <a:cs typeface="Courier"/>
              </a:rPr>
              <a:t>;</a:t>
            </a:r>
            <a:r>
              <a:rPr lang="en-US" dirty="0" smtClean="0"/>
              <a:t> 	one space</a:t>
            </a:r>
          </a:p>
          <a:p>
            <a:r>
              <a:rPr lang="en-US" dirty="0" smtClean="0"/>
              <a:t>&lt;marquee&gt; Text scrolling &lt;/marquee&gt; </a:t>
            </a:r>
          </a:p>
          <a:p>
            <a:pPr lvl="1"/>
            <a:r>
              <a:rPr lang="en-US" dirty="0" smtClean="0"/>
              <a:t>**Again, this is HTML 4 and should really be done with CSS**</a:t>
            </a:r>
          </a:p>
        </p:txBody>
      </p:sp>
    </p:spTree>
    <p:extLst>
      <p:ext uri="{BB962C8B-B14F-4D97-AF65-F5344CB8AC3E}">
        <p14:creationId xmlns:p14="http://schemas.microsoft.com/office/powerpoint/2010/main" val="174903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Styling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7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 ways to style HTML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Inline*</a:t>
            </a:r>
          </a:p>
          <a:p>
            <a:pPr lvl="2"/>
            <a:r>
              <a:rPr lang="en-US" dirty="0" smtClean="0"/>
              <a:t>&lt;p style=“</a:t>
            </a:r>
            <a:r>
              <a:rPr lang="en-US" dirty="0" err="1" smtClean="0"/>
              <a:t>color:blue</a:t>
            </a:r>
            <a:r>
              <a:rPr lang="en-US" dirty="0" smtClean="0"/>
              <a:t>”&gt;This is a blue paragraph.&lt;/p&gt;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Internal Style sheet</a:t>
            </a:r>
          </a:p>
          <a:p>
            <a:pPr lvl="2"/>
            <a:r>
              <a:rPr lang="en-US" dirty="0" smtClean="0"/>
              <a:t>All styling is done in the &lt;head&gt;&lt;/head&gt; tags of the HTML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External Style sheet*</a:t>
            </a:r>
          </a:p>
          <a:p>
            <a:pPr lvl="2"/>
            <a:r>
              <a:rPr lang="en-US" dirty="0" smtClean="0"/>
              <a:t>Styling is put in a separate file(s)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*What we’re using in this class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356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styling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Appropriate when you want a unique style to be applied to one single occurrence of an element.</a:t>
            </a:r>
          </a:p>
          <a:p>
            <a:endParaRPr lang="en-US" dirty="0"/>
          </a:p>
          <a:p>
            <a:r>
              <a:rPr lang="en-US" dirty="0" smtClean="0"/>
              <a:t>Use the style attribute in the relevant tag. It can contain any CSS property.</a:t>
            </a:r>
          </a:p>
          <a:p>
            <a:pPr lvl="1"/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sz="2200" dirty="0" smtClean="0"/>
              <a:t>&lt;p style=“</a:t>
            </a:r>
            <a:r>
              <a:rPr lang="en-US" sz="2200" dirty="0" err="1" smtClean="0"/>
              <a:t>color:blue</a:t>
            </a:r>
            <a:r>
              <a:rPr lang="en-US" sz="2200" dirty="0" smtClean="0"/>
              <a:t>; margin-left:20px”&gt;This is a paragraph.&lt;/p&gt;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13352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I want to just style one word in a Sentence?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the style attribute allows us to style an element. What’s the best way to style just one word in an element?</a:t>
            </a:r>
          </a:p>
          <a:p>
            <a:endParaRPr lang="en-US" dirty="0"/>
          </a:p>
          <a:p>
            <a:r>
              <a:rPr lang="en-US" dirty="0" smtClean="0"/>
              <a:t>&lt;span&gt;&lt;/span&gt; tags can go around one or more words!</a:t>
            </a:r>
          </a:p>
          <a:p>
            <a:pPr lvl="1"/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sz="2000" dirty="0" smtClean="0"/>
              <a:t>&lt;p&gt; My favorite font is &lt;span style=“font-family: </a:t>
            </a:r>
            <a:r>
              <a:rPr lang="en-US" sz="2000" dirty="0" err="1" smtClean="0"/>
              <a:t>Futura</a:t>
            </a:r>
            <a:r>
              <a:rPr lang="en-US" sz="2000" dirty="0" smtClean="0"/>
              <a:t>”&gt;</a:t>
            </a:r>
            <a:r>
              <a:rPr lang="en-US" sz="2000" dirty="0" err="1" smtClean="0"/>
              <a:t>Futura</a:t>
            </a:r>
            <a:r>
              <a:rPr lang="en-US" sz="2000" dirty="0" smtClean="0"/>
              <a:t>&lt;/span&gt;!&lt;/p&gt;</a:t>
            </a:r>
          </a:p>
        </p:txBody>
      </p:sp>
    </p:spTree>
    <p:extLst>
      <p:ext uri="{BB962C8B-B14F-4D97-AF65-F5344CB8AC3E}">
        <p14:creationId xmlns:p14="http://schemas.microsoft.com/office/powerpoint/2010/main" val="416528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7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use the Komodo editor</a:t>
            </a:r>
          </a:p>
          <a:p>
            <a:r>
              <a:rPr lang="en-US" dirty="0" smtClean="0"/>
              <a:t>HTML coding and testing</a:t>
            </a:r>
          </a:p>
          <a:p>
            <a:pPr lvl="1"/>
            <a:r>
              <a:rPr lang="en-US" dirty="0" smtClean="0"/>
              <a:t>List and Images</a:t>
            </a:r>
          </a:p>
          <a:p>
            <a:pPr lvl="1"/>
            <a:r>
              <a:rPr lang="en-US" dirty="0" smtClean="0"/>
              <a:t>Tables and Links</a:t>
            </a:r>
          </a:p>
          <a:p>
            <a:pPr lvl="1"/>
            <a:r>
              <a:rPr lang="en-US" dirty="0" smtClean="0"/>
              <a:t>At least 2 pages and navigation</a:t>
            </a:r>
          </a:p>
          <a:p>
            <a:pPr lvl="1"/>
            <a:r>
              <a:rPr lang="en-US" dirty="0" smtClean="0">
                <a:hlinkClick r:id="rId2"/>
              </a:rPr>
              <a:t>http://www.w3schools.com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685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lists</a:t>
            </a:r>
          </a:p>
          <a:p>
            <a:pPr lvl="1"/>
            <a:r>
              <a:rPr lang="en-US" dirty="0" smtClean="0"/>
              <a:t>Ordered: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First entry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Second entry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Third entry</a:t>
            </a:r>
          </a:p>
          <a:p>
            <a:pPr lvl="1"/>
            <a:r>
              <a:rPr lang="en-US" dirty="0" smtClean="0"/>
              <a:t>Unordered</a:t>
            </a:r>
          </a:p>
          <a:p>
            <a:pPr lvl="2"/>
            <a:r>
              <a:rPr lang="en-US" dirty="0" smtClean="0"/>
              <a:t>Entry</a:t>
            </a:r>
          </a:p>
          <a:p>
            <a:pPr lvl="2"/>
            <a:r>
              <a:rPr lang="en-US" dirty="0" smtClean="0"/>
              <a:t>Entry</a:t>
            </a:r>
          </a:p>
          <a:p>
            <a:pPr lvl="2"/>
            <a:r>
              <a:rPr lang="en-US" dirty="0" smtClean="0"/>
              <a:t>Entry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0512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First Entry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&lt;li&gt; Second Entry &lt;/li&gt;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	&lt;li&gt; Third Entry &lt;/li&gt;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2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List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Compact – less space between lines and indentation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ol</a:t>
            </a:r>
            <a:r>
              <a:rPr lang="en-US" dirty="0" smtClean="0"/>
              <a:t> compact="compact"&gt;</a:t>
            </a:r>
          </a:p>
          <a:p>
            <a:r>
              <a:rPr lang="en-US" dirty="0" smtClean="0"/>
              <a:t>Start – specifies the start number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ol</a:t>
            </a:r>
            <a:r>
              <a:rPr lang="en-US" dirty="0" smtClean="0"/>
              <a:t> start="50"&gt;</a:t>
            </a:r>
          </a:p>
          <a:p>
            <a:r>
              <a:rPr lang="en-US" dirty="0" smtClean="0"/>
              <a:t>Type – specifies the type of order (1, A, a, I,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ol</a:t>
            </a:r>
            <a:r>
              <a:rPr lang="en-US" dirty="0" smtClean="0"/>
              <a:t> type="I"&gt;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2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Unordered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Entry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Entry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	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Entry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6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Unordered Lists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Compact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 compact="compact"&gt;</a:t>
            </a:r>
          </a:p>
          <a:p>
            <a:r>
              <a:rPr lang="en-US" dirty="0" smtClean="0"/>
              <a:t>Type (disc, square, circle)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 type="square"&gt;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8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Within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 Entry</a:t>
            </a:r>
          </a:p>
          <a:p>
            <a:pPr marL="914400" lvl="1" indent="-514350"/>
            <a:r>
              <a:rPr lang="en-US" dirty="0" smtClean="0"/>
              <a:t>Sub Entry</a:t>
            </a:r>
          </a:p>
          <a:p>
            <a:pPr marL="914400" lvl="1" indent="-514350"/>
            <a:r>
              <a:rPr lang="en-US" dirty="0" smtClean="0"/>
              <a:t>Sub Entry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Second Entry</a:t>
            </a:r>
          </a:p>
          <a:p>
            <a:pPr marL="914400" lvl="1" indent="-514350"/>
            <a:r>
              <a:rPr lang="en-US" dirty="0" smtClean="0"/>
              <a:t>Sub Entry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Third Entry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1752600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First Entry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Sub Entry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Sub Entry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Second Entry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Sub Entry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Third Entry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130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7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insert:</a:t>
            </a:r>
          </a:p>
          <a:p>
            <a:pPr lvl="1"/>
            <a:r>
              <a:rPr lang="en-US" dirty="0" smtClean="0"/>
              <a:t>Use an Internet link</a:t>
            </a:r>
          </a:p>
          <a:p>
            <a:pPr lvl="1"/>
            <a:r>
              <a:rPr lang="en-US" dirty="0" smtClean="0"/>
              <a:t>Copy the image to your account, then link it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</a:t>
            </a:r>
            <a:r>
              <a:rPr lang="en-US" dirty="0" err="1" smtClean="0"/>
              <a:t>www.some_site.com</a:t>
            </a:r>
            <a:r>
              <a:rPr lang="en-US" dirty="0" smtClean="0"/>
              <a:t>/</a:t>
            </a:r>
            <a:r>
              <a:rPr lang="en-US" dirty="0" err="1" smtClean="0"/>
              <a:t>image.jpg</a:t>
            </a:r>
            <a:r>
              <a:rPr lang="en-US" dirty="0" smtClean="0"/>
              <a:t>” /&gt;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=“image.jpg” </a:t>
            </a:r>
            <a:r>
              <a:rPr lang="en-US" dirty="0"/>
              <a:t>/</a:t>
            </a:r>
            <a:r>
              <a:rPr lang="en-US" dirty="0" smtClean="0"/>
              <a:t>&gt;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4510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Link: You just include the URL</a:t>
            </a:r>
          </a:p>
          <a:p>
            <a:pPr lvl="1"/>
            <a:r>
              <a:rPr lang="en-US" dirty="0"/>
              <a:t>Taking up the resources of whatever site you got the link from</a:t>
            </a:r>
          </a:p>
          <a:p>
            <a:r>
              <a:rPr lang="en-US" dirty="0" smtClean="0"/>
              <a:t>Copying: have to download the image</a:t>
            </a:r>
          </a:p>
          <a:p>
            <a:pPr lvl="1"/>
            <a:r>
              <a:rPr lang="en-US" dirty="0" smtClean="0"/>
              <a:t>Include the location and image name.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2875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of Inserting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Alt – the alternative text of the picture</a:t>
            </a:r>
            <a:br>
              <a:rPr lang="en-US" dirty="0" smtClean="0"/>
            </a:br>
            <a:r>
              <a:rPr lang="en-US" dirty="0" smtClean="0"/>
              <a:t>	this shows up when you scroll over an 	image</a:t>
            </a:r>
          </a:p>
          <a:p>
            <a:r>
              <a:rPr lang="en-US" dirty="0" smtClean="0"/>
              <a:t>Width – specifies the width of the image</a:t>
            </a:r>
          </a:p>
          <a:p>
            <a:r>
              <a:rPr lang="en-US" dirty="0" smtClean="0"/>
              <a:t>Height – specifies the height of the image</a:t>
            </a:r>
          </a:p>
          <a:p>
            <a:r>
              <a:rPr lang="en-US" dirty="0" smtClean="0"/>
              <a:t>Align – specifies the alignment (top, bottom, middle, left, right) (Going to use CSS for this)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=“image.jpg" alt=“My Picture" width="304" height="228" /&gt;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6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and Web Server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458200" cy="443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815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Image Your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color:</a:t>
            </a:r>
          </a:p>
          <a:p>
            <a:pPr lvl="1">
              <a:buNone/>
            </a:pPr>
            <a:r>
              <a:rPr lang="en-US" dirty="0" smtClean="0"/>
              <a:t>&lt;body style=“</a:t>
            </a:r>
            <a:r>
              <a:rPr lang="en-US" dirty="0" err="1" smtClean="0"/>
              <a:t>background-color:“color</a:t>
            </a:r>
            <a:r>
              <a:rPr lang="en-US" dirty="0" smtClean="0"/>
              <a:t>"&gt;</a:t>
            </a:r>
          </a:p>
          <a:p>
            <a:endParaRPr lang="en-US" dirty="0" smtClean="0"/>
          </a:p>
          <a:p>
            <a:r>
              <a:rPr lang="en-US" dirty="0" smtClean="0"/>
              <a:t>For background image:</a:t>
            </a:r>
          </a:p>
          <a:p>
            <a:pPr lvl="1">
              <a:buNone/>
            </a:pPr>
            <a:r>
              <a:rPr lang="en-US" dirty="0" smtClean="0"/>
              <a:t>&lt;body background="bgimage.jpg"&gt;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9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Picture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url</a:t>
            </a:r>
            <a:r>
              <a:rPr lang="en-US" dirty="0" smtClean="0"/>
              <a:t>”&gt; 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=“image.jpg” /&gt; &lt;/a&gt;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5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7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&lt;table&gt; &lt;/table&gt; : Start and end of the table</a:t>
            </a:r>
          </a:p>
          <a:p>
            <a:r>
              <a:rPr lang="en-US" dirty="0"/>
              <a:t>&lt;</a:t>
            </a:r>
            <a:r>
              <a:rPr lang="en-US" dirty="0" err="1"/>
              <a:t>th</a:t>
            </a:r>
            <a:r>
              <a:rPr lang="en-US" dirty="0"/>
              <a:t>&gt; &lt;/</a:t>
            </a:r>
            <a:r>
              <a:rPr lang="en-US" dirty="0" err="1"/>
              <a:t>th</a:t>
            </a:r>
            <a:r>
              <a:rPr lang="en-US" dirty="0"/>
              <a:t>&gt; : Start and end of a header cell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 &lt;/</a:t>
            </a:r>
            <a:r>
              <a:rPr lang="en-US" dirty="0" err="1" smtClean="0"/>
              <a:t>tr</a:t>
            </a:r>
            <a:r>
              <a:rPr lang="en-US" dirty="0" smtClean="0"/>
              <a:t>&gt; : Start and end of a row</a:t>
            </a:r>
          </a:p>
          <a:p>
            <a:r>
              <a:rPr lang="en-US" dirty="0" smtClean="0"/>
              <a:t>&lt;td&gt; &lt;/td&gt; : Start and end of a table data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8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&lt;table border=1&gt;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dirty="0" err="1" smtClean="0"/>
              <a:t>th</a:t>
            </a:r>
            <a:r>
              <a:rPr lang="en-US" dirty="0" smtClean="0"/>
              <a:t>&gt; Header 1 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dirty="0" err="1" smtClean="0"/>
              <a:t>th</a:t>
            </a:r>
            <a:r>
              <a:rPr lang="en-US" dirty="0" smtClean="0"/>
              <a:t>&gt; Header 2 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	&lt;td&gt; Data 1 &lt;/td&gt;</a:t>
            </a:r>
          </a:p>
          <a:p>
            <a:pPr>
              <a:buNone/>
            </a:pPr>
            <a:r>
              <a:rPr lang="en-US" dirty="0" smtClean="0"/>
              <a:t>            &lt;td&gt; Data 2 &lt;/td&gt;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&lt;/table&gt;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81600" y="3352800"/>
          <a:ext cx="35052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Header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Header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6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of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table</a:t>
            </a:r>
            <a:r>
              <a:rPr lang="en-US" dirty="0" smtClean="0"/>
              <a:t>: align, </a:t>
            </a:r>
            <a:r>
              <a:rPr lang="en-US" dirty="0" err="1" smtClean="0"/>
              <a:t>bgcolor</a:t>
            </a:r>
            <a:r>
              <a:rPr lang="en-US" dirty="0" smtClean="0"/>
              <a:t>, border, cell padding, </a:t>
            </a:r>
            <a:br>
              <a:rPr lang="en-US" dirty="0" smtClean="0"/>
            </a:br>
            <a:r>
              <a:rPr lang="en-US" dirty="0" smtClean="0"/>
              <a:t>cell spacing, frame, rules, summary, width</a:t>
            </a:r>
          </a:p>
          <a:p>
            <a:r>
              <a:rPr lang="en-US" b="1" dirty="0" err="1"/>
              <a:t>tr</a:t>
            </a:r>
            <a:r>
              <a:rPr lang="en-US" dirty="0"/>
              <a:t>: align, </a:t>
            </a:r>
            <a:r>
              <a:rPr lang="en-US" dirty="0" err="1"/>
              <a:t>bgcolor</a:t>
            </a:r>
            <a:r>
              <a:rPr lang="en-US" dirty="0"/>
              <a:t>, </a:t>
            </a:r>
            <a:r>
              <a:rPr lang="en-US" dirty="0" err="1"/>
              <a:t>charoff</a:t>
            </a:r>
            <a:r>
              <a:rPr lang="en-US" dirty="0"/>
              <a:t>, </a:t>
            </a:r>
            <a:r>
              <a:rPr lang="en-US" dirty="0" err="1"/>
              <a:t>valign</a:t>
            </a:r>
            <a:endParaRPr lang="en-US" dirty="0"/>
          </a:p>
          <a:p>
            <a:r>
              <a:rPr lang="en-US" b="1" dirty="0" err="1" smtClean="0"/>
              <a:t>th</a:t>
            </a:r>
            <a:r>
              <a:rPr lang="en-US" b="1" dirty="0" smtClean="0"/>
              <a:t> &amp; td</a:t>
            </a:r>
            <a:r>
              <a:rPr lang="en-US" dirty="0" smtClean="0"/>
              <a:t>: </a:t>
            </a:r>
            <a:r>
              <a:rPr lang="en-US" dirty="0" err="1" smtClean="0"/>
              <a:t>abbr</a:t>
            </a:r>
            <a:r>
              <a:rPr lang="en-US" dirty="0" smtClean="0"/>
              <a:t>, align, axis, </a:t>
            </a:r>
            <a:r>
              <a:rPr lang="en-US" dirty="0" err="1" smtClean="0"/>
              <a:t>bgcolor</a:t>
            </a:r>
            <a:r>
              <a:rPr lang="en-US" dirty="0" smtClean="0"/>
              <a:t>, char, </a:t>
            </a:r>
            <a:r>
              <a:rPr lang="en-US" dirty="0" err="1" smtClean="0"/>
              <a:t>charoff</a:t>
            </a:r>
            <a:r>
              <a:rPr lang="en-US" dirty="0" smtClean="0"/>
              <a:t>, </a:t>
            </a:r>
            <a:r>
              <a:rPr lang="en-US" dirty="0" err="1" smtClean="0"/>
              <a:t>colspan</a:t>
            </a:r>
            <a:r>
              <a:rPr lang="en-US" dirty="0" smtClean="0"/>
              <a:t>, height, </a:t>
            </a:r>
            <a:r>
              <a:rPr lang="en-US" dirty="0" err="1" smtClean="0"/>
              <a:t>nowrap</a:t>
            </a:r>
            <a:r>
              <a:rPr lang="en-US" dirty="0" smtClean="0"/>
              <a:t>, </a:t>
            </a:r>
            <a:r>
              <a:rPr lang="en-US" dirty="0" err="1" smtClean="0"/>
              <a:t>rowspan</a:t>
            </a:r>
            <a:r>
              <a:rPr lang="en-US" dirty="0" smtClean="0"/>
              <a:t>, scope, </a:t>
            </a:r>
            <a:r>
              <a:rPr lang="en-US" dirty="0" err="1" smtClean="0"/>
              <a:t>valign</a:t>
            </a:r>
            <a:r>
              <a:rPr lang="en-US" dirty="0" smtClean="0"/>
              <a:t>, width</a:t>
            </a:r>
          </a:p>
        </p:txBody>
      </p:sp>
    </p:spTree>
    <p:extLst>
      <p:ext uri="{BB962C8B-B14F-4D97-AF65-F5344CB8AC3E}">
        <p14:creationId xmlns:p14="http://schemas.microsoft.com/office/powerpoint/2010/main" val="210612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your Webpage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Div: http://www.w3schools.com/html/html_layout.asp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9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 of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&lt;&gt; denotes tags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&lt;strong&gt; indicates the following text will be </a:t>
            </a:r>
            <a:r>
              <a:rPr lang="en-US" b="1" dirty="0" smtClean="0"/>
              <a:t>bold</a:t>
            </a:r>
            <a:endParaRPr lang="en-US" dirty="0" smtClean="0"/>
          </a:p>
          <a:p>
            <a:r>
              <a:rPr lang="en-US" dirty="0" smtClean="0"/>
              <a:t>Most tags require and opening and closing tags to stop</a:t>
            </a:r>
          </a:p>
          <a:p>
            <a:pPr lvl="1"/>
            <a:r>
              <a:rPr lang="en-US" dirty="0" smtClean="0"/>
              <a:t>&lt;/strong&gt; indicates the closing tag</a:t>
            </a:r>
          </a:p>
          <a:p>
            <a:pPr lvl="1"/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smtClean="0"/>
              <a:t>&lt;strong&gt; Bold me! &lt;/strong&gt; but not me!</a:t>
            </a:r>
          </a:p>
          <a:p>
            <a:pPr>
              <a:buNone/>
            </a:pPr>
            <a:r>
              <a:rPr lang="en-US" dirty="0" smtClean="0"/>
              <a:t>The result of the above will be:</a:t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Bold me! </a:t>
            </a:r>
            <a:r>
              <a:rPr lang="en-US" dirty="0" smtClean="0"/>
              <a:t>but not me!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446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 on style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HTML used to have style tags: &lt;b&gt;&lt;/b&gt;, &lt;</a:t>
            </a:r>
            <a:r>
              <a:rPr lang="en-US" dirty="0" err="1" smtClean="0"/>
              <a:t>i</a:t>
            </a:r>
            <a:r>
              <a:rPr lang="en-US" dirty="0" smtClean="0"/>
              <a:t>&gt;&lt;/</a:t>
            </a:r>
            <a:r>
              <a:rPr lang="en-US" dirty="0" err="1" smtClean="0"/>
              <a:t>i</a:t>
            </a:r>
            <a:r>
              <a:rPr lang="en-US" dirty="0" smtClean="0"/>
              <a:t>&gt;, etc…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*These tags have been deprecated*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-meaning: WE DON’T USE THEM ANYMORE </a:t>
            </a:r>
          </a:p>
          <a:p>
            <a:r>
              <a:rPr lang="en-US" dirty="0" smtClean="0"/>
              <a:t>HTML was never meant to be about styles, that’s why we have CSS.  </a:t>
            </a:r>
          </a:p>
          <a:p>
            <a:r>
              <a:rPr lang="en-US" dirty="0" smtClean="0"/>
              <a:t>Instead lets use </a:t>
            </a:r>
            <a:r>
              <a:rPr lang="en-US" b="1" dirty="0" smtClean="0"/>
              <a:t>phrase</a:t>
            </a:r>
            <a:r>
              <a:rPr lang="en-US" dirty="0" smtClean="0"/>
              <a:t> tags:</a:t>
            </a:r>
          </a:p>
          <a:p>
            <a:pPr lvl="1"/>
            <a:r>
              <a:rPr lang="en-US" dirty="0" smtClean="0"/>
              <a:t>&lt;strong&gt;&lt;/strong&gt;; &lt;</a:t>
            </a:r>
            <a:r>
              <a:rPr lang="en-US" dirty="0" err="1" smtClean="0"/>
              <a:t>em</a:t>
            </a:r>
            <a:r>
              <a:rPr lang="en-US" dirty="0" smtClean="0"/>
              <a:t>&gt;&lt;/</a:t>
            </a:r>
            <a:r>
              <a:rPr lang="en-US" dirty="0" err="1" smtClean="0"/>
              <a:t>em</a:t>
            </a:r>
            <a:r>
              <a:rPr lang="en-US" dirty="0" smtClean="0"/>
              <a:t>&gt;; etc.</a:t>
            </a:r>
          </a:p>
          <a:p>
            <a:pPr marL="457200" lvl="1" indent="0">
              <a:buNone/>
            </a:pPr>
            <a:r>
              <a:rPr lang="en-US" dirty="0" smtClean="0"/>
              <a:t>These tags describe the text that surrounds it</a:t>
            </a:r>
          </a:p>
          <a:p>
            <a:pPr marL="457200" lvl="1" indent="0">
              <a:buNone/>
            </a:pPr>
            <a:r>
              <a:rPr lang="en-US" dirty="0" smtClean="0"/>
              <a:t>We can use CSS to style these elements even further.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3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phrase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&lt;p&gt; This is an &lt;strong&gt;example&lt;/strong&gt; &lt;/p&gt;</a:t>
            </a:r>
            <a:endParaRPr lang="en-US" sz="2000" dirty="0" smtClean="0"/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	This is an </a:t>
            </a:r>
            <a:r>
              <a:rPr lang="en-US" b="1" dirty="0" smtClean="0"/>
              <a:t>example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Phrase tags are better suited to be used with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3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Whitespace are ignored</a:t>
            </a:r>
          </a:p>
          <a:p>
            <a:r>
              <a:rPr lang="en-US" dirty="0" smtClean="0"/>
              <a:t>Attribute values are enclosed in single or double quotes</a:t>
            </a:r>
          </a:p>
          <a:p>
            <a:endParaRPr lang="en-US" dirty="0" smtClean="0"/>
          </a:p>
          <a:p>
            <a:r>
              <a:rPr lang="en-US" b="1" u="sng" dirty="0" smtClean="0"/>
              <a:t>Beware:</a:t>
            </a:r>
            <a:r>
              <a:rPr lang="en-US" b="1" dirty="0" smtClean="0"/>
              <a:t> HTML does no checking for syntax errors – it interprets what it can and ignores the rest. You will need to be the error checker for yourself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50141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and End of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&lt;html&gt;	&lt;/html&gt;	Start and end of HTML</a:t>
            </a:r>
          </a:p>
          <a:p>
            <a:r>
              <a:rPr lang="en-US" dirty="0" smtClean="0"/>
              <a:t>&lt;head&gt;	&lt;/head&gt;     Start and end of head section</a:t>
            </a:r>
          </a:p>
          <a:p>
            <a:r>
              <a:rPr lang="en-US" dirty="0" smtClean="0"/>
              <a:t>&lt;body&gt;	&lt;/body&gt;	 Start and end of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26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 of HTML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&lt;!DOCTYPE html&gt;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&lt;head&gt;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&lt;title&gt; The Title &lt;/title&gt;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&lt;/head&gt;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&lt;strong&gt;Test Page&lt;/strong&gt; with text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3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7119</TotalTime>
  <Words>1187</Words>
  <Application>Microsoft Macintosh PowerPoint</Application>
  <PresentationFormat>On-screen Show (4:3)</PresentationFormat>
  <Paragraphs>225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HTML</vt:lpstr>
      <vt:lpstr>Goals</vt:lpstr>
      <vt:lpstr>Browser and Web Server</vt:lpstr>
      <vt:lpstr>Basic Syntax of HTML</vt:lpstr>
      <vt:lpstr>Important note on style tags</vt:lpstr>
      <vt:lpstr>Example of phrase tags</vt:lpstr>
      <vt:lpstr>HTML Tag Rules</vt:lpstr>
      <vt:lpstr>Start and End of HTML</vt:lpstr>
      <vt:lpstr>Basic Structure of HTML Page</vt:lpstr>
      <vt:lpstr>Syntax</vt:lpstr>
      <vt:lpstr>More Syntax</vt:lpstr>
      <vt:lpstr>Linking Web Pages</vt:lpstr>
      <vt:lpstr>Useful Attributes for Links</vt:lpstr>
      <vt:lpstr>More Syntax!</vt:lpstr>
      <vt:lpstr>Styling</vt:lpstr>
      <vt:lpstr>Styling</vt:lpstr>
      <vt:lpstr>Inline styling</vt:lpstr>
      <vt:lpstr>What if I want to just style one word in a Sentence?</vt:lpstr>
      <vt:lpstr>Lists</vt:lpstr>
      <vt:lpstr>Lists</vt:lpstr>
      <vt:lpstr>Ordered Lists</vt:lpstr>
      <vt:lpstr>Order List Attributes</vt:lpstr>
      <vt:lpstr>Unordered Lists</vt:lpstr>
      <vt:lpstr>Unordered Lists Attributes</vt:lpstr>
      <vt:lpstr>Lists Within Lists</vt:lpstr>
      <vt:lpstr>Images</vt:lpstr>
      <vt:lpstr>Inserting Images</vt:lpstr>
      <vt:lpstr>What is the Difference?</vt:lpstr>
      <vt:lpstr>Attributes of Inserting Images</vt:lpstr>
      <vt:lpstr>Making an Image Your Background</vt:lpstr>
      <vt:lpstr>Making a Picture a Link</vt:lpstr>
      <vt:lpstr>Tables</vt:lpstr>
      <vt:lpstr>Tables</vt:lpstr>
      <vt:lpstr>Tables</vt:lpstr>
      <vt:lpstr>Attributes of Tables</vt:lpstr>
      <vt:lpstr>Changing your Webpage Layout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</dc:title>
  <dc:creator>Chelsea</dc:creator>
  <cp:lastModifiedBy>Hyrum Carroll</cp:lastModifiedBy>
  <cp:revision>112</cp:revision>
  <dcterms:created xsi:type="dcterms:W3CDTF">2012-12-08T06:14:40Z</dcterms:created>
  <dcterms:modified xsi:type="dcterms:W3CDTF">2016-08-25T00:05:24Z</dcterms:modified>
</cp:coreProperties>
</file>