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3717" autoAdjust="0"/>
  </p:normalViewPr>
  <p:slideViewPr>
    <p:cSldViewPr>
      <p:cViewPr varScale="1">
        <p:scale>
          <a:sx n="208" d="100"/>
          <a:sy n="208" d="100"/>
        </p:scale>
        <p:origin x="-232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58E40-5F78-4762-9DCB-8C10AF388BEB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F78AD-9CF7-48A0-A4FD-2EB6B7BB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17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D6BBC-CE7B-4580-AAFD-C109938E4058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1E26C-D0E0-4C04-A3B7-4E0260E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9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1E26C-D0E0-4C04-A3B7-4E0260E5FE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02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any redundancy?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1E26C-D0E0-4C04-A3B7-4E0260E5FE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38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1E26C-D0E0-4C04-A3B7-4E0260E5FE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9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3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90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-3313"/>
            <a:ext cx="8417511" cy="689113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81000" y="990600"/>
            <a:ext cx="84582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40475"/>
            <a:ext cx="1828800" cy="365125"/>
          </a:xfrm>
        </p:spPr>
        <p:txBody>
          <a:bodyPr/>
          <a:lstStyle/>
          <a:p>
            <a:fld id="{C817A18D-4EFB-4A27-B9C1-A64ECD0DE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69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1362075"/>
          </a:xfrm>
        </p:spPr>
        <p:txBody>
          <a:bodyPr anchor="ctr"/>
          <a:lstStyle>
            <a:lvl1pPr algn="ctr">
              <a:defRPr sz="32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5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4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1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3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4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4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Dan\AppData\Local\Microsoft\Windows\Temporary Internet Files\Content.IE5\XZ4CE45C\MC90007871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698679" cy="169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57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7E8516-6AD1-479D-AB5E-21ECFB1429E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51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Database Concepts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674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462" y="2114169"/>
            <a:ext cx="3632362" cy="130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115" y="893150"/>
            <a:ext cx="13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CUSTOMERS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2473190"/>
            <a:ext cx="1866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PURCHASE ITEMS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61147" y="3789436"/>
            <a:ext cx="144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RECORDINGS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4928"/>
            <a:ext cx="43815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Left Brace 17"/>
          <p:cNvSpPr/>
          <p:nvPr/>
        </p:nvSpPr>
        <p:spPr>
          <a:xfrm>
            <a:off x="3200400" y="2429256"/>
            <a:ext cx="152400" cy="4572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>
            <a:off x="3191256" y="2904744"/>
            <a:ext cx="152400" cy="4572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56" name="Curved Connector 2055"/>
          <p:cNvCxnSpPr>
            <a:stCxn id="18" idx="1"/>
          </p:cNvCxnSpPr>
          <p:nvPr/>
        </p:nvCxnSpPr>
        <p:spPr>
          <a:xfrm rot="10800000">
            <a:off x="1752600" y="1143000"/>
            <a:ext cx="1447800" cy="1514856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Curved Connector 2057"/>
          <p:cNvCxnSpPr>
            <a:stCxn id="23" idx="1"/>
          </p:cNvCxnSpPr>
          <p:nvPr/>
        </p:nvCxnSpPr>
        <p:spPr>
          <a:xfrm rot="10800000">
            <a:off x="1600200" y="1295400"/>
            <a:ext cx="1591056" cy="1837944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090" y="4100856"/>
            <a:ext cx="34956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Curved Connector 23"/>
          <p:cNvCxnSpPr/>
          <p:nvPr/>
        </p:nvCxnSpPr>
        <p:spPr>
          <a:xfrm rot="16200000" flipV="1">
            <a:off x="3766320" y="4452120"/>
            <a:ext cx="2754361" cy="685800"/>
          </a:xfrm>
          <a:prstGeom prst="curvedConnector3">
            <a:avLst>
              <a:gd name="adj1" fmla="val -1457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V="1">
            <a:off x="4419600" y="3886200"/>
            <a:ext cx="1981200" cy="609600"/>
          </a:xfrm>
          <a:prstGeom prst="curvedConnector3">
            <a:avLst>
              <a:gd name="adj1" fmla="val 99616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A18D-4EFB-4A27-B9C1-A64ECD0DEAD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44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Basic DB Design – Keys and Relationships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38272" y="1524000"/>
            <a:ext cx="35052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Table Name = Customers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Primary Key = Email Address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621024"/>
            <a:ext cx="38100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Table Name = Purchase Items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Primary Key = Purchase ID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Foreign Key = Customer: Email Address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Foreign = Recordings: Record ID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3581400"/>
            <a:ext cx="35052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Table Name = Recordings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Primary Key = Recording ID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895600" y="2819400"/>
            <a:ext cx="457200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124200" y="2895600"/>
            <a:ext cx="457200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67200" y="4038600"/>
            <a:ext cx="990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267200" y="4191000"/>
            <a:ext cx="990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90800" y="2819400"/>
            <a:ext cx="604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 to 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3048000"/>
            <a:ext cx="925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 to many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60238" y="3621024"/>
            <a:ext cx="604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 to 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7200" y="4343400"/>
            <a:ext cx="925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 to many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A18D-4EFB-4A27-B9C1-A64ECD0DEAD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0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 for Customer Table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38300"/>
            <a:ext cx="596265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A18D-4EFB-4A27-B9C1-A64ECD0DEAD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09600"/>
            <a:ext cx="8458200" cy="57313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 smtClean="0"/>
              <a:t>Database</a:t>
            </a:r>
            <a:r>
              <a:rPr lang="en-US" dirty="0" smtClean="0"/>
              <a:t> is a group of related objects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Objects</a:t>
            </a:r>
            <a:r>
              <a:rPr lang="en-US" dirty="0" smtClean="0"/>
              <a:t> can be </a:t>
            </a:r>
            <a:r>
              <a:rPr lang="en-US" b="1" dirty="0" smtClean="0"/>
              <a:t>Tables</a:t>
            </a:r>
            <a:r>
              <a:rPr lang="en-US" dirty="0" smtClean="0"/>
              <a:t>, </a:t>
            </a:r>
            <a:r>
              <a:rPr lang="en-US" b="1" dirty="0" smtClean="0"/>
              <a:t>Forms</a:t>
            </a:r>
            <a:r>
              <a:rPr lang="en-US" dirty="0" smtClean="0"/>
              <a:t>, </a:t>
            </a:r>
            <a:r>
              <a:rPr lang="en-US" b="1" dirty="0" smtClean="0"/>
              <a:t>Queries</a:t>
            </a:r>
            <a:r>
              <a:rPr lang="en-US" dirty="0" smtClean="0"/>
              <a:t> or </a:t>
            </a:r>
            <a:r>
              <a:rPr lang="en-US" b="1" dirty="0" smtClean="0"/>
              <a:t>Reports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All data reside in </a:t>
            </a:r>
            <a:r>
              <a:rPr lang="en-US" b="1" dirty="0" smtClean="0"/>
              <a:t>Tables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/>
              <a:t>Row</a:t>
            </a:r>
            <a:r>
              <a:rPr lang="en-US" dirty="0" smtClean="0"/>
              <a:t> in </a:t>
            </a:r>
            <a:r>
              <a:rPr lang="en-US" dirty="0"/>
              <a:t>a</a:t>
            </a:r>
            <a:r>
              <a:rPr lang="en-US" dirty="0" smtClean="0"/>
              <a:t> Table is a </a:t>
            </a:r>
            <a:r>
              <a:rPr lang="en-US" b="1" dirty="0" smtClean="0"/>
              <a:t>record</a:t>
            </a:r>
            <a:r>
              <a:rPr lang="en-US" dirty="0" smtClean="0"/>
              <a:t> which is a group of related fields also known as </a:t>
            </a:r>
            <a:r>
              <a:rPr lang="en-US" b="1" dirty="0" smtClean="0"/>
              <a:t>Attributes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/>
              <a:t>Column</a:t>
            </a:r>
            <a:r>
              <a:rPr lang="en-US" dirty="0" smtClean="0"/>
              <a:t> in a Table is the intersection of all the same fields in a Table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0"/>
            <a:ext cx="5029200" cy="314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A18D-4EFB-4A27-B9C1-A64ECD0DEA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62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numCol="1"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Fields have </a:t>
            </a:r>
            <a:r>
              <a:rPr lang="en-US" b="1" dirty="0" smtClean="0"/>
              <a:t>data </a:t>
            </a:r>
            <a:r>
              <a:rPr lang="en-US" b="1" dirty="0" smtClean="0"/>
              <a:t>types</a:t>
            </a:r>
            <a:r>
              <a:rPr lang="en-US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Text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Integer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Currency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yes</a:t>
            </a:r>
            <a:r>
              <a:rPr lang="en-US" dirty="0" smtClean="0"/>
              <a:t>/</a:t>
            </a:r>
            <a:r>
              <a:rPr lang="en-US" dirty="0" smtClean="0"/>
              <a:t>no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date</a:t>
            </a:r>
            <a:r>
              <a:rPr lang="en-US" dirty="0" smtClean="0"/>
              <a:t>/</a:t>
            </a:r>
            <a:r>
              <a:rPr lang="en-US" dirty="0" smtClean="0"/>
              <a:t>time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Number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double </a:t>
            </a:r>
            <a:r>
              <a:rPr lang="en-US" dirty="0" smtClean="0"/>
              <a:t>(a real number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etc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Each </a:t>
            </a:r>
            <a:r>
              <a:rPr lang="en-US" dirty="0" smtClean="0"/>
              <a:t>database table </a:t>
            </a:r>
            <a:r>
              <a:rPr lang="en-US" dirty="0" smtClean="0"/>
              <a:t>has a </a:t>
            </a:r>
            <a:r>
              <a:rPr lang="en-US" b="1" dirty="0" smtClean="0"/>
              <a:t>Primary Key</a:t>
            </a:r>
            <a:r>
              <a:rPr lang="en-US" dirty="0" smtClean="0"/>
              <a:t> that can </a:t>
            </a:r>
            <a:r>
              <a:rPr lang="en-US" u="sng" dirty="0" smtClean="0"/>
              <a:t>uniquely</a:t>
            </a:r>
            <a:r>
              <a:rPr lang="en-US" dirty="0" smtClean="0"/>
              <a:t> identify each of the </a:t>
            </a:r>
            <a:r>
              <a:rPr lang="en-US" dirty="0" smtClean="0"/>
              <a:t>records </a:t>
            </a:r>
            <a:r>
              <a:rPr lang="en-US" dirty="0" smtClean="0"/>
              <a:t>in the </a:t>
            </a:r>
            <a:r>
              <a:rPr lang="en-US" dirty="0" smtClean="0"/>
              <a:t>table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Tables within a </a:t>
            </a:r>
            <a:r>
              <a:rPr lang="en-US" dirty="0" smtClean="0"/>
              <a:t>database </a:t>
            </a:r>
            <a:r>
              <a:rPr lang="en-US" dirty="0" smtClean="0"/>
              <a:t>should be logically related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</a:t>
            </a:r>
            <a:r>
              <a:rPr lang="en-US" dirty="0" smtClean="0"/>
              <a:t>relationship </a:t>
            </a:r>
            <a:r>
              <a:rPr lang="en-US" dirty="0" smtClean="0"/>
              <a:t>is via a </a:t>
            </a:r>
            <a:r>
              <a:rPr lang="en-US" b="1" dirty="0" smtClean="0"/>
              <a:t>Key</a:t>
            </a:r>
            <a:r>
              <a:rPr lang="en-US" dirty="0" smtClean="0"/>
              <a:t> pair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 the referenc</a:t>
            </a:r>
            <a:r>
              <a:rPr lang="en-US" u="sng" dirty="0" smtClean="0"/>
              <a:t>ing</a:t>
            </a:r>
            <a:r>
              <a:rPr lang="en-US" dirty="0" smtClean="0"/>
              <a:t> table it is termed the </a:t>
            </a:r>
            <a:r>
              <a:rPr lang="en-US" b="1" dirty="0" smtClean="0"/>
              <a:t>Foreign Key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 the referenc</a:t>
            </a:r>
            <a:r>
              <a:rPr lang="en-US" u="sng" dirty="0" smtClean="0"/>
              <a:t>ed</a:t>
            </a:r>
            <a:r>
              <a:rPr lang="en-US" dirty="0" smtClean="0"/>
              <a:t> table is a </a:t>
            </a:r>
            <a:r>
              <a:rPr lang="en-US" b="1" dirty="0" smtClean="0"/>
              <a:t>Primary Key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A18D-4EFB-4A27-B9C1-A64ECD0DEA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06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Spreadsheet Data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609600"/>
            <a:ext cx="8458200" cy="56388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Rows = Records</a:t>
            </a:r>
          </a:p>
          <a:p>
            <a:r>
              <a:rPr lang="en-US" dirty="0" smtClean="0"/>
              <a:t>Columns = Fields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6556"/>
            <a:ext cx="9144000" cy="4348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A18D-4EFB-4A27-B9C1-A64ECD0DEAD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42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85800"/>
            <a:ext cx="8229600" cy="56388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are the major </a:t>
            </a:r>
            <a:r>
              <a:rPr lang="en-US" b="1" dirty="0" smtClean="0"/>
              <a:t>Entities (Nouns)</a:t>
            </a:r>
            <a:r>
              <a:rPr lang="en-US" dirty="0" smtClean="0"/>
              <a:t> represented in this data?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143000"/>
            <a:ext cx="7616937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A18D-4EFB-4A27-B9C1-A64ECD0DEAD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8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63257"/>
            <a:ext cx="12668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14800"/>
            <a:ext cx="29146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72940" y="1339334"/>
            <a:ext cx="13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CUSTOMERS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3212068"/>
            <a:ext cx="1866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PURCHASE ITEMS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31661" y="3727325"/>
            <a:ext cx="144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RECORDINGS</a:t>
            </a:r>
            <a:endParaRPr lang="en-US" b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029" y="743528"/>
            <a:ext cx="44386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A18D-4EFB-4A27-B9C1-A64ECD0DEAD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80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Relationships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63257"/>
            <a:ext cx="12668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14800"/>
            <a:ext cx="29146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72940" y="1339334"/>
            <a:ext cx="13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CUSTOMERS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3212068"/>
            <a:ext cx="1866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PURCHASE ITEMS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05187" y="3657077"/>
            <a:ext cx="144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RECORDINGS</a:t>
            </a:r>
            <a:endParaRPr lang="en-US" b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029" y="743528"/>
            <a:ext cx="44386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365677" y="3897868"/>
            <a:ext cx="1676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RELATIONSHIPS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9061880">
            <a:off x="2006067" y="3668562"/>
            <a:ext cx="604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 to 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109494" y="3657600"/>
            <a:ext cx="1090906" cy="10051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821856" y="3581400"/>
            <a:ext cx="997544" cy="853106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8932468">
            <a:off x="2413785" y="4013706"/>
            <a:ext cx="925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 to many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981200" y="5586709"/>
            <a:ext cx="2819401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981200" y="6019800"/>
            <a:ext cx="2819401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53076" y="5254823"/>
            <a:ext cx="604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 to 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71800" y="6019800"/>
            <a:ext cx="925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 to many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A18D-4EFB-4A27-B9C1-A64ECD0DEAD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72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63257"/>
            <a:ext cx="12668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14800"/>
            <a:ext cx="29146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58608" y="1357868"/>
            <a:ext cx="13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CUSTOMERS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7286" y="3193925"/>
            <a:ext cx="1919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PURCHASE ITEMS 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3669268"/>
            <a:ext cx="144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RECORDINGS</a:t>
            </a:r>
            <a:endParaRPr lang="en-US" b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879" y="743527"/>
            <a:ext cx="44386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0" y="533400"/>
            <a:ext cx="324023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Wingdings" pitchFamily="2" charset="2"/>
              <a:buChar char="§"/>
            </a:pPr>
            <a:r>
              <a:rPr lang="en-US" b="1" dirty="0" smtClean="0"/>
              <a:t>Primary Key </a:t>
            </a:r>
          </a:p>
          <a:p>
            <a:pPr marL="465138" lvl="1" indent="-233363">
              <a:buFont typeface="Wingdings" pitchFamily="2" charset="2"/>
              <a:buChar char="§"/>
            </a:pPr>
            <a:r>
              <a:rPr lang="en-US" sz="1600" u="sng" dirty="0"/>
              <a:t>M</a:t>
            </a:r>
            <a:r>
              <a:rPr lang="en-US" sz="1600" u="sng" dirty="0" smtClean="0"/>
              <a:t>ust be</a:t>
            </a:r>
            <a:r>
              <a:rPr lang="en-US" sz="1600" b="1" u="sng" dirty="0" smtClean="0"/>
              <a:t> </a:t>
            </a:r>
            <a:r>
              <a:rPr lang="en-US" sz="1600" u="sng" dirty="0" smtClean="0"/>
              <a:t>unique</a:t>
            </a:r>
          </a:p>
          <a:p>
            <a:pPr marL="465138" lvl="1" indent="-233363">
              <a:buFont typeface="Wingdings" pitchFamily="2" charset="2"/>
              <a:buChar char="§"/>
            </a:pPr>
            <a:r>
              <a:rPr lang="en-US" sz="1600" dirty="0" smtClean="0"/>
              <a:t>Existing or new field if needed</a:t>
            </a:r>
          </a:p>
          <a:p>
            <a:pPr marL="465138" lvl="1" indent="-233363">
              <a:buFont typeface="Wingdings" pitchFamily="2" charset="2"/>
              <a:buChar char="§"/>
            </a:pPr>
            <a:r>
              <a:rPr lang="en-US" sz="1600" dirty="0" smtClean="0"/>
              <a:t>Single or concatenated fields</a:t>
            </a:r>
          </a:p>
          <a:p>
            <a:pPr marL="231775" indent="-231775">
              <a:buFont typeface="Wingdings" pitchFamily="2" charset="2"/>
              <a:buChar char="§"/>
            </a:pPr>
            <a:r>
              <a:rPr lang="en-US" b="1" dirty="0" smtClean="0"/>
              <a:t>Foreign Key</a:t>
            </a:r>
          </a:p>
          <a:p>
            <a:pPr marL="465138" lvl="1" indent="-233363">
              <a:buFont typeface="Wingdings" pitchFamily="2" charset="2"/>
              <a:buChar char="§"/>
            </a:pPr>
            <a:r>
              <a:rPr lang="en-US" dirty="0" smtClean="0"/>
              <a:t>Used to link/related Tables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4248090"/>
            <a:ext cx="2582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Ideas for these tables?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A18D-4EFB-4A27-B9C1-A64ECD0DEAD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55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Keys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58608" y="1357868"/>
            <a:ext cx="13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CUSTOMERS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3212068"/>
            <a:ext cx="1866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PURCHASE ITEMS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32830" y="3747366"/>
            <a:ext cx="144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RECORDINGS</a:t>
            </a:r>
            <a:endParaRPr lang="en-US" b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879" y="743527"/>
            <a:ext cx="44386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06243"/>
            <a:ext cx="17145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0400" y="4572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Why not Recording Title as the key?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804" y="4131603"/>
            <a:ext cx="34956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A18D-4EFB-4A27-B9C1-A64ECD0DEAD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48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LectureBasic1</Template>
  <TotalTime>3610</TotalTime>
  <Words>323</Words>
  <Application>Microsoft Macintosh PowerPoint</Application>
  <PresentationFormat>On-screen Show (4:3)</PresentationFormat>
  <Paragraphs>90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Custom Design</vt:lpstr>
      <vt:lpstr>Slipstream</vt:lpstr>
      <vt:lpstr>Database Concepts</vt:lpstr>
      <vt:lpstr>Definitions</vt:lpstr>
      <vt:lpstr>Definitions</vt:lpstr>
      <vt:lpstr>Spreadsheet Data Representation</vt:lpstr>
      <vt:lpstr>Looking at the Data</vt:lpstr>
      <vt:lpstr>Entities</vt:lpstr>
      <vt:lpstr>Entity Relationships</vt:lpstr>
      <vt:lpstr>Keys</vt:lpstr>
      <vt:lpstr>Primary Keys</vt:lpstr>
      <vt:lpstr>Foreign Keys</vt:lpstr>
      <vt:lpstr> Basic DB Design – Keys and Relationships</vt:lpstr>
      <vt:lpstr>Table Attributes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Concepts</dc:title>
  <dc:creator>Dan</dc:creator>
  <cp:lastModifiedBy>Hyrum Carroll</cp:lastModifiedBy>
  <cp:revision>35</cp:revision>
  <cp:lastPrinted>2012-03-28T12:47:49Z</cp:lastPrinted>
  <dcterms:created xsi:type="dcterms:W3CDTF">2011-10-27T15:52:24Z</dcterms:created>
  <dcterms:modified xsi:type="dcterms:W3CDTF">2016-10-26T21:15:17Z</dcterms:modified>
</cp:coreProperties>
</file>