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19"/>
  </p:notesMasterIdLst>
  <p:sldIdLst>
    <p:sldId id="256" r:id="rId4"/>
    <p:sldId id="263" r:id="rId5"/>
    <p:sldId id="270" r:id="rId6"/>
    <p:sldId id="257" r:id="rId7"/>
    <p:sldId id="265" r:id="rId8"/>
    <p:sldId id="266" r:id="rId9"/>
    <p:sldId id="264" r:id="rId10"/>
    <p:sldId id="269" r:id="rId11"/>
    <p:sldId id="267" r:id="rId12"/>
    <p:sldId id="258" r:id="rId13"/>
    <p:sldId id="271" r:id="rId14"/>
    <p:sldId id="261" r:id="rId15"/>
    <p:sldId id="259" r:id="rId16"/>
    <p:sldId id="260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60"/>
  </p:normalViewPr>
  <p:slideViewPr>
    <p:cSldViewPr>
      <p:cViewPr varScale="1">
        <p:scale>
          <a:sx n="122" d="100"/>
          <a:sy n="122" d="100"/>
        </p:scale>
        <p:origin x="-21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D6BBC-CE7B-4580-AAFD-C109938E4058}" type="datetimeFigureOut">
              <a:rPr lang="en-US" smtClean="0"/>
              <a:t>1/31/15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1E26C-D0E0-4C04-A3B7-4E0260E5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9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1E26C-D0E0-4C04-A3B7-4E0260E5FE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02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1E26C-D0E0-4C04-A3B7-4E0260E5FE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56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1E26C-D0E0-4C04-A3B7-4E0260E5FE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56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1E26C-D0E0-4C04-A3B7-4E0260E5FE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9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3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6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90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172200"/>
            <a:ext cx="533400" cy="365125"/>
          </a:xfr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304800" cy="365125"/>
          </a:xfr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" y="152400"/>
            <a:ext cx="8610600" cy="428432"/>
          </a:xfrm>
        </p:spPr>
        <p:txBody>
          <a:bodyPr/>
          <a:lstStyle>
            <a:lvl1pPr marL="0" indent="0" algn="l">
              <a:buNone/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28600" y="838200"/>
            <a:ext cx="86868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26504" y="1726096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72648"/>
            <a:ext cx="7085461" cy="2423346"/>
          </a:xfrm>
          <a:effectLst/>
        </p:spPr>
        <p:txBody>
          <a:bodyPr anchor="ctr"/>
          <a:lstStyle>
            <a:lvl1pPr algn="ctr">
              <a:defRPr sz="32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92875"/>
            <a:ext cx="609600" cy="365125"/>
          </a:xfr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324600"/>
            <a:ext cx="457200" cy="365125"/>
          </a:xfr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8610600" cy="457200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685800"/>
            <a:ext cx="41910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98504" y="784860"/>
            <a:ext cx="4117848" cy="54635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B9F4-68C8-4C85-8DD6-FA2726C4873C}" type="datetimeFigureOut">
              <a:rPr lang="en-US" smtClean="0"/>
              <a:t>1/31/15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B9F4-68C8-4C85-8DD6-FA2726C4873C}" type="datetimeFigureOut">
              <a:rPr lang="en-US" smtClean="0"/>
              <a:t>1/31/15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B9F4-68C8-4C85-8DD6-FA2726C4873C}" type="datetimeFigureOut">
              <a:rPr lang="en-US" smtClean="0"/>
              <a:t>1/31/15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B9F4-68C8-4C85-8DD6-FA2726C4873C}" type="datetimeFigureOut">
              <a:rPr lang="en-US" smtClean="0"/>
              <a:t>1/31/15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69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B9F4-68C8-4C85-8DD6-FA2726C4873C}" type="datetimeFigureOut">
              <a:rPr lang="en-US" smtClean="0"/>
              <a:t>1/31/15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B9F4-68C8-4C85-8DD6-FA2726C4873C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B9F4-68C8-4C85-8DD6-FA2726C4873C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772400" cy="1362075"/>
          </a:xfrm>
        </p:spPr>
        <p:txBody>
          <a:bodyPr anchor="ctr"/>
          <a:lstStyle>
            <a:lvl1pPr algn="ctr">
              <a:defRPr sz="32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</p:spPr>
        <p:txBody>
          <a:bodyPr/>
          <a:lstStyle/>
          <a:p>
            <a:fld id="{B627B9F4-68C8-4C85-8DD6-FA2726C4873C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64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772400" cy="1362075"/>
          </a:xfrm>
        </p:spPr>
        <p:txBody>
          <a:bodyPr anchor="ctr"/>
          <a:lstStyle>
            <a:lvl1pPr algn="ctr">
              <a:defRPr sz="32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</p:spPr>
        <p:txBody>
          <a:bodyPr/>
          <a:lstStyle/>
          <a:p>
            <a:fld id="{B627B9F4-68C8-4C85-8DD6-FA2726C4873C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640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385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694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573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438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1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573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389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480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470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87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676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9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4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1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3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4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4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C:\Users\Dan\AppData\Local\Microsoft\Windows\Temporary Internet Files\Content.IE5\XZ4CE45C\MC900078711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"/>
            <a:ext cx="698679" cy="169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57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27B9F4-68C8-4C85-8DD6-FA2726C4873C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7E8516-6AD1-479D-AB5E-21ECFB1429E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5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20AA5-560D-4782-A973-5436F516CDEE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C:\Users\Dan\AppData\Local\Microsoft\Windows\Temporary Internet Files\Content.IE5\XZ4CE45C\MC900078711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"/>
            <a:ext cx="698679" cy="169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57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w3schools.com/cssref/default.a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Cascading Style Sheets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674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218376" y="152400"/>
            <a:ext cx="3925624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u="sng" dirty="0" smtClean="0"/>
              <a:t>CSS</a:t>
            </a:r>
          </a:p>
          <a:p>
            <a:pPr marL="0" indent="0">
              <a:buNone/>
            </a:pPr>
            <a:endParaRPr lang="en-US" sz="1200" b="1" u="sng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html</a:t>
            </a:r>
            <a:r>
              <a:rPr lang="en-US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&lt;head&gt;</a:t>
            </a:r>
            <a:endParaRPr 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&lt;title&gt; huh &lt;/title&gt;</a:t>
            </a:r>
            <a:endParaRPr lang="en-US" sz="14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&lt;/head&gt;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style type=text/</a:t>
            </a:r>
            <a:r>
              <a:rPr lang="en-US" sz="14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css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table </a:t>
            </a:r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{ border-collapse: collapse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; </a:t>
            </a:r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en-US" sz="1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table, td, </a:t>
            </a:r>
            <a:r>
              <a:rPr lang="en-US" sz="14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{ border:1px 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solid blue</a:t>
            </a:r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;}</a:t>
            </a:r>
            <a:endParaRPr lang="en-US" sz="1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{ background-color: blue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; </a:t>
            </a:r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color: white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; </a:t>
            </a:r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en-US" sz="1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td { padding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10px 20px 10px 20px;}</a:t>
            </a:r>
            <a:endParaRPr lang="en-US" sz="1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&lt;/style</a:t>
            </a:r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&lt;body&gt;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&lt;table&gt;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 sz="140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tr</a:t>
            </a: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&lt;</a:t>
            </a:r>
            <a:r>
              <a:rPr lang="en-US" sz="140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&gt;Name&lt;/</a:t>
            </a:r>
            <a:r>
              <a:rPr lang="en-US" sz="140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&lt;</a:t>
            </a:r>
            <a:r>
              <a:rPr lang="en-US" sz="140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&gt;Address&lt;/</a:t>
            </a:r>
            <a:r>
              <a:rPr lang="en-US" sz="140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&lt;/</a:t>
            </a:r>
            <a:r>
              <a:rPr lang="en-US" sz="140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tr</a:t>
            </a: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 sz="140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tr</a:t>
            </a: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&lt;td&gt;Lightning T. Mascot&lt;/td&gt;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&lt;td&gt;</a:t>
            </a:r>
            <a:r>
              <a:rPr lang="en-US" sz="140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E.Main</a:t>
            </a: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St, </a:t>
            </a:r>
            <a:r>
              <a:rPr lang="en-US" sz="140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M'boro</a:t>
            </a: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TN&lt;/td&gt;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&lt;/</a:t>
            </a:r>
            <a:r>
              <a:rPr lang="en-US" sz="140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tr</a:t>
            </a:r>
            <a:r>
              <a:rPr lang="en-US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&lt;/body&gt;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&lt;/html&gt;</a:t>
            </a:r>
            <a:endParaRPr 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219200"/>
            <a:ext cx="3276600" cy="3848100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oudy Old Style" pitchFamily="18" charset="0"/>
                <a:ea typeface="Verdana" pitchFamily="34" charset="0"/>
                <a:cs typeface="Verdana" pitchFamily="34" charset="0"/>
              </a:defRPr>
            </a:lvl1pPr>
            <a:lvl2pPr marL="688975" indent="-231775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Goudy Old Style" pitchFamily="18" charset="0"/>
                <a:ea typeface="Verdana" pitchFamily="34" charset="0"/>
                <a:cs typeface="Verdana" pitchFamily="34" charset="0"/>
              </a:defRPr>
            </a:lvl2pPr>
            <a:lvl3pPr marL="914400" indent="-22542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Goudy Old Style" pitchFamily="18" charset="0"/>
                <a:ea typeface="Verdana" pitchFamily="34" charset="0"/>
                <a:cs typeface="Verdana" pitchFamily="34" charset="0"/>
              </a:defRPr>
            </a:lvl3pPr>
            <a:lvl4pPr marL="1139825" indent="-225425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Goudy Old Style" pitchFamily="18" charset="0"/>
                <a:ea typeface="Verdana" pitchFamily="34" charset="0"/>
                <a:cs typeface="Verdana" pitchFamily="34" charset="0"/>
              </a:defRPr>
            </a:lvl4pPr>
            <a:lvl5pPr marL="1377950" indent="-238125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Goudy Old Style" pitchFamily="18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400" b="1" u="sng" dirty="0" smtClean="0">
                <a:latin typeface="Calibri" pitchFamily="34" charset="0"/>
                <a:cs typeface="Calibri" pitchFamily="34" charset="0"/>
              </a:rPr>
              <a:t>Without CSS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4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&lt;html&gt;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&lt;title&gt;Huh&lt;/title&gt;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&lt;/head&gt;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table border="2px"&gt;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&lt;</a:t>
            </a:r>
            <a:r>
              <a:rPr lang="en-US" sz="14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tr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    &lt;</a:t>
            </a:r>
            <a:r>
              <a:rPr lang="en-US" sz="14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&gt;Name&lt;/</a:t>
            </a:r>
            <a:r>
              <a:rPr lang="en-US" sz="14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    &lt;</a:t>
            </a:r>
            <a:r>
              <a:rPr lang="en-US" sz="14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&gt;Address&lt;/</a:t>
            </a:r>
            <a:r>
              <a:rPr lang="en-US" sz="14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&lt;/</a:t>
            </a:r>
            <a:r>
              <a:rPr lang="en-US" sz="14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tr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&lt;</a:t>
            </a:r>
            <a:r>
              <a:rPr lang="en-US" sz="14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tr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    &lt;td&gt;Lightning T. Mascot&lt;/td&gt;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    &lt;td&gt;</a:t>
            </a:r>
            <a:r>
              <a:rPr lang="en-US" sz="14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E.Main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St, </a:t>
            </a:r>
            <a:r>
              <a:rPr lang="en-US" sz="14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M'boro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TN&lt;/td&gt;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&lt;/</a:t>
            </a:r>
            <a:r>
              <a:rPr lang="en-US" sz="14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tr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&lt;/</a:t>
            </a: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&lt;/html&gt;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791200"/>
            <a:ext cx="3589935" cy="7633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5791199"/>
            <a:ext cx="2989893" cy="7633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83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 for CSS Knowledge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84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Classes provide a shorthand method of formatting</a:t>
            </a:r>
          </a:p>
          <a:p>
            <a:r>
              <a:rPr lang="en-US" dirty="0" smtClean="0"/>
              <a:t>They are defined in the style section (internal or external)</a:t>
            </a:r>
          </a:p>
          <a:p>
            <a:r>
              <a:rPr lang="en-US" dirty="0" smtClean="0"/>
              <a:t>When defining names they are prefaced by a period symbol</a:t>
            </a:r>
          </a:p>
          <a:p>
            <a:pPr marL="230188" indent="-169863"/>
            <a:r>
              <a:rPr lang="en-US" dirty="0" smtClean="0"/>
              <a:t>When applied the period is not added to the name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819400"/>
            <a:ext cx="32766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 smtClean="0"/>
              <a:t>Definitio</a:t>
            </a:r>
            <a:r>
              <a:rPr lang="en-US" sz="1600" b="1" u="sng" dirty="0"/>
              <a:t>n</a:t>
            </a:r>
            <a:endParaRPr lang="en-US" sz="1600" b="1" u="sng" dirty="0" smtClean="0"/>
          </a:p>
          <a:p>
            <a:endParaRPr lang="en-US" sz="1200" b="1" u="sng" dirty="0" smtClean="0"/>
          </a:p>
          <a:p>
            <a:r>
              <a:rPr lang="en-US" sz="1400" b="1" dirty="0" smtClean="0">
                <a:solidFill>
                  <a:srgbClr val="0070C0"/>
                </a:solidFill>
              </a:rPr>
              <a:t>&lt;style&gt;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.</a:t>
            </a:r>
            <a:r>
              <a:rPr lang="en-US" sz="1400" b="1" dirty="0" err="1" smtClean="0">
                <a:solidFill>
                  <a:srgbClr val="0070C0"/>
                </a:solidFill>
              </a:rPr>
              <a:t>blueit</a:t>
            </a:r>
            <a:r>
              <a:rPr lang="en-US" sz="1400" b="1" dirty="0" smtClean="0">
                <a:solidFill>
                  <a:srgbClr val="0070C0"/>
                </a:solidFill>
              </a:rPr>
              <a:t> {</a:t>
            </a:r>
            <a:endParaRPr lang="en-US" sz="1400" b="1" dirty="0">
              <a:solidFill>
                <a:srgbClr val="0070C0"/>
              </a:solidFill>
            </a:endParaRPr>
          </a:p>
          <a:p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</a:rPr>
              <a:t> color</a:t>
            </a:r>
            <a:r>
              <a:rPr lang="en-US" sz="1400" b="1" dirty="0">
                <a:solidFill>
                  <a:srgbClr val="0070C0"/>
                </a:solidFill>
              </a:rPr>
              <a:t>: blue;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font-size</a:t>
            </a:r>
            <a:r>
              <a:rPr lang="en-US" sz="1400" b="1" dirty="0">
                <a:solidFill>
                  <a:srgbClr val="0070C0"/>
                </a:solidFill>
              </a:rPr>
              <a:t>: 150%;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font-style</a:t>
            </a:r>
            <a:r>
              <a:rPr lang="en-US" sz="1400" b="1" dirty="0">
                <a:solidFill>
                  <a:srgbClr val="0070C0"/>
                </a:solidFill>
              </a:rPr>
              <a:t>: italic;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font-weight</a:t>
            </a:r>
            <a:r>
              <a:rPr lang="en-US" sz="1400" b="1" dirty="0">
                <a:solidFill>
                  <a:srgbClr val="0070C0"/>
                </a:solidFill>
              </a:rPr>
              <a:t>: bold;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font-variant</a:t>
            </a:r>
            <a:r>
              <a:rPr lang="en-US" sz="1400" b="1" dirty="0">
                <a:solidFill>
                  <a:srgbClr val="0070C0"/>
                </a:solidFill>
              </a:rPr>
              <a:t>: small-caps;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}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&lt;/style&gt;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0600" y="2819400"/>
            <a:ext cx="3276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 smtClean="0"/>
              <a:t>Use in Body</a:t>
            </a:r>
          </a:p>
          <a:p>
            <a:endParaRPr lang="en-US" sz="1200" b="1" u="sng" dirty="0" smtClean="0"/>
          </a:p>
          <a:p>
            <a:r>
              <a:rPr lang="en-US" sz="1400" b="1" dirty="0" smtClean="0">
                <a:solidFill>
                  <a:srgbClr val="0070C0"/>
                </a:solidFill>
              </a:rPr>
              <a:t>&lt;p&gt; Hello &lt;/p&gt;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&lt;p class = “</a:t>
            </a:r>
            <a:r>
              <a:rPr lang="en-US" sz="1400" b="1" dirty="0" err="1" smtClean="0">
                <a:solidFill>
                  <a:srgbClr val="0070C0"/>
                </a:solidFill>
              </a:rPr>
              <a:t>blueit</a:t>
            </a:r>
            <a:r>
              <a:rPr lang="en-US" sz="1400" b="1" dirty="0" smtClean="0">
                <a:solidFill>
                  <a:srgbClr val="0070C0"/>
                </a:solidFill>
              </a:rPr>
              <a:t>”&gt; I’m so blue &lt;/p&gt;</a:t>
            </a:r>
            <a:endParaRPr lang="en-US" sz="14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066169"/>
            <a:ext cx="1752600" cy="88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121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Span allows for limiting the scope of  a format change</a:t>
            </a:r>
          </a:p>
          <a:p>
            <a:r>
              <a:rPr lang="en-US" dirty="0" smtClean="0"/>
              <a:t>Best applied for non-trivial changes</a:t>
            </a:r>
          </a:p>
          <a:p>
            <a:r>
              <a:rPr lang="en-US" dirty="0" smtClean="0"/>
              <a:t>Span can be used with or without a Class</a:t>
            </a:r>
          </a:p>
          <a:p>
            <a:r>
              <a:rPr lang="en-US" dirty="0" smtClean="0"/>
              <a:t>Class allows for multiple Span selections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6856" y="2619613"/>
            <a:ext cx="403134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&lt;html</a:t>
            </a:r>
            <a:r>
              <a:rPr lang="en-US" sz="1400" b="1" dirty="0">
                <a:solidFill>
                  <a:srgbClr val="0070C0"/>
                </a:solidFill>
              </a:rPr>
              <a:t>&gt;</a:t>
            </a:r>
          </a:p>
          <a:p>
            <a:r>
              <a:rPr lang="en-US" sz="1400" b="1" dirty="0">
                <a:solidFill>
                  <a:srgbClr val="0070C0"/>
                </a:solidFill>
              </a:rPr>
              <a:t>&lt;title&gt; huh &lt;/title&gt;</a:t>
            </a:r>
          </a:p>
          <a:p>
            <a:r>
              <a:rPr lang="en-US" sz="1400" b="1" dirty="0">
                <a:solidFill>
                  <a:srgbClr val="0070C0"/>
                </a:solidFill>
              </a:rPr>
              <a:t>&lt;style type=text/</a:t>
            </a:r>
            <a:r>
              <a:rPr lang="en-US" sz="1400" b="1" dirty="0" err="1">
                <a:solidFill>
                  <a:srgbClr val="0070C0"/>
                </a:solidFill>
              </a:rPr>
              <a:t>css</a:t>
            </a:r>
            <a:r>
              <a:rPr lang="en-US" sz="1400" b="1" dirty="0">
                <a:solidFill>
                  <a:srgbClr val="0070C0"/>
                </a:solidFill>
              </a:rPr>
              <a:t>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span {</a:t>
            </a:r>
            <a:endParaRPr lang="en-US" sz="1400" b="1" dirty="0">
              <a:solidFill>
                <a:srgbClr val="0070C0"/>
              </a:solidFill>
            </a:endParaRPr>
          </a:p>
          <a:p>
            <a:r>
              <a:rPr lang="en-US" sz="1400" b="1" dirty="0" smtClean="0">
                <a:solidFill>
                  <a:srgbClr val="0070C0"/>
                </a:solidFill>
              </a:rPr>
              <a:t>  color</a:t>
            </a:r>
            <a:r>
              <a:rPr lang="en-US" sz="1400" b="1" dirty="0">
                <a:solidFill>
                  <a:srgbClr val="0070C0"/>
                </a:solidFill>
              </a:rPr>
              <a:t>: blue</a:t>
            </a:r>
            <a:r>
              <a:rPr lang="en-US" sz="1400" b="1" dirty="0" smtClean="0">
                <a:solidFill>
                  <a:srgbClr val="0070C0"/>
                </a:solidFill>
              </a:rPr>
              <a:t>;   font-size</a:t>
            </a:r>
            <a:r>
              <a:rPr lang="en-US" sz="1400" b="1" dirty="0">
                <a:solidFill>
                  <a:srgbClr val="0070C0"/>
                </a:solidFill>
              </a:rPr>
              <a:t>: 150%;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font-style</a:t>
            </a:r>
            <a:r>
              <a:rPr lang="en-US" sz="1400" b="1" dirty="0">
                <a:solidFill>
                  <a:srgbClr val="0070C0"/>
                </a:solidFill>
              </a:rPr>
              <a:t>: italic</a:t>
            </a:r>
            <a:r>
              <a:rPr lang="en-US" sz="1400" b="1" dirty="0" smtClean="0">
                <a:solidFill>
                  <a:srgbClr val="0070C0"/>
                </a:solidFill>
              </a:rPr>
              <a:t>;  font-weight</a:t>
            </a:r>
            <a:r>
              <a:rPr lang="en-US" sz="1400" b="1" dirty="0">
                <a:solidFill>
                  <a:srgbClr val="0070C0"/>
                </a:solidFill>
              </a:rPr>
              <a:t>: bold;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font-variant</a:t>
            </a:r>
            <a:r>
              <a:rPr lang="en-US" sz="1400" b="1" dirty="0">
                <a:solidFill>
                  <a:srgbClr val="0070C0"/>
                </a:solidFill>
              </a:rPr>
              <a:t>: small-caps</a:t>
            </a:r>
            <a:r>
              <a:rPr lang="en-US" sz="1400" b="1" dirty="0" smtClean="0">
                <a:solidFill>
                  <a:srgbClr val="0070C0"/>
                </a:solidFill>
              </a:rPr>
              <a:t>;</a:t>
            </a:r>
            <a:endParaRPr lang="en-US" sz="1400" b="1" dirty="0">
              <a:solidFill>
                <a:srgbClr val="0070C0"/>
              </a:solidFill>
            </a:endParaRPr>
          </a:p>
          <a:p>
            <a:r>
              <a:rPr lang="en-US" sz="1400" b="1" dirty="0" smtClean="0">
                <a:solidFill>
                  <a:srgbClr val="0070C0"/>
                </a:solidFill>
              </a:rPr>
              <a:t>}</a:t>
            </a:r>
            <a:endParaRPr lang="en-US" sz="1400" b="1" dirty="0">
              <a:solidFill>
                <a:srgbClr val="0070C0"/>
              </a:solidFill>
            </a:endParaRPr>
          </a:p>
          <a:p>
            <a:r>
              <a:rPr lang="en-US" sz="1400" b="1" dirty="0">
                <a:solidFill>
                  <a:srgbClr val="0070C0"/>
                </a:solidFill>
              </a:rPr>
              <a:t>&lt;/style</a:t>
            </a:r>
            <a:r>
              <a:rPr lang="en-US" sz="1400" b="1" dirty="0" smtClean="0">
                <a:solidFill>
                  <a:srgbClr val="0070C0"/>
                </a:solidFill>
              </a:rPr>
              <a:t>&gt;</a:t>
            </a:r>
          </a:p>
          <a:p>
            <a:endParaRPr lang="en-US" sz="1400" b="1" dirty="0">
              <a:solidFill>
                <a:srgbClr val="0070C0"/>
              </a:solidFill>
            </a:endParaRPr>
          </a:p>
          <a:p>
            <a:r>
              <a:rPr lang="en-US" sz="1400" b="1" dirty="0" smtClean="0">
                <a:solidFill>
                  <a:srgbClr val="0070C0"/>
                </a:solidFill>
              </a:rPr>
              <a:t>&lt;</a:t>
            </a:r>
            <a:r>
              <a:rPr lang="en-US" sz="1400" b="1" dirty="0">
                <a:solidFill>
                  <a:srgbClr val="0070C0"/>
                </a:solidFill>
              </a:rPr>
              <a:t>body&gt;</a:t>
            </a:r>
          </a:p>
          <a:p>
            <a:r>
              <a:rPr lang="en-US" sz="1400" b="1" dirty="0">
                <a:solidFill>
                  <a:srgbClr val="0070C0"/>
                </a:solidFill>
              </a:rPr>
              <a:t>&lt;table</a:t>
            </a:r>
            <a:r>
              <a:rPr lang="en-US" sz="1400" b="1" dirty="0" smtClean="0">
                <a:solidFill>
                  <a:srgbClr val="0070C0"/>
                </a:solidFill>
              </a:rPr>
              <a:t>&gt;</a:t>
            </a:r>
            <a:endParaRPr lang="en-US" sz="1400" b="1" dirty="0">
              <a:solidFill>
                <a:srgbClr val="0070C0"/>
              </a:solidFill>
            </a:endParaRPr>
          </a:p>
          <a:p>
            <a:r>
              <a:rPr lang="en-US" sz="1400" b="1" dirty="0">
                <a:solidFill>
                  <a:srgbClr val="0070C0"/>
                </a:solidFill>
              </a:rPr>
              <a:t>&lt;p&gt; I'm </a:t>
            </a:r>
            <a:r>
              <a:rPr lang="en-US" sz="1400" b="1" dirty="0">
                <a:solidFill>
                  <a:srgbClr val="0070C0"/>
                </a:solidFill>
              </a:rPr>
              <a:t>so &lt;span</a:t>
            </a:r>
            <a:r>
              <a:rPr lang="en-US" sz="1400" b="1" dirty="0" smtClean="0">
                <a:solidFill>
                  <a:srgbClr val="0070C0"/>
                </a:solidFill>
              </a:rPr>
              <a:t>&gt;blue&lt;</a:t>
            </a:r>
            <a:r>
              <a:rPr lang="en-US" sz="1400" b="1" dirty="0" smtClean="0">
                <a:solidFill>
                  <a:srgbClr val="0070C0"/>
                </a:solidFill>
              </a:rPr>
              <a:t>/span</a:t>
            </a:r>
            <a:r>
              <a:rPr lang="en-US" sz="1400" b="1" dirty="0" smtClean="0">
                <a:solidFill>
                  <a:srgbClr val="0070C0"/>
                </a:solidFill>
              </a:rPr>
              <a:t>&gt; boohoo&lt;</a:t>
            </a:r>
            <a:r>
              <a:rPr lang="en-US" sz="1400" b="1" dirty="0" smtClean="0">
                <a:solidFill>
                  <a:srgbClr val="0070C0"/>
                </a:solidFill>
              </a:rPr>
              <a:t>/</a:t>
            </a:r>
            <a:r>
              <a:rPr lang="en-US" sz="1400" b="1" dirty="0">
                <a:solidFill>
                  <a:srgbClr val="0070C0"/>
                </a:solidFill>
              </a:rPr>
              <a:t>p&gt;	</a:t>
            </a:r>
          </a:p>
          <a:p>
            <a:r>
              <a:rPr lang="en-US" sz="1400" b="1" dirty="0">
                <a:solidFill>
                  <a:srgbClr val="0070C0"/>
                </a:solidFill>
              </a:rPr>
              <a:t>&lt;/body&gt;</a:t>
            </a:r>
          </a:p>
          <a:p>
            <a:r>
              <a:rPr lang="en-US" sz="1400" b="1" dirty="0">
                <a:solidFill>
                  <a:srgbClr val="0070C0"/>
                </a:solidFill>
              </a:rPr>
              <a:t>&lt;/html&gt;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34095"/>
            <a:ext cx="1295400" cy="431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81600" y="2760292"/>
            <a:ext cx="388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&lt;html&gt;</a:t>
            </a:r>
          </a:p>
          <a:p>
            <a:r>
              <a:rPr lang="en-US" sz="1400" b="1" dirty="0">
                <a:solidFill>
                  <a:srgbClr val="0070C0"/>
                </a:solidFill>
              </a:rPr>
              <a:t>&lt;title&gt; huh &lt;/title&gt;</a:t>
            </a:r>
          </a:p>
          <a:p>
            <a:r>
              <a:rPr lang="en-US" sz="1400" b="1" dirty="0">
                <a:solidFill>
                  <a:srgbClr val="0070C0"/>
                </a:solidFill>
              </a:rPr>
              <a:t>&lt;style type=text/</a:t>
            </a:r>
            <a:r>
              <a:rPr lang="en-US" sz="1400" b="1" dirty="0" err="1">
                <a:solidFill>
                  <a:srgbClr val="0070C0"/>
                </a:solidFill>
              </a:rPr>
              <a:t>css</a:t>
            </a:r>
            <a:r>
              <a:rPr lang="en-US" sz="1400" b="1" dirty="0">
                <a:solidFill>
                  <a:srgbClr val="0070C0"/>
                </a:solidFill>
              </a:rPr>
              <a:t>&gt;</a:t>
            </a:r>
          </a:p>
          <a:p>
            <a:r>
              <a:rPr lang="en-US" sz="1400" b="1" dirty="0">
                <a:solidFill>
                  <a:srgbClr val="0070C0"/>
                </a:solidFill>
              </a:rPr>
              <a:t>.</a:t>
            </a:r>
            <a:r>
              <a:rPr lang="en-US" sz="1400" b="1" dirty="0" err="1">
                <a:solidFill>
                  <a:srgbClr val="0070C0"/>
                </a:solidFill>
              </a:rPr>
              <a:t>blueit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</a:rPr>
              <a:t>{color</a:t>
            </a:r>
            <a:r>
              <a:rPr lang="en-US" sz="1400" b="1" dirty="0">
                <a:solidFill>
                  <a:srgbClr val="0070C0"/>
                </a:solidFill>
              </a:rPr>
              <a:t>: blue</a:t>
            </a:r>
            <a:r>
              <a:rPr lang="en-US" sz="1400" b="1" dirty="0" smtClean="0">
                <a:solidFill>
                  <a:srgbClr val="0070C0"/>
                </a:solidFill>
              </a:rPr>
              <a:t>;}</a:t>
            </a:r>
            <a:endParaRPr lang="en-US" sz="1400" b="1" dirty="0">
              <a:solidFill>
                <a:srgbClr val="0070C0"/>
              </a:solidFill>
            </a:endParaRPr>
          </a:p>
          <a:p>
            <a:r>
              <a:rPr lang="en-US" sz="1400" b="1" dirty="0">
                <a:solidFill>
                  <a:srgbClr val="0070C0"/>
                </a:solidFill>
              </a:rPr>
              <a:t>.</a:t>
            </a:r>
            <a:r>
              <a:rPr lang="en-US" sz="1400" b="1" dirty="0" err="1">
                <a:solidFill>
                  <a:srgbClr val="0070C0"/>
                </a:solidFill>
              </a:rPr>
              <a:t>redit</a:t>
            </a:r>
            <a:r>
              <a:rPr lang="en-US" sz="1400" b="1" dirty="0">
                <a:solidFill>
                  <a:srgbClr val="0070C0"/>
                </a:solidFill>
              </a:rPr>
              <a:t>  </a:t>
            </a:r>
            <a:r>
              <a:rPr lang="en-US" sz="1400" b="1" dirty="0" smtClean="0">
                <a:solidFill>
                  <a:srgbClr val="0070C0"/>
                </a:solidFill>
              </a:rPr>
              <a:t>{color</a:t>
            </a:r>
            <a:r>
              <a:rPr lang="en-US" sz="1400" b="1" dirty="0">
                <a:solidFill>
                  <a:srgbClr val="0070C0"/>
                </a:solidFill>
              </a:rPr>
              <a:t>: red</a:t>
            </a:r>
            <a:r>
              <a:rPr lang="en-US" sz="1400" b="1" dirty="0" smtClean="0">
                <a:solidFill>
                  <a:srgbClr val="0070C0"/>
                </a:solidFill>
              </a:rPr>
              <a:t>;}</a:t>
            </a:r>
            <a:r>
              <a:rPr lang="en-US" sz="1400" b="1" dirty="0">
                <a:solidFill>
                  <a:srgbClr val="0070C0"/>
                </a:solidFill>
              </a:rPr>
              <a:t>		</a:t>
            </a:r>
          </a:p>
          <a:p>
            <a:r>
              <a:rPr lang="en-US" sz="1400" b="1" dirty="0">
                <a:solidFill>
                  <a:srgbClr val="0070C0"/>
                </a:solidFill>
              </a:rPr>
              <a:t>&lt;/style&gt;</a:t>
            </a:r>
          </a:p>
          <a:p>
            <a:endParaRPr lang="en-US" sz="1400" b="1" dirty="0">
              <a:solidFill>
                <a:srgbClr val="0070C0"/>
              </a:solidFill>
            </a:endParaRPr>
          </a:p>
          <a:p>
            <a:r>
              <a:rPr lang="en-US" sz="1400" b="1" dirty="0">
                <a:solidFill>
                  <a:srgbClr val="0070C0"/>
                </a:solidFill>
              </a:rPr>
              <a:t>&lt;body&gt;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&lt;</a:t>
            </a:r>
            <a:r>
              <a:rPr lang="en-US" sz="1400" b="1" dirty="0">
                <a:solidFill>
                  <a:srgbClr val="0070C0"/>
                </a:solidFill>
              </a:rPr>
              <a:t>p&gt; I'm &lt;span class=</a:t>
            </a:r>
            <a:r>
              <a:rPr lang="en-US" sz="1400" b="1" dirty="0" err="1">
                <a:solidFill>
                  <a:srgbClr val="0070C0"/>
                </a:solidFill>
              </a:rPr>
              <a:t>redit</a:t>
            </a:r>
            <a:r>
              <a:rPr lang="en-US" sz="1400" b="1" dirty="0">
                <a:solidFill>
                  <a:srgbClr val="0070C0"/>
                </a:solidFill>
              </a:rPr>
              <a:t>&gt; so &lt;/span&gt; &lt;span class=</a:t>
            </a:r>
            <a:r>
              <a:rPr lang="en-US" sz="1400" b="1" dirty="0" err="1">
                <a:solidFill>
                  <a:srgbClr val="0070C0"/>
                </a:solidFill>
              </a:rPr>
              <a:t>blueit</a:t>
            </a:r>
            <a:r>
              <a:rPr lang="en-US" sz="1400" b="1" dirty="0">
                <a:solidFill>
                  <a:srgbClr val="0070C0"/>
                </a:solidFill>
              </a:rPr>
              <a:t>&gt; blue &lt;/span&gt; &lt;/p&gt;	</a:t>
            </a:r>
          </a:p>
          <a:p>
            <a:r>
              <a:rPr lang="en-US" sz="1400" b="1" dirty="0">
                <a:solidFill>
                  <a:srgbClr val="0070C0"/>
                </a:solidFill>
              </a:rPr>
              <a:t>&lt;/body&gt;</a:t>
            </a:r>
          </a:p>
          <a:p>
            <a:r>
              <a:rPr lang="en-US" sz="1400" b="1" dirty="0">
                <a:solidFill>
                  <a:srgbClr val="0070C0"/>
                </a:solidFill>
              </a:rPr>
              <a:t>&lt;/html&gt;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969" y="6172200"/>
            <a:ext cx="2356758" cy="4489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244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Div</a:t>
            </a:r>
            <a:r>
              <a:rPr lang="en-US" dirty="0" smtClean="0"/>
              <a:t>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Div</a:t>
            </a:r>
            <a:r>
              <a:rPr lang="en-US" dirty="0"/>
              <a:t> </a:t>
            </a:r>
            <a:r>
              <a:rPr lang="en-US" dirty="0" smtClean="0"/>
              <a:t>element enables different formatting of logical sections of a page , </a:t>
            </a:r>
            <a:r>
              <a:rPr lang="en-US" dirty="0" err="1" smtClean="0"/>
              <a:t>e.g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Banners</a:t>
            </a:r>
          </a:p>
          <a:p>
            <a:pPr lvl="1"/>
            <a:r>
              <a:rPr lang="en-US" dirty="0" smtClean="0"/>
              <a:t>Navigation tabs</a:t>
            </a:r>
          </a:p>
          <a:p>
            <a:pPr lvl="1"/>
            <a:r>
              <a:rPr lang="en-US" dirty="0" smtClean="0"/>
              <a:t>Page footer </a:t>
            </a:r>
          </a:p>
          <a:p>
            <a:pPr lvl="1"/>
            <a:r>
              <a:rPr lang="en-US" dirty="0" smtClean="0"/>
              <a:t>Special formatting such as indenting content</a:t>
            </a:r>
          </a:p>
          <a:p>
            <a:r>
              <a:rPr lang="en-US" dirty="0" err="1" smtClean="0"/>
              <a:t>Div</a:t>
            </a:r>
            <a:r>
              <a:rPr lang="en-US" dirty="0" smtClean="0"/>
              <a:t> elements can be nested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Div</a:t>
            </a:r>
            <a:r>
              <a:rPr lang="en-US" dirty="0" smtClean="0"/>
              <a:t> element is an XHMTL construct that works within the CSS environment</a:t>
            </a:r>
          </a:p>
          <a:p>
            <a:r>
              <a:rPr lang="en-US" dirty="0" smtClean="0"/>
              <a:t>Multiple </a:t>
            </a:r>
            <a:r>
              <a:rPr lang="en-US" dirty="0" err="1" smtClean="0"/>
              <a:t>Div</a:t>
            </a:r>
            <a:r>
              <a:rPr lang="en-US" dirty="0" smtClean="0"/>
              <a:t> elements can be defined within a page or style sheet, distinguished via unique names</a:t>
            </a:r>
          </a:p>
          <a:p>
            <a:r>
              <a:rPr lang="en-US" dirty="0" err="1" smtClean="0"/>
              <a:t>Div</a:t>
            </a:r>
            <a:r>
              <a:rPr lang="en-US" dirty="0" smtClean="0"/>
              <a:t> element names must contain  “#” (hash) sign, e.g.:</a:t>
            </a:r>
          </a:p>
          <a:p>
            <a:pPr marL="457200" lvl="1" indent="0">
              <a:buNone/>
            </a:pPr>
            <a:r>
              <a:rPr lang="en-US" dirty="0" err="1" smtClean="0"/>
              <a:t>col#tabs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floatleft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92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Div</a:t>
            </a:r>
            <a:r>
              <a:rPr lang="en-US" dirty="0" smtClean="0"/>
              <a:t> Element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u="sng" dirty="0" smtClean="0"/>
              <a:t>Definition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b="1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+mj-lt"/>
              </a:rPr>
              <a:t>&lt;style&gt;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+mj-lt"/>
              </a:rPr>
              <a:t>#</a:t>
            </a:r>
            <a:r>
              <a:rPr lang="en-US" sz="1400" b="1" dirty="0">
                <a:solidFill>
                  <a:srgbClr val="0070C0"/>
                </a:solidFill>
                <a:latin typeface="+mj-lt"/>
              </a:rPr>
              <a:t>offset500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+mj-lt"/>
              </a:rPr>
              <a:t>	</a:t>
            </a:r>
            <a:r>
              <a:rPr lang="en-US" sz="1400" b="1" dirty="0" smtClean="0">
                <a:solidFill>
                  <a:srgbClr val="0070C0"/>
                </a:solidFill>
                <a:latin typeface="+mj-lt"/>
              </a:rPr>
              <a:t>position</a:t>
            </a:r>
            <a:r>
              <a:rPr lang="en-US" sz="1400" b="1" dirty="0">
                <a:solidFill>
                  <a:srgbClr val="0070C0"/>
                </a:solidFill>
                <a:latin typeface="+mj-lt"/>
              </a:rPr>
              <a:t>: relative;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+mj-lt"/>
              </a:rPr>
              <a:t>	</a:t>
            </a:r>
            <a:r>
              <a:rPr lang="en-US" sz="1400" b="1" dirty="0" smtClean="0">
                <a:solidFill>
                  <a:srgbClr val="0070C0"/>
                </a:solidFill>
                <a:latin typeface="+mj-lt"/>
              </a:rPr>
              <a:t>left</a:t>
            </a:r>
            <a:r>
              <a:rPr lang="en-US" sz="1400" b="1" dirty="0">
                <a:solidFill>
                  <a:srgbClr val="0070C0"/>
                </a:solidFill>
                <a:latin typeface="+mj-lt"/>
              </a:rPr>
              <a:t>: 500;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+mj-lt"/>
              </a:rPr>
              <a:t>	</a:t>
            </a:r>
            <a:r>
              <a:rPr lang="en-US" sz="1400" b="1" dirty="0" smtClean="0">
                <a:solidFill>
                  <a:srgbClr val="0070C0"/>
                </a:solidFill>
                <a:latin typeface="+mj-lt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+mj-lt"/>
              </a:rPr>
              <a:t>&lt;/style&gt;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smtClean="0"/>
              <a:t>Results</a:t>
            </a:r>
          </a:p>
          <a:p>
            <a:pPr marL="0" indent="0">
              <a:buNone/>
            </a:pPr>
            <a:r>
              <a:rPr lang="en-US" sz="1400" dirty="0"/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4343400" y="762000"/>
            <a:ext cx="41148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 smtClean="0"/>
              <a:t>Use in Body</a:t>
            </a:r>
          </a:p>
          <a:p>
            <a:endParaRPr lang="en-US" sz="1200" b="1" u="sng" dirty="0" smtClean="0"/>
          </a:p>
          <a:p>
            <a:r>
              <a:rPr lang="en-US" sz="1400" b="1" dirty="0" smtClean="0">
                <a:solidFill>
                  <a:srgbClr val="0070C0"/>
                </a:solidFill>
              </a:rPr>
              <a:t>&lt;</a:t>
            </a:r>
            <a:r>
              <a:rPr lang="en-US" sz="1400" b="1" dirty="0">
                <a:solidFill>
                  <a:srgbClr val="0070C0"/>
                </a:solidFill>
              </a:rPr>
              <a:t>div id=</a:t>
            </a:r>
            <a:r>
              <a:rPr lang="en-US" sz="1400" b="1" dirty="0" smtClean="0">
                <a:solidFill>
                  <a:srgbClr val="0070C0"/>
                </a:solidFill>
              </a:rPr>
              <a:t>offset500</a:t>
            </a:r>
            <a:r>
              <a:rPr lang="en-US" sz="1400" b="1" dirty="0">
                <a:solidFill>
                  <a:srgbClr val="0070C0"/>
                </a:solidFill>
              </a:rPr>
              <a:t>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&lt;h2&gt;The </a:t>
            </a:r>
            <a:r>
              <a:rPr lang="en-US" sz="1400" b="1" dirty="0">
                <a:solidFill>
                  <a:srgbClr val="0070C0"/>
                </a:solidFill>
              </a:rPr>
              <a:t>influences to the Blues </a:t>
            </a:r>
            <a:r>
              <a:rPr lang="en-US" sz="1400" b="1" dirty="0" smtClean="0">
                <a:solidFill>
                  <a:srgbClr val="0070C0"/>
                </a:solidFill>
              </a:rPr>
              <a:t>included</a:t>
            </a:r>
            <a:r>
              <a:rPr lang="en-US" sz="1400" b="1" dirty="0">
                <a:solidFill>
                  <a:srgbClr val="0070C0"/>
                </a:solidFill>
              </a:rPr>
              <a:t>	</a:t>
            </a:r>
            <a:endParaRPr lang="en-US" sz="1400" b="1" dirty="0" smtClean="0">
              <a:solidFill>
                <a:srgbClr val="0070C0"/>
              </a:solidFill>
            </a:endParaRPr>
          </a:p>
          <a:p>
            <a:r>
              <a:rPr lang="en-US" sz="1400" b="1" dirty="0" smtClean="0">
                <a:solidFill>
                  <a:srgbClr val="0070C0"/>
                </a:solidFill>
              </a:rPr>
              <a:t>&lt;/</a:t>
            </a:r>
            <a:r>
              <a:rPr lang="en-US" sz="1400" b="1" dirty="0">
                <a:solidFill>
                  <a:srgbClr val="0070C0"/>
                </a:solidFill>
              </a:rPr>
              <a:t>h2&gt;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&lt;</a:t>
            </a:r>
            <a:r>
              <a:rPr lang="en-US" sz="1400" b="1" dirty="0" err="1">
                <a:solidFill>
                  <a:srgbClr val="0070C0"/>
                </a:solidFill>
              </a:rPr>
              <a:t>ul</a:t>
            </a:r>
            <a:r>
              <a:rPr lang="en-US" sz="1400" b="1" dirty="0">
                <a:solidFill>
                  <a:srgbClr val="0070C0"/>
                </a:solidFill>
              </a:rPr>
              <a:t>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 &lt;</a:t>
            </a:r>
            <a:r>
              <a:rPr lang="en-US" sz="1400" b="1" dirty="0">
                <a:solidFill>
                  <a:srgbClr val="0070C0"/>
                </a:solidFill>
              </a:rPr>
              <a:t>li&gt;Spirituals&lt;/li&gt;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 &lt;</a:t>
            </a:r>
            <a:r>
              <a:rPr lang="en-US" sz="1400" b="1" dirty="0">
                <a:solidFill>
                  <a:srgbClr val="0070C0"/>
                </a:solidFill>
              </a:rPr>
              <a:t>li&gt;Work Songs&lt;/li&gt;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 &lt;</a:t>
            </a:r>
            <a:r>
              <a:rPr lang="en-US" sz="1400" b="1" dirty="0">
                <a:solidFill>
                  <a:srgbClr val="0070C0"/>
                </a:solidFill>
              </a:rPr>
              <a:t>li&gt;Field Hollers&lt;/li&gt;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 &lt;</a:t>
            </a:r>
            <a:r>
              <a:rPr lang="en-US" sz="1400" b="1" dirty="0">
                <a:solidFill>
                  <a:srgbClr val="0070C0"/>
                </a:solidFill>
              </a:rPr>
              <a:t>li&gt;Shouts&lt;/li&gt;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 &lt;</a:t>
            </a:r>
            <a:r>
              <a:rPr lang="en-US" sz="1400" b="1" dirty="0">
                <a:solidFill>
                  <a:srgbClr val="0070C0"/>
                </a:solidFill>
              </a:rPr>
              <a:t>li&gt;Chants&lt;/li&gt;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 &lt;</a:t>
            </a:r>
            <a:r>
              <a:rPr lang="en-US" sz="1400" b="1" dirty="0">
                <a:solidFill>
                  <a:srgbClr val="0070C0"/>
                </a:solidFill>
              </a:rPr>
              <a:t>li&gt;Rhymed Simple Narrative Ballads&lt;/li&gt;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&lt;/</a:t>
            </a:r>
            <a:r>
              <a:rPr lang="en-US" sz="1400" b="1" dirty="0" err="1">
                <a:solidFill>
                  <a:srgbClr val="0070C0"/>
                </a:solidFill>
              </a:rPr>
              <a:t>ul</a:t>
            </a:r>
            <a:r>
              <a:rPr lang="en-US" sz="1400" b="1" dirty="0" smtClean="0">
                <a:solidFill>
                  <a:srgbClr val="0070C0"/>
                </a:solidFill>
              </a:rPr>
              <a:t>&gt;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2" y="3970212"/>
            <a:ext cx="8153400" cy="24305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1219200" y="3810000"/>
            <a:ext cx="2209800" cy="20574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87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Style Sheets (CSS)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838200"/>
            <a:ext cx="8229600" cy="5638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CSS Objectives</a:t>
            </a:r>
          </a:p>
          <a:p>
            <a:pPr lvl="1"/>
            <a:r>
              <a:rPr lang="en-US" sz="1600" dirty="0" smtClean="0"/>
              <a:t>Provide more control over web site content presentation and formatting</a:t>
            </a:r>
          </a:p>
          <a:p>
            <a:pPr lvl="1"/>
            <a:r>
              <a:rPr lang="en-US" sz="1600" dirty="0" smtClean="0"/>
              <a:t>Facilitate cross web page consistency</a:t>
            </a:r>
          </a:p>
          <a:p>
            <a:pPr lvl="1"/>
            <a:r>
              <a:rPr lang="en-US" sz="1600" dirty="0" smtClean="0"/>
              <a:t>Reduce the amount of coding within a web page to accomplish the desired results</a:t>
            </a:r>
          </a:p>
          <a:p>
            <a:pPr lvl="5"/>
            <a:endParaRPr lang="en-US" sz="1100" dirty="0" smtClean="0"/>
          </a:p>
          <a:p>
            <a:r>
              <a:rPr lang="en-US" sz="1600" dirty="0" smtClean="0"/>
              <a:t>CSS style sheets can be embedded in web page source files or as separate documents </a:t>
            </a:r>
          </a:p>
          <a:p>
            <a:pPr lvl="1"/>
            <a:r>
              <a:rPr lang="en-US" sz="1600" dirty="0" smtClean="0"/>
              <a:t>If embedded the CSS definition would be done above the &lt;body&gt; tag</a:t>
            </a:r>
          </a:p>
          <a:p>
            <a:pPr lvl="5"/>
            <a:endParaRPr lang="en-US" sz="1100" dirty="0" smtClean="0"/>
          </a:p>
          <a:p>
            <a:r>
              <a:rPr lang="en-US" sz="1600" dirty="0" smtClean="0"/>
              <a:t>They can facilitate consistent formatting throughout a web site</a:t>
            </a:r>
          </a:p>
          <a:p>
            <a:pPr lvl="4"/>
            <a:endParaRPr lang="en-US" sz="1100" dirty="0" smtClean="0"/>
          </a:p>
          <a:p>
            <a:r>
              <a:rPr lang="en-US" sz="1600" dirty="0" smtClean="0"/>
              <a:t>The CSS statements differ from HTML statements</a:t>
            </a:r>
          </a:p>
          <a:p>
            <a:pPr lvl="1"/>
            <a:r>
              <a:rPr lang="en-US" sz="1600" dirty="0" smtClean="0"/>
              <a:t>CSS Properties perform roughly the same function as some HTML  tag attributes</a:t>
            </a:r>
          </a:p>
          <a:p>
            <a:pPr lvl="1"/>
            <a:r>
              <a:rPr lang="en-US" sz="1600" dirty="0" smtClean="0"/>
              <a:t>There are more many more Properties</a:t>
            </a:r>
          </a:p>
          <a:p>
            <a:pPr lvl="1"/>
            <a:r>
              <a:rPr lang="en-US" sz="1600" dirty="0" smtClean="0"/>
              <a:t>A set of Properties can be applied against more than one element in a single CSS statement</a:t>
            </a:r>
          </a:p>
          <a:p>
            <a:pPr lvl="6"/>
            <a:endParaRPr lang="en-US" sz="1100" dirty="0" smtClean="0"/>
          </a:p>
          <a:p>
            <a:r>
              <a:rPr lang="en-US" sz="1600" dirty="0" smtClean="0"/>
              <a:t>CSS is obsoleting HTML in web page source coding (deprecating)</a:t>
            </a:r>
          </a:p>
          <a:p>
            <a:pPr lvl="4"/>
            <a:endParaRPr lang="en-US" sz="1100" dirty="0" smtClean="0"/>
          </a:p>
          <a:p>
            <a:r>
              <a:rPr lang="en-US" sz="1600" dirty="0" smtClean="0"/>
              <a:t>An excellent source for CSS properties </a:t>
            </a:r>
            <a:r>
              <a:rPr lang="en-US" sz="1600" dirty="0" smtClean="0"/>
              <a:t>is: </a:t>
            </a:r>
            <a:r>
              <a:rPr lang="en-US" sz="1400" dirty="0" smtClean="0">
                <a:hlinkClick r:id="rId2"/>
              </a:rPr>
              <a:t>http</a:t>
            </a:r>
            <a:r>
              <a:rPr lang="en-US" sz="1400" dirty="0">
                <a:hlinkClick r:id="rId2"/>
              </a:rPr>
              <a:t>://www.w3schools.com/cssref/default.asp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03493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Basic Examples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8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Style Sheets (CSS)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Font Property Example – Change the default format for h1 header element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b="1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Without CSS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&lt;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html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&lt;head&gt;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&lt;title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&gt; 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CSS Rules&lt;/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title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&lt;/head&gt;</a:t>
            </a:r>
            <a:endParaRPr lang="en-US" sz="1600" dirty="0">
              <a:solidFill>
                <a:srgbClr val="0070C0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&lt;body&gt;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&lt;h1&gt;  Nice Header?&lt;/h1&gt;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&lt;/body&gt;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&lt;/html&gt;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0" y="1371600"/>
            <a:ext cx="358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With CSS</a:t>
            </a:r>
          </a:p>
          <a:p>
            <a:endParaRPr lang="en-US" sz="1600" dirty="0">
              <a:solidFill>
                <a:srgbClr val="0070C0"/>
              </a:solidFill>
            </a:endParaRPr>
          </a:p>
          <a:p>
            <a:r>
              <a:rPr lang="en-US" sz="1600" dirty="0" smtClean="0">
                <a:solidFill>
                  <a:srgbClr val="0070C0"/>
                </a:solidFill>
              </a:rPr>
              <a:t>&lt;</a:t>
            </a:r>
            <a:r>
              <a:rPr lang="en-US" sz="1600" dirty="0">
                <a:solidFill>
                  <a:srgbClr val="0070C0"/>
                </a:solidFill>
              </a:rPr>
              <a:t>html</a:t>
            </a:r>
            <a:r>
              <a:rPr lang="en-US" sz="1600" dirty="0" smtClean="0">
                <a:solidFill>
                  <a:srgbClr val="0070C0"/>
                </a:solidFill>
              </a:rPr>
              <a:t>&gt;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&lt;head&gt;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&lt;title</a:t>
            </a:r>
            <a:r>
              <a:rPr lang="en-US" sz="1600" dirty="0">
                <a:solidFill>
                  <a:srgbClr val="0070C0"/>
                </a:solidFill>
              </a:rPr>
              <a:t>&gt; CSS Rules&lt;/title&gt;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&lt;/head&gt;</a:t>
            </a:r>
            <a:endParaRPr lang="en-US" sz="1600" dirty="0">
              <a:solidFill>
                <a:srgbClr val="0070C0"/>
              </a:solidFill>
            </a:endParaRPr>
          </a:p>
          <a:p>
            <a:r>
              <a:rPr lang="en-US" sz="1600" b="1" dirty="0">
                <a:solidFill>
                  <a:srgbClr val="0070C0"/>
                </a:solidFill>
              </a:rPr>
              <a:t>&lt;style type=text/</a:t>
            </a:r>
            <a:r>
              <a:rPr lang="en-US" sz="1600" b="1" dirty="0" err="1">
                <a:solidFill>
                  <a:srgbClr val="0070C0"/>
                </a:solidFill>
              </a:rPr>
              <a:t>css</a:t>
            </a:r>
            <a:r>
              <a:rPr lang="en-US" sz="1600" b="1" dirty="0">
                <a:solidFill>
                  <a:srgbClr val="0070C0"/>
                </a:solidFill>
              </a:rPr>
              <a:t>&gt;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h1	{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	color: white;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	background-color: blue;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	font-size:  120%;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	}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&lt;/style&gt;</a:t>
            </a:r>
          </a:p>
          <a:p>
            <a:endParaRPr lang="en-US" sz="1600" dirty="0">
              <a:solidFill>
                <a:srgbClr val="0070C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&lt;body</a:t>
            </a:r>
            <a:r>
              <a:rPr lang="en-US" sz="1600" dirty="0" smtClean="0">
                <a:solidFill>
                  <a:srgbClr val="0070C0"/>
                </a:solidFill>
              </a:rPr>
              <a:t>&gt;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&lt;</a:t>
            </a:r>
            <a:r>
              <a:rPr lang="en-US" sz="1600" dirty="0">
                <a:solidFill>
                  <a:srgbClr val="0070C0"/>
                </a:solidFill>
              </a:rPr>
              <a:t>h1&gt;  Nice Header</a:t>
            </a:r>
            <a:r>
              <a:rPr lang="en-US" sz="1600" dirty="0" smtClean="0">
                <a:solidFill>
                  <a:srgbClr val="0070C0"/>
                </a:solidFill>
              </a:rPr>
              <a:t>?&lt;/h1&gt;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&lt;/</a:t>
            </a:r>
            <a:r>
              <a:rPr lang="en-US" sz="1600" dirty="0">
                <a:solidFill>
                  <a:srgbClr val="0070C0"/>
                </a:solidFill>
              </a:rPr>
              <a:t>body&gt;</a:t>
            </a:r>
          </a:p>
          <a:p>
            <a:r>
              <a:rPr lang="en-US" sz="1600" dirty="0">
                <a:solidFill>
                  <a:srgbClr val="0070C0"/>
                </a:solidFill>
              </a:rPr>
              <a:t>&lt;/html&gt;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79822"/>
            <a:ext cx="2133600" cy="4233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184304"/>
            <a:ext cx="3662439" cy="5212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145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Apply Against Content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Examples of the Content Types</a:t>
            </a:r>
          </a:p>
          <a:p>
            <a:r>
              <a:rPr lang="en-US" dirty="0" smtClean="0"/>
              <a:t>Border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Font</a:t>
            </a:r>
          </a:p>
          <a:p>
            <a:r>
              <a:rPr lang="en-US" dirty="0" smtClean="0"/>
              <a:t>List</a:t>
            </a:r>
          </a:p>
          <a:p>
            <a:r>
              <a:rPr lang="en-US" dirty="0" smtClean="0"/>
              <a:t>Marquee</a:t>
            </a:r>
          </a:p>
          <a:p>
            <a:r>
              <a:rPr lang="en-US" dirty="0" smtClean="0"/>
              <a:t>Padding</a:t>
            </a:r>
          </a:p>
          <a:p>
            <a:r>
              <a:rPr lang="en-US" dirty="0" smtClean="0"/>
              <a:t>Table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5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Font Properties include: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166172"/>
              </p:ext>
            </p:extLst>
          </p:nvPr>
        </p:nvGraphicFramePr>
        <p:xfrm>
          <a:off x="695099" y="1905000"/>
          <a:ext cx="7772400" cy="2530665"/>
        </p:xfrm>
        <a:graphic>
          <a:graphicData uri="http://schemas.openxmlformats.org/drawingml/2006/table">
            <a:tbl>
              <a:tblPr/>
              <a:tblGrid>
                <a:gridCol w="1774134"/>
                <a:gridCol w="5998266"/>
              </a:tblGrid>
              <a:tr h="99451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font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27003" marR="27003" marT="27003" marB="27003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verdana"/>
                        </a:rPr>
                        <a:t>Sets all the font properties in one declaration</a:t>
                      </a:r>
                    </a:p>
                  </a:txBody>
                  <a:tcPr marL="27003" marR="27003" marT="27003" marB="27003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3149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font-family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27003" marR="27003" marT="27003" marB="27003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verdana"/>
                        </a:rPr>
                        <a:t>Specifies the font family for </a:t>
                      </a:r>
                      <a:r>
                        <a:rPr lang="en-US" sz="1600" dirty="0" smtClean="0">
                          <a:effectLst/>
                          <a:latin typeface="verdana"/>
                        </a:rPr>
                        <a:t>text (e.g. comic-sans)</a:t>
                      </a:r>
                      <a:endParaRPr lang="en-US" sz="1600" dirty="0">
                        <a:effectLst/>
                        <a:latin typeface="verdana"/>
                      </a:endParaRPr>
                    </a:p>
                  </a:txBody>
                  <a:tcPr marL="27003" marR="27003" marT="27003" marB="27003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3149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font-size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27003" marR="27003" marT="27003" marB="27003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verdana"/>
                        </a:rPr>
                        <a:t>Specifies the font size of </a:t>
                      </a:r>
                      <a:r>
                        <a:rPr lang="en-US" sz="1600" dirty="0" smtClean="0">
                          <a:effectLst/>
                          <a:latin typeface="verdana"/>
                        </a:rPr>
                        <a:t>text (e.g. %, pixels,</a:t>
                      </a:r>
                      <a:r>
                        <a:rPr lang="en-US" sz="1600" baseline="0" dirty="0" smtClean="0">
                          <a:effectLst/>
                          <a:latin typeface="verdana"/>
                        </a:rPr>
                        <a:t> named (e.g. small))</a:t>
                      </a:r>
                      <a:endParaRPr lang="en-US" sz="1600" dirty="0">
                        <a:effectLst/>
                        <a:latin typeface="verdana"/>
                      </a:endParaRPr>
                    </a:p>
                  </a:txBody>
                  <a:tcPr marL="27003" marR="27003" marT="27003" marB="27003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3149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font-style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27003" marR="27003" marT="27003" marB="27003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verdana"/>
                        </a:rPr>
                        <a:t>Specifies the font style for text</a:t>
                      </a:r>
                    </a:p>
                  </a:txBody>
                  <a:tcPr marL="27003" marR="27003" marT="27003" marB="27003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2702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font-variant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27003" marR="27003" marT="27003" marB="27003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verdana"/>
                        </a:rPr>
                        <a:t>Specifies whether or not a text should be displayed in a small-caps font</a:t>
                      </a:r>
                    </a:p>
                  </a:txBody>
                  <a:tcPr marL="27003" marR="27003" marT="27003" marB="27003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3149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font-weight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27003" marR="27003" marT="27003" marB="27003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verdana"/>
                        </a:rPr>
                        <a:t>Specifies the weight of a </a:t>
                      </a:r>
                      <a:r>
                        <a:rPr lang="en-US" sz="1600" dirty="0" smtClean="0">
                          <a:effectLst/>
                          <a:latin typeface="verdana"/>
                        </a:rPr>
                        <a:t>font (e.g. lighter, bold, bolder)</a:t>
                      </a:r>
                      <a:endParaRPr lang="en-US" sz="1600" dirty="0">
                        <a:effectLst/>
                        <a:latin typeface="verdana"/>
                      </a:endParaRPr>
                    </a:p>
                  </a:txBody>
                  <a:tcPr marL="27003" marR="27003" marT="27003" marB="27003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4213" y="7620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4213" y="7620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54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Property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70C0"/>
                </a:solidFill>
                <a:latin typeface="+mj-lt"/>
              </a:rPr>
              <a:t>&lt;html&gt;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70C0"/>
                </a:solidFill>
                <a:latin typeface="+mj-lt"/>
              </a:rPr>
              <a:t>&lt;head&gt;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70C0"/>
                </a:solidFill>
                <a:latin typeface="+mj-lt"/>
              </a:rPr>
              <a:t>&lt;title&gt; your name &lt;/title&gt;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70C0"/>
                </a:solidFill>
                <a:latin typeface="+mj-lt"/>
              </a:rPr>
              <a:t>&lt;/head&gt;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b="1" dirty="0">
              <a:solidFill>
                <a:srgbClr val="0070C0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>
                <a:solidFill>
                  <a:srgbClr val="0070C0"/>
                </a:solidFill>
                <a:latin typeface="+mj-lt"/>
              </a:rPr>
              <a:t>&lt;style type=text/</a:t>
            </a:r>
            <a:r>
              <a:rPr lang="en-US" sz="1500" b="1" dirty="0" err="1">
                <a:solidFill>
                  <a:srgbClr val="0070C0"/>
                </a:solidFill>
                <a:latin typeface="+mj-lt"/>
              </a:rPr>
              <a:t>css</a:t>
            </a:r>
            <a:r>
              <a:rPr lang="en-US" sz="1500" b="1" dirty="0">
                <a:solidFill>
                  <a:srgbClr val="0070C0"/>
                </a:solidFill>
                <a:latin typeface="+mj-lt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>
                <a:solidFill>
                  <a:srgbClr val="0070C0"/>
                </a:solidFill>
                <a:latin typeface="+mj-lt"/>
              </a:rPr>
              <a:t>P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>
                <a:solidFill>
                  <a:srgbClr val="0070C0"/>
                </a:solidFill>
                <a:latin typeface="+mj-lt"/>
              </a:rPr>
              <a:t>  font-family: </a:t>
            </a:r>
            <a:r>
              <a:rPr lang="en-US" sz="1500" b="1" dirty="0" err="1">
                <a:solidFill>
                  <a:srgbClr val="0070C0"/>
                </a:solidFill>
                <a:latin typeface="+mj-lt"/>
              </a:rPr>
              <a:t>gungsuh</a:t>
            </a:r>
            <a:r>
              <a:rPr lang="en-US" sz="1500" b="1" dirty="0">
                <a:solidFill>
                  <a:srgbClr val="0070C0"/>
                </a:solidFill>
                <a:latin typeface="+mj-lt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>
                <a:solidFill>
                  <a:srgbClr val="0070C0"/>
                </a:solidFill>
                <a:latin typeface="+mj-lt"/>
              </a:rPr>
              <a:t>  font-style: italic;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>
                <a:solidFill>
                  <a:srgbClr val="0070C0"/>
                </a:solidFill>
                <a:latin typeface="+mj-lt"/>
              </a:rPr>
              <a:t>  font-variant: small-caps;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>
                <a:solidFill>
                  <a:srgbClr val="0070C0"/>
                </a:solidFill>
                <a:latin typeface="+mj-lt"/>
              </a:rPr>
              <a:t>  font-weight: bold;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>
                <a:solidFill>
                  <a:srgbClr val="0070C0"/>
                </a:solidFill>
                <a:latin typeface="+mj-lt"/>
              </a:rPr>
              <a:t>  font-size: 150%;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>
                <a:solidFill>
                  <a:srgbClr val="0070C0"/>
                </a:solidFill>
                <a:latin typeface="+mj-lt"/>
              </a:rPr>
              <a:t>  color: red;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>
                <a:solidFill>
                  <a:srgbClr val="0070C0"/>
                </a:solidFill>
                <a:latin typeface="+mj-lt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>
                <a:solidFill>
                  <a:srgbClr val="0070C0"/>
                </a:solidFill>
                <a:latin typeface="+mj-lt"/>
              </a:rPr>
              <a:t>&lt;/style&gt;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b="1" dirty="0">
              <a:solidFill>
                <a:srgbClr val="0070C0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70C0"/>
                </a:solidFill>
                <a:latin typeface="+mj-lt"/>
              </a:rPr>
              <a:t>&lt;body&gt;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70C0"/>
                </a:solidFill>
                <a:latin typeface="+mj-lt"/>
              </a:rPr>
              <a:t>Business as usual until we hit the p-tag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70C0"/>
                </a:solidFill>
                <a:latin typeface="+mj-lt"/>
              </a:rPr>
              <a:t>&lt;p&gt;Wow, what a difference a p-tag makes &lt;/p&gt;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70C0"/>
                </a:solidFill>
                <a:latin typeface="+mj-lt"/>
              </a:rPr>
              <a:t>Back to boring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solidFill>
                  <a:srgbClr val="0070C0"/>
                </a:solidFill>
                <a:latin typeface="+mj-lt"/>
              </a:rPr>
              <a:t>&lt;/</a:t>
            </a:r>
            <a:r>
              <a:rPr lang="en-US" sz="1500" dirty="0">
                <a:solidFill>
                  <a:srgbClr val="0070C0"/>
                </a:solidFill>
                <a:latin typeface="+mj-lt"/>
              </a:rPr>
              <a:t>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70C0"/>
                </a:solidFill>
                <a:latin typeface="+mj-lt"/>
              </a:rPr>
              <a:t>&lt;/html&gt;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90801"/>
            <a:ext cx="3974521" cy="14144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26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Font Properties include: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4213" y="7620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4213" y="7620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730526"/>
              </p:ext>
            </p:extLst>
          </p:nvPr>
        </p:nvGraphicFramePr>
        <p:xfrm>
          <a:off x="914400" y="1524000"/>
          <a:ext cx="7315200" cy="4014594"/>
        </p:xfrm>
        <a:graphic>
          <a:graphicData uri="http://schemas.openxmlformats.org/drawingml/2006/table">
            <a:tbl>
              <a:tblPr/>
              <a:tblGrid>
                <a:gridCol w="2173035"/>
                <a:gridCol w="514216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color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Sets the color of text</a:t>
                      </a: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521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direction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Specifies the text direction/writing direction</a:t>
                      </a: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521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letter-spacing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Increases or decreases the space between characters in a text</a:t>
                      </a: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line-height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Sets the line height</a:t>
                      </a: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521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text-align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Specifies the horizontal alignment of text</a:t>
                      </a: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521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text-decoration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Specifies the decoration added to text</a:t>
                      </a: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521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text-indent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Specifies the indentation of the first line in a text-block</a:t>
                      </a: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073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text-transform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Controls the capitalization of text</a:t>
                      </a: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521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vertical-align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Sets the vertical alignment of an element</a:t>
                      </a: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521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white-space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Specifies how white-space inside an element is handled</a:t>
                      </a: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521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word-spacing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Increases or decreases the space between words in a text</a:t>
                      </a:r>
                    </a:p>
                  </a:txBody>
                  <a:tcPr marL="16227" marR="16227" marT="16227" marB="16227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35200" y="7620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96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Table  Properties include: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332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41869"/>
              </p:ext>
            </p:extLst>
          </p:nvPr>
        </p:nvGraphicFramePr>
        <p:xfrm>
          <a:off x="685800" y="1600200"/>
          <a:ext cx="7818120" cy="1935480"/>
        </p:xfrm>
        <a:graphic>
          <a:graphicData uri="http://schemas.openxmlformats.org/drawingml/2006/table">
            <a:tbl>
              <a:tblPr/>
              <a:tblGrid>
                <a:gridCol w="2304288"/>
                <a:gridCol w="5513832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border-collapse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Specifies whether or not table borders should be collapsed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border-spacing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Specifies the distance between the borders of adjacent cells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caption-side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Specifies the placement of a table caption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empty-cells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Specifies whether or not to display borders and background on empty cells in a table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1863725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72968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LectureBasic1</Template>
  <TotalTime>3151</TotalTime>
  <Words>1294</Words>
  <Application>Microsoft Macintosh PowerPoint</Application>
  <PresentationFormat>On-screen Show (4:3)</PresentationFormat>
  <Paragraphs>270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Custom Design</vt:lpstr>
      <vt:lpstr>Slipstream</vt:lpstr>
      <vt:lpstr>1_Custom Design</vt:lpstr>
      <vt:lpstr>Cascading Style Sheets</vt:lpstr>
      <vt:lpstr>Cascading Style Sheets (CSS) Introduction</vt:lpstr>
      <vt:lpstr>CSS Basic Examples</vt:lpstr>
      <vt:lpstr>Cascading Style Sheets (CSS) Introduction</vt:lpstr>
      <vt:lpstr>Properties Apply Against Content Type</vt:lpstr>
      <vt:lpstr>Font Properties</vt:lpstr>
      <vt:lpstr>Font Property Example</vt:lpstr>
      <vt:lpstr>Font Properties</vt:lpstr>
      <vt:lpstr>Table Properties</vt:lpstr>
      <vt:lpstr>Table Example</vt:lpstr>
      <vt:lpstr>Next Step for CSS Knowledge</vt:lpstr>
      <vt:lpstr>Classes</vt:lpstr>
      <vt:lpstr>Span Element</vt:lpstr>
      <vt:lpstr>Div Element</vt:lpstr>
      <vt:lpstr>Div Element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Cascading Style Sheets</dc:title>
  <dc:creator>Dan</dc:creator>
  <cp:lastModifiedBy>Hyrum Carroll</cp:lastModifiedBy>
  <cp:revision>47</cp:revision>
  <cp:lastPrinted>2012-02-03T15:24:07Z</cp:lastPrinted>
  <dcterms:created xsi:type="dcterms:W3CDTF">2011-08-09T17:58:49Z</dcterms:created>
  <dcterms:modified xsi:type="dcterms:W3CDTF">2015-01-31T21:37:46Z</dcterms:modified>
</cp:coreProperties>
</file>