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78" r:id="rId10"/>
    <p:sldId id="279" r:id="rId11"/>
    <p:sldId id="276" r:id="rId12"/>
    <p:sldId id="268" r:id="rId13"/>
    <p:sldId id="271" r:id="rId14"/>
    <p:sldId id="267" r:id="rId15"/>
    <p:sldId id="270" r:id="rId16"/>
    <p:sldId id="285" r:id="rId17"/>
    <p:sldId id="281" r:id="rId18"/>
    <p:sldId id="286" r:id="rId19"/>
    <p:sldId id="280" r:id="rId20"/>
    <p:sldId id="275" r:id="rId21"/>
    <p:sldId id="282" r:id="rId22"/>
    <p:sldId id="283" r:id="rId23"/>
    <p:sldId id="284" r:id="rId24"/>
    <p:sldId id="277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5" d="100"/>
          <a:sy n="105" d="100"/>
        </p:scale>
        <p:origin x="-1744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5480"/>
    </p:cViewPr>
  </p:sorterViewPr>
  <p:notesViewPr>
    <p:cSldViewPr>
      <p:cViewPr varScale="1">
        <p:scale>
          <a:sx n="48" d="100"/>
          <a:sy n="48" d="100"/>
        </p:scale>
        <p:origin x="-292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6B23BD-926F-4834-9E6E-6D1239F6B89D}" type="datetimeFigureOut">
              <a:rPr lang="en-US" smtClean="0"/>
              <a:pPr/>
              <a:t>1/31/15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9CC505-6F08-409B-A4BF-5340408C20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8229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626A0E-F5E7-4F29-B232-24C2CF8E02EE}" type="datetimeFigureOut">
              <a:rPr lang="en-US" smtClean="0"/>
              <a:pPr/>
              <a:t>1/31/15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AD40E4-477D-40E7-836D-8C986FB8FD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857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7632AA-ADD3-4163-8BAE-FB80D5C32328}" type="datetimeFigureOut">
              <a:rPr lang="en-US" smtClean="0"/>
              <a:pPr/>
              <a:t>1/31/15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032F7-6604-40B5-9CA0-7503441F71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7632AA-ADD3-4163-8BAE-FB80D5C32328}" type="datetimeFigureOut">
              <a:rPr lang="en-US" smtClean="0"/>
              <a:pPr/>
              <a:t>1/31/15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032F7-6604-40B5-9CA0-7503441F71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7632AA-ADD3-4163-8BAE-FB80D5C32328}" type="datetimeFigureOut">
              <a:rPr lang="en-US" smtClean="0"/>
              <a:pPr/>
              <a:t>1/31/15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032F7-6604-40B5-9CA0-7503441F71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7632AA-ADD3-4163-8BAE-FB80D5C32328}" type="datetimeFigureOut">
              <a:rPr lang="en-US" smtClean="0"/>
              <a:pPr/>
              <a:t>1/31/15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032F7-6604-40B5-9CA0-7503441F71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7632AA-ADD3-4163-8BAE-FB80D5C32328}" type="datetimeFigureOut">
              <a:rPr lang="en-US" smtClean="0"/>
              <a:pPr/>
              <a:t>1/31/15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032F7-6604-40B5-9CA0-7503441F71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7632AA-ADD3-4163-8BAE-FB80D5C32328}" type="datetimeFigureOut">
              <a:rPr lang="en-US" smtClean="0"/>
              <a:pPr/>
              <a:t>1/31/15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032F7-6604-40B5-9CA0-7503441F71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7632AA-ADD3-4163-8BAE-FB80D5C32328}" type="datetimeFigureOut">
              <a:rPr lang="en-US" smtClean="0"/>
              <a:pPr/>
              <a:t>1/31/15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032F7-6604-40B5-9CA0-7503441F71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7632AA-ADD3-4163-8BAE-FB80D5C32328}" type="datetimeFigureOut">
              <a:rPr lang="en-US" smtClean="0"/>
              <a:pPr/>
              <a:t>1/31/15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032F7-6604-40B5-9CA0-7503441F71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7632AA-ADD3-4163-8BAE-FB80D5C32328}" type="datetimeFigureOut">
              <a:rPr lang="en-US" smtClean="0"/>
              <a:pPr/>
              <a:t>1/31/15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032F7-6604-40B5-9CA0-7503441F71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7632AA-ADD3-4163-8BAE-FB80D5C32328}" type="datetimeFigureOut">
              <a:rPr lang="en-US" smtClean="0"/>
              <a:pPr/>
              <a:t>1/31/15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032F7-6604-40B5-9CA0-7503441F71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7632AA-ADD3-4163-8BAE-FB80D5C32328}" type="datetimeFigureOut">
              <a:rPr lang="en-US" smtClean="0"/>
              <a:pPr/>
              <a:t>1/31/15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032F7-6604-40B5-9CA0-7503441F71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://www.mtsu.edu/debate/MTSU.gi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216650"/>
            <a:ext cx="1143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gradFill>
            <a:gsLst>
              <a:gs pos="16000">
                <a:srgbClr val="0099FF">
                  <a:alpha val="0"/>
                </a:srgbClr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032F7-6604-40B5-9CA0-7503441F71F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5240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3schools.com/css/css_background.asp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css/css_font.asp" TargetMode="External"/><Relationship Id="rId4" Type="http://schemas.openxmlformats.org/officeDocument/2006/relationships/hyperlink" Target="http://www.w3schools.com/css/css_list.asp" TargetMode="External"/><Relationship Id="rId5" Type="http://schemas.openxmlformats.org/officeDocument/2006/relationships/hyperlink" Target="http://www.w3schools.com/css/css_table.asp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w3schools.com/css/css_text.asp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w3schools.com/css/css_link.asp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cssref/playit.asp?filename=playcss_background-position" TargetMode="External"/><Relationship Id="rId4" Type="http://schemas.openxmlformats.org/officeDocument/2006/relationships/hyperlink" Target="http://www.w3schools.com/cssref/playit.asp?filename=playcss_background-repeat&amp;preval=repeat-x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w3schools.com/cssref/playit.asp?filename=playcss_background-color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3schools.com/css/css_boxmodel.asp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3schools.com/css/css_howto.asp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w3schools.com/css/css_examples.asp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w3schools.com/css/tryit.asp?filename=trycss_float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3schools.com/css/tryit.asp?filename=trycss_background-color_elements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3schools.com/css/tryit.asp?filename=trycss_syntax_i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Cascading Style Sheets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(CSS)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CSCI 1150</a:t>
            </a:r>
          </a:p>
          <a:p>
            <a:r>
              <a:rPr lang="en-US" dirty="0" smtClean="0"/>
              <a:t>Computer Orientation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CSS Backgrounds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http://w3schools.com/css/css_background.asp</a:t>
            </a:r>
            <a:endParaRPr lang="en-US" dirty="0" smtClean="0"/>
          </a:p>
          <a:p>
            <a:r>
              <a:rPr lang="en-US" dirty="0" smtClean="0"/>
              <a:t>Background-color</a:t>
            </a:r>
          </a:p>
          <a:p>
            <a:r>
              <a:rPr lang="en-US" dirty="0" smtClean="0"/>
              <a:t>Background-image</a:t>
            </a:r>
          </a:p>
          <a:p>
            <a:r>
              <a:rPr lang="en-US" dirty="0" smtClean="0"/>
              <a:t>Background-repeat</a:t>
            </a:r>
          </a:p>
          <a:p>
            <a:r>
              <a:rPr lang="en-US" dirty="0" smtClean="0"/>
              <a:t>Background-attachment</a:t>
            </a:r>
          </a:p>
          <a:p>
            <a:r>
              <a:rPr lang="en-US" dirty="0" smtClean="0"/>
              <a:t>Background-position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Styling Various Things in HTML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Text: </a:t>
            </a:r>
            <a:r>
              <a:rPr lang="en-US" dirty="0" smtClean="0">
                <a:hlinkClick r:id="rId2"/>
              </a:rPr>
              <a:t>http://www.w3schools.com/css/css_text.asp</a:t>
            </a:r>
            <a:endParaRPr lang="en-US" dirty="0" smtClean="0"/>
          </a:p>
          <a:p>
            <a:r>
              <a:rPr lang="en-US" dirty="0" smtClean="0"/>
              <a:t>Font:</a:t>
            </a:r>
            <a:br>
              <a:rPr lang="en-US" dirty="0" smtClean="0"/>
            </a:br>
            <a:r>
              <a:rPr lang="en-US" dirty="0" smtClean="0">
                <a:hlinkClick r:id="rId3"/>
              </a:rPr>
              <a:t>http://www.w3schools.com/css/css_font.asp</a:t>
            </a:r>
            <a:r>
              <a:rPr lang="en-US" dirty="0" smtClean="0"/>
              <a:t> </a:t>
            </a:r>
          </a:p>
          <a:p>
            <a:r>
              <a:rPr lang="en-US" dirty="0" smtClean="0"/>
              <a:t>Lists:</a:t>
            </a:r>
            <a:br>
              <a:rPr lang="en-US" dirty="0" smtClean="0"/>
            </a:br>
            <a:r>
              <a:rPr lang="en-US" dirty="0" smtClean="0">
                <a:hlinkClick r:id="rId4"/>
              </a:rPr>
              <a:t>http://www.w3schools.com/css/css_list.asp</a:t>
            </a:r>
            <a:r>
              <a:rPr lang="en-US" dirty="0" smtClean="0"/>
              <a:t> </a:t>
            </a:r>
          </a:p>
          <a:p>
            <a:r>
              <a:rPr lang="en-US" dirty="0" smtClean="0"/>
              <a:t>Tables:</a:t>
            </a:r>
            <a:br>
              <a:rPr lang="en-US" dirty="0" smtClean="0"/>
            </a:br>
            <a:r>
              <a:rPr lang="en-US" dirty="0" smtClean="0">
                <a:hlinkClick r:id="rId5"/>
              </a:rPr>
              <a:t>http://www.w3schools.com/css/css_table.asp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Styling 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a:link - a normal, unvisited link</a:t>
            </a:r>
          </a:p>
          <a:p>
            <a:r>
              <a:rPr lang="en-US" dirty="0" smtClean="0"/>
              <a:t>a:visited - a link the user has visited</a:t>
            </a:r>
          </a:p>
          <a:p>
            <a:r>
              <a:rPr lang="en-US" dirty="0" smtClean="0"/>
              <a:t>a:hover - a link when the user </a:t>
            </a:r>
            <a:r>
              <a:rPr lang="en-US" dirty="0" err="1" smtClean="0"/>
              <a:t>mouses</a:t>
            </a:r>
            <a:r>
              <a:rPr lang="en-US" dirty="0" smtClean="0"/>
              <a:t> over it</a:t>
            </a:r>
          </a:p>
          <a:p>
            <a:r>
              <a:rPr lang="en-US" dirty="0" smtClean="0"/>
              <a:t>a:active - a link the moment it is clicked</a:t>
            </a:r>
          </a:p>
          <a:p>
            <a:endParaRPr lang="en-US" dirty="0" smtClean="0"/>
          </a:p>
          <a:p>
            <a:r>
              <a:rPr lang="en-US" dirty="0" smtClean="0">
                <a:hlinkClick r:id="rId2"/>
              </a:rPr>
              <a:t>http://www.w3schools.com/css/css_link.asp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Font Property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124200" cy="452596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rgbClr val="0070C0"/>
                </a:solidFill>
                <a:latin typeface="+mj-lt"/>
              </a:rPr>
              <a:t>&lt;html&gt;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rgbClr val="0070C0"/>
                </a:solidFill>
                <a:latin typeface="+mj-lt"/>
              </a:rPr>
              <a:t>&lt;head&gt;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rgbClr val="0070C0"/>
                </a:solidFill>
                <a:latin typeface="+mj-lt"/>
              </a:rPr>
              <a:t>&lt;title&gt; your name &lt;/title&gt;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rgbClr val="0070C0"/>
                </a:solidFill>
                <a:latin typeface="+mj-lt"/>
              </a:rPr>
              <a:t>&lt;/head&gt;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b="1" dirty="0">
              <a:solidFill>
                <a:srgbClr val="0070C0"/>
              </a:solidFill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rgbClr val="0070C0"/>
                </a:solidFill>
                <a:latin typeface="+mj-lt"/>
              </a:rPr>
              <a:t>&lt;style type=text/</a:t>
            </a:r>
            <a:r>
              <a:rPr lang="en-US" sz="1600" b="1" dirty="0" err="1">
                <a:solidFill>
                  <a:srgbClr val="0070C0"/>
                </a:solidFill>
                <a:latin typeface="+mj-lt"/>
              </a:rPr>
              <a:t>css</a:t>
            </a:r>
            <a:r>
              <a:rPr lang="en-US" sz="1600" b="1" dirty="0">
                <a:solidFill>
                  <a:srgbClr val="0070C0"/>
                </a:solidFill>
                <a:latin typeface="+mj-lt"/>
              </a:rPr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rgbClr val="0070C0"/>
                </a:solidFill>
                <a:latin typeface="+mj-lt"/>
              </a:rPr>
              <a:t>P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rgbClr val="0070C0"/>
                </a:solidFill>
                <a:latin typeface="+mj-lt"/>
              </a:rPr>
              <a:t>  font-family: </a:t>
            </a:r>
            <a:r>
              <a:rPr lang="en-US" sz="1600" b="1" dirty="0" err="1">
                <a:solidFill>
                  <a:srgbClr val="0070C0"/>
                </a:solidFill>
                <a:latin typeface="+mj-lt"/>
              </a:rPr>
              <a:t>gungsuh</a:t>
            </a:r>
            <a:r>
              <a:rPr lang="en-US" sz="1600" b="1" dirty="0">
                <a:solidFill>
                  <a:srgbClr val="0070C0"/>
                </a:solidFill>
                <a:latin typeface="+mj-lt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rgbClr val="0070C0"/>
                </a:solidFill>
                <a:latin typeface="+mj-lt"/>
              </a:rPr>
              <a:t>  font-style: italic;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rgbClr val="0070C0"/>
                </a:solidFill>
                <a:latin typeface="+mj-lt"/>
              </a:rPr>
              <a:t>  font-variant: small-caps;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rgbClr val="0070C0"/>
                </a:solidFill>
                <a:latin typeface="+mj-lt"/>
              </a:rPr>
              <a:t>  font-weight: bold;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rgbClr val="0070C0"/>
                </a:solidFill>
                <a:latin typeface="+mj-lt"/>
              </a:rPr>
              <a:t>  font-size: 150%;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rgbClr val="0070C0"/>
                </a:solidFill>
                <a:latin typeface="+mj-lt"/>
              </a:rPr>
              <a:t>  color: red;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rgbClr val="0070C0"/>
                </a:solidFill>
                <a:latin typeface="+mj-lt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rgbClr val="0070C0"/>
                </a:solidFill>
                <a:latin typeface="+mj-lt"/>
              </a:rPr>
              <a:t>&lt;/style&gt;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b="1" dirty="0">
              <a:solidFill>
                <a:srgbClr val="0070C0"/>
              </a:solidFill>
              <a:latin typeface="+mj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905000"/>
            <a:ext cx="3974521" cy="141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4419600" y="1828800"/>
            <a:ext cx="4349461" cy="1375230"/>
          </a:xfrm>
          <a:prstGeom prst="rect">
            <a:avLst/>
          </a:prstGeom>
          <a:noFill/>
          <a:ln w="19050"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267200" y="3962400"/>
            <a:ext cx="4572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70C0"/>
                </a:solidFill>
              </a:rPr>
              <a:t>&lt;body&gt;</a:t>
            </a:r>
          </a:p>
          <a:p>
            <a:r>
              <a:rPr lang="en-US" sz="1600" b="1" dirty="0" smtClean="0">
                <a:solidFill>
                  <a:srgbClr val="0070C0"/>
                </a:solidFill>
              </a:rPr>
              <a:t>Business as usual until we hit the p-tag</a:t>
            </a:r>
          </a:p>
          <a:p>
            <a:r>
              <a:rPr lang="en-US" sz="1600" b="1" dirty="0" smtClean="0">
                <a:solidFill>
                  <a:srgbClr val="0070C0"/>
                </a:solidFill>
              </a:rPr>
              <a:t>&lt;p&gt;Wow, what a difference a p-tag makes &lt;/p&gt;</a:t>
            </a:r>
          </a:p>
          <a:p>
            <a:r>
              <a:rPr lang="en-US" sz="1600" b="1" dirty="0" smtClean="0">
                <a:solidFill>
                  <a:srgbClr val="0070C0"/>
                </a:solidFill>
              </a:rPr>
              <a:t>Back to boring</a:t>
            </a:r>
          </a:p>
          <a:p>
            <a:endParaRPr lang="en-US" sz="1600" b="1" dirty="0" smtClean="0">
              <a:solidFill>
                <a:srgbClr val="0070C0"/>
              </a:solidFill>
            </a:endParaRPr>
          </a:p>
          <a:p>
            <a:r>
              <a:rPr lang="en-US" sz="1600" b="1" dirty="0" smtClean="0">
                <a:solidFill>
                  <a:srgbClr val="0070C0"/>
                </a:solidFill>
              </a:rPr>
              <a:t>&lt;/body&gt;</a:t>
            </a:r>
          </a:p>
          <a:p>
            <a:r>
              <a:rPr lang="en-US" sz="1600" b="1" dirty="0" smtClean="0">
                <a:solidFill>
                  <a:srgbClr val="0070C0"/>
                </a:solidFill>
              </a:rPr>
              <a:t>&lt;/html&gt;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81626785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Image in CSS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body {background-</a:t>
            </a:r>
            <a:r>
              <a:rPr lang="en-US" dirty="0" err="1" smtClean="0"/>
              <a:t>image:url</a:t>
            </a:r>
            <a:r>
              <a:rPr lang="en-US" dirty="0" smtClean="0"/>
              <a:t>('paper.gif');}</a:t>
            </a:r>
          </a:p>
          <a:p>
            <a:r>
              <a:rPr lang="en-US" dirty="0" smtClean="0"/>
              <a:t>Also can change the:</a:t>
            </a:r>
          </a:p>
          <a:p>
            <a:pPr lvl="1"/>
            <a:r>
              <a:rPr lang="en-US" dirty="0" smtClean="0"/>
              <a:t>Attachment</a:t>
            </a:r>
          </a:p>
          <a:p>
            <a:pPr lvl="1"/>
            <a:r>
              <a:rPr lang="en-US" dirty="0" smtClean="0"/>
              <a:t>Color: </a:t>
            </a:r>
            <a:r>
              <a:rPr lang="en-US" dirty="0" smtClean="0">
                <a:hlinkClick r:id="rId2"/>
              </a:rPr>
              <a:t>http://www.w3schools.com/cssref/playit.asp?filename=playcss_background-color</a:t>
            </a:r>
            <a:endParaRPr lang="en-US" dirty="0" smtClean="0"/>
          </a:p>
          <a:p>
            <a:pPr lvl="1"/>
            <a:r>
              <a:rPr lang="en-US" dirty="0" smtClean="0"/>
              <a:t>Image</a:t>
            </a:r>
          </a:p>
          <a:p>
            <a:pPr lvl="1"/>
            <a:r>
              <a:rPr lang="en-US" dirty="0" smtClean="0"/>
              <a:t>Position: </a:t>
            </a:r>
            <a:r>
              <a:rPr lang="en-US" dirty="0" smtClean="0">
                <a:hlinkClick r:id="rId3"/>
              </a:rPr>
              <a:t>http://www.w3schools.com/cssref/playit.asp?filename=playcss_background-position</a:t>
            </a:r>
            <a:endParaRPr lang="en-US" dirty="0" smtClean="0"/>
          </a:p>
          <a:p>
            <a:pPr lvl="1"/>
            <a:r>
              <a:rPr lang="en-US" dirty="0" smtClean="0"/>
              <a:t>Repeat : </a:t>
            </a:r>
            <a:r>
              <a:rPr lang="en-US" dirty="0" smtClean="0">
                <a:hlinkClick r:id="rId4"/>
              </a:rPr>
              <a:t>http://www.w3schools.com/cssref/playit.asp?filename=playcss_background-repeat&amp;preval=repeat-x</a:t>
            </a:r>
            <a:endParaRPr lang="en-US" dirty="0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CSS Box Model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2489060"/>
            <a:ext cx="4601424" cy="255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81000" y="1676400"/>
            <a:ext cx="36576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Margin</a:t>
            </a:r>
            <a:r>
              <a:rPr lang="en-US" dirty="0" smtClean="0"/>
              <a:t> - Clears an area around the border. The margin does not have a background color, it is completely transparent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Border</a:t>
            </a:r>
            <a:r>
              <a:rPr lang="en-US" dirty="0" smtClean="0"/>
              <a:t> - A border that goes around the padding and content. The border is affected by the background color of the box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Padding</a:t>
            </a:r>
            <a:r>
              <a:rPr lang="en-US" dirty="0" smtClean="0"/>
              <a:t> - Clears an area around the content. The padding is affected by the background color of the box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Content</a:t>
            </a:r>
            <a:r>
              <a:rPr lang="en-US" dirty="0" smtClean="0"/>
              <a:t> - The content of the box, where text and images appear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Margins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Auto – the browser calculates a margin</a:t>
            </a:r>
          </a:p>
          <a:p>
            <a:r>
              <a:rPr lang="en-US" dirty="0" smtClean="0"/>
              <a:t>Length – </a:t>
            </a:r>
            <a:r>
              <a:rPr lang="en-US" dirty="0" err="1" smtClean="0"/>
              <a:t>px</a:t>
            </a:r>
            <a:r>
              <a:rPr lang="en-US" dirty="0" smtClean="0"/>
              <a:t>, pt, cm</a:t>
            </a:r>
          </a:p>
          <a:p>
            <a:r>
              <a:rPr lang="en-US" dirty="0" smtClean="0"/>
              <a:t>% - Percentage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margin-top:100px;</a:t>
            </a:r>
            <a:br>
              <a:rPr lang="en-US" dirty="0" smtClean="0"/>
            </a:br>
            <a:r>
              <a:rPr lang="en-US" dirty="0" smtClean="0"/>
              <a:t>margin-bottom:100px;</a:t>
            </a:r>
            <a:br>
              <a:rPr lang="en-US" dirty="0" smtClean="0"/>
            </a:br>
            <a:r>
              <a:rPr lang="en-US" dirty="0" smtClean="0"/>
              <a:t>margin-right:50px;</a:t>
            </a:r>
            <a:br>
              <a:rPr lang="en-US" dirty="0" smtClean="0"/>
            </a:br>
            <a:r>
              <a:rPr lang="en-US" dirty="0" smtClean="0"/>
              <a:t>margin-left:50px;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Border-style: dotted, dashed, solid, double, groove, ridge, inset, outset</a:t>
            </a:r>
          </a:p>
          <a:p>
            <a:r>
              <a:rPr lang="en-US" dirty="0" smtClean="0"/>
              <a:t>Border-width: # </a:t>
            </a:r>
            <a:r>
              <a:rPr lang="en-US" dirty="0" err="1" smtClean="0"/>
              <a:t>px</a:t>
            </a:r>
            <a:endParaRPr lang="en-US" dirty="0" smtClean="0"/>
          </a:p>
          <a:p>
            <a:r>
              <a:rPr lang="en-US" dirty="0" smtClean="0"/>
              <a:t>Border-color</a:t>
            </a:r>
          </a:p>
          <a:p>
            <a:r>
              <a:rPr lang="en-US" dirty="0" smtClean="0"/>
              <a:t>border-top-style: dotted;</a:t>
            </a:r>
            <a:br>
              <a:rPr lang="en-US" dirty="0" smtClean="0"/>
            </a:br>
            <a:r>
              <a:rPr lang="en-US" dirty="0" smtClean="0"/>
              <a:t>border-right-style: solid;</a:t>
            </a:r>
            <a:br>
              <a:rPr lang="en-US" dirty="0" smtClean="0"/>
            </a:br>
            <a:r>
              <a:rPr lang="en-US" dirty="0" smtClean="0"/>
              <a:t>border-bottom-style: dotted;</a:t>
            </a:r>
            <a:br>
              <a:rPr lang="en-US" dirty="0" smtClean="0"/>
            </a:br>
            <a:r>
              <a:rPr lang="en-US" dirty="0" smtClean="0"/>
              <a:t>border-left-style: solid;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Padding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Length – </a:t>
            </a:r>
            <a:r>
              <a:rPr lang="en-US" dirty="0" err="1" smtClean="0"/>
              <a:t>px</a:t>
            </a:r>
            <a:r>
              <a:rPr lang="en-US" dirty="0" smtClean="0"/>
              <a:t>, pt, cm, etc.</a:t>
            </a:r>
          </a:p>
          <a:p>
            <a:r>
              <a:rPr lang="en-US" dirty="0" smtClean="0"/>
              <a:t>% - percentage</a:t>
            </a:r>
          </a:p>
          <a:p>
            <a:endParaRPr lang="en-US" dirty="0" smtClean="0"/>
          </a:p>
          <a:p>
            <a:r>
              <a:rPr lang="en-US" dirty="0" smtClean="0"/>
              <a:t>padding-top:25px;</a:t>
            </a:r>
            <a:br>
              <a:rPr lang="en-US" dirty="0" smtClean="0"/>
            </a:br>
            <a:r>
              <a:rPr lang="en-US" dirty="0" smtClean="0"/>
              <a:t>padding-bottom:25px;</a:t>
            </a:r>
            <a:br>
              <a:rPr lang="en-US" dirty="0" smtClean="0"/>
            </a:br>
            <a:r>
              <a:rPr lang="en-US" dirty="0" smtClean="0"/>
              <a:t>padding-right:50px;</a:t>
            </a:r>
            <a:br>
              <a:rPr lang="en-US" dirty="0" smtClean="0"/>
            </a:br>
            <a:r>
              <a:rPr lang="en-US" dirty="0" smtClean="0"/>
              <a:t>padding-left:50px;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CSS Box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http://w3schools.com/css/css_boxmodel.asp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 to CSS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Cascading Style Sheets – styles and enhances appearance of webpage</a:t>
            </a:r>
          </a:p>
          <a:p>
            <a:endParaRPr lang="en-US" dirty="0" smtClean="0"/>
          </a:p>
          <a:p>
            <a:r>
              <a:rPr lang="en-US" dirty="0" smtClean="0"/>
              <a:t>.</a:t>
            </a:r>
            <a:r>
              <a:rPr lang="en-US" dirty="0" err="1" smtClean="0"/>
              <a:t>css</a:t>
            </a:r>
            <a:r>
              <a:rPr lang="en-US" dirty="0" smtClean="0"/>
              <a:t> extension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Div</a:t>
            </a:r>
            <a:r>
              <a:rPr lang="en-US" dirty="0" smtClean="0"/>
              <a:t> Element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228600" y="1600200"/>
            <a:ext cx="8686800" cy="4876800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600" b="1" u="sng" dirty="0" smtClean="0"/>
              <a:t>Definition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b="1" u="sng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>
                <a:solidFill>
                  <a:srgbClr val="0070C0"/>
                </a:solidFill>
                <a:latin typeface="+mj-lt"/>
              </a:rPr>
              <a:t>&lt;style&gt;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 smtClean="0">
                <a:solidFill>
                  <a:srgbClr val="0070C0"/>
                </a:solidFill>
                <a:latin typeface="+mj-lt"/>
              </a:rPr>
              <a:t>#</a:t>
            </a:r>
            <a:r>
              <a:rPr lang="en-US" sz="1400" b="1" dirty="0">
                <a:solidFill>
                  <a:srgbClr val="0070C0"/>
                </a:solidFill>
                <a:latin typeface="+mj-lt"/>
              </a:rPr>
              <a:t>offset500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>
                <a:solidFill>
                  <a:srgbClr val="0070C0"/>
                </a:solidFill>
                <a:latin typeface="+mj-lt"/>
              </a:rPr>
              <a:t>	</a:t>
            </a:r>
            <a:r>
              <a:rPr lang="en-US" sz="1400" b="1" dirty="0" smtClean="0">
                <a:solidFill>
                  <a:srgbClr val="0070C0"/>
                </a:solidFill>
                <a:latin typeface="+mj-lt"/>
              </a:rPr>
              <a:t>position</a:t>
            </a:r>
            <a:r>
              <a:rPr lang="en-US" sz="1400" b="1" dirty="0">
                <a:solidFill>
                  <a:srgbClr val="0070C0"/>
                </a:solidFill>
                <a:latin typeface="+mj-lt"/>
              </a:rPr>
              <a:t>: relative;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>
                <a:solidFill>
                  <a:srgbClr val="0070C0"/>
                </a:solidFill>
                <a:latin typeface="+mj-lt"/>
              </a:rPr>
              <a:t>	</a:t>
            </a:r>
            <a:r>
              <a:rPr lang="en-US" sz="1400" b="1" dirty="0" smtClean="0">
                <a:solidFill>
                  <a:srgbClr val="0070C0"/>
                </a:solidFill>
                <a:latin typeface="+mj-lt"/>
              </a:rPr>
              <a:t>left</a:t>
            </a:r>
            <a:r>
              <a:rPr lang="en-US" sz="1400" b="1" dirty="0">
                <a:solidFill>
                  <a:srgbClr val="0070C0"/>
                </a:solidFill>
                <a:latin typeface="+mj-lt"/>
              </a:rPr>
              <a:t>: 500;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>
                <a:solidFill>
                  <a:srgbClr val="0070C0"/>
                </a:solidFill>
                <a:latin typeface="+mj-lt"/>
              </a:rPr>
              <a:t>	</a:t>
            </a:r>
            <a:r>
              <a:rPr lang="en-US" sz="1400" b="1" dirty="0" smtClean="0">
                <a:solidFill>
                  <a:srgbClr val="0070C0"/>
                </a:solidFill>
                <a:latin typeface="+mj-lt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>
                <a:solidFill>
                  <a:srgbClr val="0070C0"/>
                </a:solidFill>
                <a:latin typeface="+mj-lt"/>
              </a:rPr>
              <a:t>&lt;/style&gt;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 smtClean="0">
              <a:solidFill>
                <a:srgbClr val="0070C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u="sng" dirty="0" smtClean="0"/>
              <a:t>Results</a:t>
            </a:r>
          </a:p>
          <a:p>
            <a:pPr marL="0" indent="0">
              <a:buNone/>
            </a:pPr>
            <a:r>
              <a:rPr lang="en-US" sz="1400" dirty="0"/>
              <a:t>	</a:t>
            </a:r>
          </a:p>
        </p:txBody>
      </p:sp>
      <p:sp>
        <p:nvSpPr>
          <p:cNvPr id="6" name="Rectangle 5"/>
          <p:cNvSpPr/>
          <p:nvPr/>
        </p:nvSpPr>
        <p:spPr>
          <a:xfrm>
            <a:off x="4419600" y="1524000"/>
            <a:ext cx="4114800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u="sng" dirty="0" smtClean="0"/>
              <a:t>Use in Body</a:t>
            </a:r>
            <a:endParaRPr lang="en-US" sz="1200" b="1" u="sng" dirty="0" smtClean="0"/>
          </a:p>
          <a:p>
            <a:r>
              <a:rPr lang="en-US" sz="1400" b="1" dirty="0" smtClean="0">
                <a:solidFill>
                  <a:srgbClr val="0070C0"/>
                </a:solidFill>
              </a:rPr>
              <a:t>&lt;</a:t>
            </a:r>
            <a:r>
              <a:rPr lang="en-US" sz="1400" b="1" dirty="0">
                <a:solidFill>
                  <a:srgbClr val="0070C0"/>
                </a:solidFill>
              </a:rPr>
              <a:t>div </a:t>
            </a:r>
            <a:r>
              <a:rPr lang="en-US" sz="1400" b="1" dirty="0" smtClean="0">
                <a:solidFill>
                  <a:srgbClr val="0070C0"/>
                </a:solidFill>
              </a:rPr>
              <a:t>id=offset500</a:t>
            </a:r>
            <a:r>
              <a:rPr lang="en-US" sz="1400" b="1" dirty="0">
                <a:solidFill>
                  <a:srgbClr val="0070C0"/>
                </a:solidFill>
              </a:rPr>
              <a:t>&gt;</a:t>
            </a:r>
          </a:p>
          <a:p>
            <a:r>
              <a:rPr lang="en-US" sz="1400" b="1" dirty="0" smtClean="0">
                <a:solidFill>
                  <a:srgbClr val="0070C0"/>
                </a:solidFill>
              </a:rPr>
              <a:t>&lt;h2&gt;The </a:t>
            </a:r>
            <a:r>
              <a:rPr lang="en-US" sz="1400" b="1" dirty="0">
                <a:solidFill>
                  <a:srgbClr val="0070C0"/>
                </a:solidFill>
              </a:rPr>
              <a:t>influences to the Blues </a:t>
            </a:r>
            <a:r>
              <a:rPr lang="en-US" sz="1400" b="1" dirty="0" smtClean="0">
                <a:solidFill>
                  <a:srgbClr val="0070C0"/>
                </a:solidFill>
              </a:rPr>
              <a:t>included</a:t>
            </a:r>
            <a:r>
              <a:rPr lang="en-US" sz="1400" b="1" dirty="0">
                <a:solidFill>
                  <a:srgbClr val="0070C0"/>
                </a:solidFill>
              </a:rPr>
              <a:t>	</a:t>
            </a:r>
            <a:endParaRPr lang="en-US" sz="1400" b="1" dirty="0" smtClean="0">
              <a:solidFill>
                <a:srgbClr val="0070C0"/>
              </a:solidFill>
            </a:endParaRPr>
          </a:p>
          <a:p>
            <a:r>
              <a:rPr lang="en-US" sz="1400" b="1" dirty="0" smtClean="0">
                <a:solidFill>
                  <a:srgbClr val="0070C0"/>
                </a:solidFill>
              </a:rPr>
              <a:t>&lt;/</a:t>
            </a:r>
            <a:r>
              <a:rPr lang="en-US" sz="1400" b="1" dirty="0">
                <a:solidFill>
                  <a:srgbClr val="0070C0"/>
                </a:solidFill>
              </a:rPr>
              <a:t>h2&gt;</a:t>
            </a:r>
          </a:p>
          <a:p>
            <a:r>
              <a:rPr lang="en-US" sz="1400" b="1" dirty="0" smtClean="0">
                <a:solidFill>
                  <a:srgbClr val="0070C0"/>
                </a:solidFill>
              </a:rPr>
              <a:t>&lt;</a:t>
            </a:r>
            <a:r>
              <a:rPr lang="en-US" sz="1400" b="1" dirty="0" err="1">
                <a:solidFill>
                  <a:srgbClr val="0070C0"/>
                </a:solidFill>
              </a:rPr>
              <a:t>ul</a:t>
            </a:r>
            <a:r>
              <a:rPr lang="en-US" sz="1400" b="1" dirty="0">
                <a:solidFill>
                  <a:srgbClr val="0070C0"/>
                </a:solidFill>
              </a:rPr>
              <a:t>&gt;</a:t>
            </a:r>
          </a:p>
          <a:p>
            <a:r>
              <a:rPr lang="en-US" sz="1400" b="1" dirty="0" smtClean="0">
                <a:solidFill>
                  <a:srgbClr val="0070C0"/>
                </a:solidFill>
              </a:rPr>
              <a:t>   &lt;</a:t>
            </a:r>
            <a:r>
              <a:rPr lang="en-US" sz="1400" b="1" dirty="0">
                <a:solidFill>
                  <a:srgbClr val="0070C0"/>
                </a:solidFill>
              </a:rPr>
              <a:t>li&gt;Spirituals&lt;/li&gt;</a:t>
            </a:r>
          </a:p>
          <a:p>
            <a:r>
              <a:rPr lang="en-US" sz="1400" b="1" dirty="0" smtClean="0">
                <a:solidFill>
                  <a:srgbClr val="0070C0"/>
                </a:solidFill>
              </a:rPr>
              <a:t>   &lt;</a:t>
            </a:r>
            <a:r>
              <a:rPr lang="en-US" sz="1400" b="1" dirty="0">
                <a:solidFill>
                  <a:srgbClr val="0070C0"/>
                </a:solidFill>
              </a:rPr>
              <a:t>li&gt;Work Songs&lt;/li&gt;</a:t>
            </a:r>
          </a:p>
          <a:p>
            <a:r>
              <a:rPr lang="en-US" sz="1400" b="1" dirty="0" smtClean="0">
                <a:solidFill>
                  <a:srgbClr val="0070C0"/>
                </a:solidFill>
              </a:rPr>
              <a:t>   &lt;</a:t>
            </a:r>
            <a:r>
              <a:rPr lang="en-US" sz="1400" b="1" dirty="0">
                <a:solidFill>
                  <a:srgbClr val="0070C0"/>
                </a:solidFill>
              </a:rPr>
              <a:t>li&gt;Field Hollers&lt;/li&gt;</a:t>
            </a:r>
          </a:p>
          <a:p>
            <a:r>
              <a:rPr lang="en-US" sz="1400" b="1" dirty="0" smtClean="0">
                <a:solidFill>
                  <a:srgbClr val="0070C0"/>
                </a:solidFill>
              </a:rPr>
              <a:t>   &lt;</a:t>
            </a:r>
            <a:r>
              <a:rPr lang="en-US" sz="1400" b="1" dirty="0">
                <a:solidFill>
                  <a:srgbClr val="0070C0"/>
                </a:solidFill>
              </a:rPr>
              <a:t>li&gt;Shouts&lt;/li&gt;</a:t>
            </a:r>
          </a:p>
          <a:p>
            <a:r>
              <a:rPr lang="en-US" sz="1400" b="1" dirty="0" smtClean="0">
                <a:solidFill>
                  <a:srgbClr val="0070C0"/>
                </a:solidFill>
              </a:rPr>
              <a:t>   &lt;</a:t>
            </a:r>
            <a:r>
              <a:rPr lang="en-US" sz="1400" b="1" dirty="0">
                <a:solidFill>
                  <a:srgbClr val="0070C0"/>
                </a:solidFill>
              </a:rPr>
              <a:t>li&gt;Chants&lt;/li&gt;</a:t>
            </a:r>
          </a:p>
          <a:p>
            <a:r>
              <a:rPr lang="en-US" sz="1400" b="1" dirty="0" smtClean="0">
                <a:solidFill>
                  <a:srgbClr val="0070C0"/>
                </a:solidFill>
              </a:rPr>
              <a:t>   &lt;</a:t>
            </a:r>
            <a:r>
              <a:rPr lang="en-US" sz="1400" b="1" dirty="0">
                <a:solidFill>
                  <a:srgbClr val="0070C0"/>
                </a:solidFill>
              </a:rPr>
              <a:t>li&gt;Rhymed Simple Narrative Ballads&lt;/li&gt;</a:t>
            </a:r>
          </a:p>
          <a:p>
            <a:r>
              <a:rPr lang="en-US" sz="1400" b="1" dirty="0" smtClean="0">
                <a:solidFill>
                  <a:srgbClr val="0070C0"/>
                </a:solidFill>
              </a:rPr>
              <a:t>&lt;/</a:t>
            </a:r>
            <a:r>
              <a:rPr lang="en-US" sz="1400" b="1" dirty="0" err="1">
                <a:solidFill>
                  <a:srgbClr val="0070C0"/>
                </a:solidFill>
              </a:rPr>
              <a:t>ul</a:t>
            </a:r>
            <a:r>
              <a:rPr lang="en-US" sz="1400" b="1" dirty="0" smtClean="0">
                <a:solidFill>
                  <a:srgbClr val="0070C0"/>
                </a:solidFill>
              </a:rPr>
              <a:t>&gt;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267200"/>
            <a:ext cx="6629400" cy="197627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Arrow Connector 9"/>
          <p:cNvCxnSpPr/>
          <p:nvPr/>
        </p:nvCxnSpPr>
        <p:spPr>
          <a:xfrm>
            <a:off x="1219200" y="3810000"/>
            <a:ext cx="2209800" cy="2057400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287537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Ways of Inserting CSS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External </a:t>
            </a:r>
            <a:r>
              <a:rPr lang="en-US" dirty="0" smtClean="0"/>
              <a:t>Style Sheet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In the HTML file:</a:t>
            </a:r>
            <a:br>
              <a:rPr lang="en-US" dirty="0" smtClean="0"/>
            </a:br>
            <a:r>
              <a:rPr lang="en-US" sz="2400" dirty="0" smtClean="0"/>
              <a:t>&lt;head&gt;</a:t>
            </a:r>
            <a:br>
              <a:rPr lang="en-US" sz="2400" dirty="0" smtClean="0"/>
            </a:br>
            <a:r>
              <a:rPr lang="en-US" sz="2400" dirty="0" smtClean="0"/>
              <a:t>&lt;link </a:t>
            </a:r>
            <a:r>
              <a:rPr lang="en-US" sz="2400" dirty="0" err="1" smtClean="0"/>
              <a:t>rel</a:t>
            </a:r>
            <a:r>
              <a:rPr lang="en-US" sz="2400" dirty="0" smtClean="0"/>
              <a:t>="</a:t>
            </a:r>
            <a:r>
              <a:rPr lang="en-US" sz="2400" dirty="0" err="1" smtClean="0"/>
              <a:t>stylesheet</a:t>
            </a:r>
            <a:r>
              <a:rPr lang="en-US" sz="2400" dirty="0" smtClean="0"/>
              <a:t>" type="text/</a:t>
            </a:r>
            <a:r>
              <a:rPr lang="en-US" sz="2400" dirty="0" err="1" smtClean="0"/>
              <a:t>css</a:t>
            </a:r>
            <a:r>
              <a:rPr lang="en-US" sz="2400" dirty="0" smtClean="0"/>
              <a:t>" </a:t>
            </a:r>
            <a:r>
              <a:rPr lang="en-US" sz="2400" dirty="0" err="1" smtClean="0"/>
              <a:t>href</a:t>
            </a:r>
            <a:r>
              <a:rPr lang="en-US" sz="2400" dirty="0" smtClean="0"/>
              <a:t>="mystyle.css" /&gt;</a:t>
            </a:r>
            <a:br>
              <a:rPr lang="en-US" sz="2400" dirty="0" smtClean="0"/>
            </a:br>
            <a:r>
              <a:rPr lang="en-US" sz="2400" dirty="0" smtClean="0"/>
              <a:t>&lt;/head&gt;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dirty="0" smtClean="0"/>
              <a:t>The style sheet will be saved with a .</a:t>
            </a:r>
            <a:r>
              <a:rPr lang="en-US" dirty="0" err="1" smtClean="0"/>
              <a:t>css</a:t>
            </a:r>
            <a:r>
              <a:rPr lang="en-US" dirty="0" smtClean="0"/>
              <a:t> extension and include:</a:t>
            </a:r>
            <a:br>
              <a:rPr lang="en-US" dirty="0" smtClean="0"/>
            </a:br>
            <a:r>
              <a:rPr lang="en-US" sz="2400" dirty="0" smtClean="0"/>
              <a:t>hr {</a:t>
            </a:r>
            <a:r>
              <a:rPr lang="en-US" sz="2400" dirty="0" err="1" smtClean="0"/>
              <a:t>color:sienna</a:t>
            </a:r>
            <a:r>
              <a:rPr lang="en-US" sz="2400" dirty="0" smtClean="0"/>
              <a:t>;}</a:t>
            </a:r>
            <a:br>
              <a:rPr lang="en-US" sz="2400" dirty="0" smtClean="0"/>
            </a:br>
            <a:r>
              <a:rPr lang="en-US" sz="2400" dirty="0" smtClean="0"/>
              <a:t>p {margin-left:20px;}</a:t>
            </a:r>
            <a:br>
              <a:rPr lang="en-US" sz="2400" dirty="0" smtClean="0"/>
            </a:br>
            <a:r>
              <a:rPr lang="en-US" sz="2400" dirty="0" smtClean="0"/>
              <a:t>body {</a:t>
            </a:r>
            <a:r>
              <a:rPr lang="en-US" sz="2400" dirty="0" err="1" smtClean="0"/>
              <a:t>background-image:url</a:t>
            </a:r>
            <a:r>
              <a:rPr lang="en-US" sz="2400" dirty="0" smtClean="0"/>
              <a:t>("images/back40.gif");}</a:t>
            </a:r>
          </a:p>
          <a:p>
            <a:r>
              <a:rPr lang="en-US" dirty="0" smtClean="0">
                <a:hlinkClick r:id="rId2"/>
              </a:rPr>
              <a:t>http://w3schools.com/css/css_howto.asp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CSS Syntax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600200"/>
            <a:ext cx="4648200" cy="462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CSS Syntax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828800"/>
            <a:ext cx="7677479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http://www.w3schools.com/css/css_examples.asp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CSS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Change the default attributes associated with a tag or set of tags.</a:t>
            </a:r>
          </a:p>
          <a:p>
            <a:pPr lvl="1"/>
            <a:r>
              <a:rPr lang="en-US" dirty="0" smtClean="0"/>
              <a:t>Example: set the font color for all content tagged with the &lt;h1&gt; tag</a:t>
            </a:r>
          </a:p>
          <a:p>
            <a:r>
              <a:rPr lang="en-US" dirty="0" smtClean="0"/>
              <a:t>You can set certain attributes that you can’t do in HTML</a:t>
            </a:r>
          </a:p>
          <a:p>
            <a:pPr lvl="1"/>
            <a:r>
              <a:rPr lang="en-US" dirty="0" smtClean="0"/>
              <a:t>Example: collapsing the borders of tables</a:t>
            </a:r>
          </a:p>
          <a:p>
            <a:r>
              <a:rPr lang="en-US" dirty="0" smtClean="0"/>
              <a:t>Set up multiple columns of content on a page</a:t>
            </a:r>
          </a:p>
          <a:p>
            <a:pPr lvl="1"/>
            <a:r>
              <a:rPr lang="en-US" dirty="0" smtClean="0"/>
              <a:t>You can accomplish this in HTML but not as elegantly, using columns of a table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you do with CSS?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Define page sections, such as headers, footers, sidebars, etc., for consistent formatting</a:t>
            </a:r>
          </a:p>
          <a:p>
            <a:r>
              <a:rPr lang="en-US" dirty="0" smtClean="0"/>
              <a:t>Setting the foreground and background page elements</a:t>
            </a:r>
          </a:p>
          <a:p>
            <a:r>
              <a:rPr lang="en-US" dirty="0" smtClean="0"/>
              <a:t>Add different colors to visited/unvisited links</a:t>
            </a:r>
          </a:p>
          <a:p>
            <a:r>
              <a:rPr lang="en-US" dirty="0" smtClean="0"/>
              <a:t>Text decoration on links</a:t>
            </a:r>
          </a:p>
          <a:p>
            <a:r>
              <a:rPr lang="en-US" dirty="0" smtClean="0"/>
              <a:t>Floating and alignment</a:t>
            </a:r>
          </a:p>
          <a:p>
            <a:pPr lvl="1"/>
            <a:r>
              <a:rPr lang="en-US" dirty="0" smtClean="0">
                <a:hlinkClick r:id="rId2"/>
              </a:rPr>
              <a:t>http://www.w3schools.com/css/tryit.asp?filename=trycss_float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CSS </a:t>
            </a:r>
            <a:r>
              <a:rPr lang="en-US" dirty="0" smtClean="0"/>
              <a:t>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be used within an HTML page as a sheet, in an HTML page as lines, or in a separate sheet</a:t>
            </a:r>
          </a:p>
          <a:p>
            <a:pPr lvl="1"/>
            <a:r>
              <a:rPr lang="en-US" dirty="0" smtClean="0"/>
              <a:t>Separate is better. </a:t>
            </a:r>
            <a:r>
              <a:rPr lang="en-US" dirty="0" smtClean="0"/>
              <a:t>Move </a:t>
            </a:r>
            <a:r>
              <a:rPr lang="en-US" dirty="0" smtClean="0"/>
              <a:t>the formatting away from content</a:t>
            </a:r>
          </a:p>
          <a:p>
            <a:pPr lvl="1"/>
            <a:r>
              <a:rPr lang="en-US" dirty="0" smtClean="0"/>
              <a:t>Eliminates redundant files</a:t>
            </a:r>
          </a:p>
          <a:p>
            <a:r>
              <a:rPr lang="en-US" dirty="0" smtClean="0"/>
              <a:t>Better background images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CSS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Selector: tag you want to modify</a:t>
            </a:r>
          </a:p>
          <a:p>
            <a:r>
              <a:rPr lang="en-US" dirty="0" smtClean="0"/>
              <a:t>Property: attribute you want to modify</a:t>
            </a:r>
          </a:p>
          <a:p>
            <a:r>
              <a:rPr lang="en-US" dirty="0" smtClean="0"/>
              <a:t>Value: the value you want to give it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676400"/>
            <a:ext cx="8092774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Ways of Inserting CSS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Inline: </a:t>
            </a:r>
            <a:br>
              <a:rPr lang="en-US" dirty="0" smtClean="0"/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&lt;p style="color:sienna;margin-left:20px"&gt;This is a paragraph.&lt;/p&gt;</a:t>
            </a:r>
          </a:p>
          <a:p>
            <a:r>
              <a:rPr lang="en-US" dirty="0" smtClean="0"/>
              <a:t>Internal Style Sheet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&lt;head&gt;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style type="text/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"&gt;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color:sienna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;}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p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{margin-left:20px;}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body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background-image:url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("images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/back40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.gif");}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&lt;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/style&gt;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&lt;/head&gt;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hlinkClick r:id="rId2"/>
              </a:rPr>
              <a:t>http://w3schools.com/css/tryit.asp?filename=trycss_background-color_elements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CSS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External Style Sheet (</a:t>
            </a:r>
            <a:r>
              <a:rPr lang="en-US" dirty="0" smtClean="0"/>
              <a:t>better):</a:t>
            </a:r>
            <a:br>
              <a:rPr lang="en-US" dirty="0" smtClean="0"/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h1{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color:blue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	font-size:12px;</a:t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CSS 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ID is used for a single element.</a:t>
            </a:r>
          </a:p>
          <a:p>
            <a:r>
              <a:rPr lang="en-US" dirty="0" smtClean="0"/>
              <a:t>Specified by #</a:t>
            </a:r>
          </a:p>
          <a:p>
            <a:r>
              <a:rPr lang="en-US" dirty="0" smtClean="0">
                <a:hlinkClick r:id="rId2"/>
              </a:rPr>
              <a:t>http://w3schools.com/css/tryit.asp?filename=trycss_syntax_id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1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Presentation14</Template>
  <TotalTime>2088</TotalTime>
  <Words>705</Words>
  <Application>Microsoft Macintosh PowerPoint</Application>
  <PresentationFormat>On-screen Show (4:3)</PresentationFormat>
  <Paragraphs>146</Paragraphs>
  <Slides>24</Slides>
  <Notes>0</Notes>
  <HiddenSlides>3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Presentation14</vt:lpstr>
      <vt:lpstr>Cascading Style Sheets  (CSS)</vt:lpstr>
      <vt:lpstr>Intro to CSS</vt:lpstr>
      <vt:lpstr>What can CSS do?</vt:lpstr>
      <vt:lpstr>What can you do with CSS?</vt:lpstr>
      <vt:lpstr>CSS Basics</vt:lpstr>
      <vt:lpstr>Basic CSS Syntax</vt:lpstr>
      <vt:lpstr>Ways of Inserting CSS</vt:lpstr>
      <vt:lpstr>Basic CSS Syntax</vt:lpstr>
      <vt:lpstr>CSS ID</vt:lpstr>
      <vt:lpstr>CSS Backgrounds</vt:lpstr>
      <vt:lpstr>Styling Various Things in HTML</vt:lpstr>
      <vt:lpstr>Styling Links</vt:lpstr>
      <vt:lpstr>Font Property Example</vt:lpstr>
      <vt:lpstr>Background Image in CSS</vt:lpstr>
      <vt:lpstr>The CSS Box Model</vt:lpstr>
      <vt:lpstr>Margins</vt:lpstr>
      <vt:lpstr>Border</vt:lpstr>
      <vt:lpstr>Padding</vt:lpstr>
      <vt:lpstr>The CSS Box Model</vt:lpstr>
      <vt:lpstr>Div Element Example</vt:lpstr>
      <vt:lpstr>Ways of Inserting CSS</vt:lpstr>
      <vt:lpstr>Basic CSS Syntax</vt:lpstr>
      <vt:lpstr>Basic CSS Syntax</vt:lpstr>
      <vt:lpstr>Examples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</dc:creator>
  <cp:lastModifiedBy>Hyrum Carroll</cp:lastModifiedBy>
  <cp:revision>122</cp:revision>
  <dcterms:created xsi:type="dcterms:W3CDTF">2012-08-28T15:16:30Z</dcterms:created>
  <dcterms:modified xsi:type="dcterms:W3CDTF">2015-01-31T21:16:42Z</dcterms:modified>
</cp:coreProperties>
</file>