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15" r:id="rId1"/>
    <p:sldMasterId id="2147483927" r:id="rId2"/>
    <p:sldMasterId id="2147484083" r:id="rId3"/>
    <p:sldMasterId id="2147484096" r:id="rId4"/>
  </p:sldMasterIdLst>
  <p:notesMasterIdLst>
    <p:notesMasterId r:id="rId38"/>
  </p:notesMasterIdLst>
  <p:sldIdLst>
    <p:sldId id="256" r:id="rId5"/>
    <p:sldId id="257" r:id="rId6"/>
    <p:sldId id="28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85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80" r:id="rId29"/>
    <p:sldId id="281" r:id="rId30"/>
    <p:sldId id="288" r:id="rId31"/>
    <p:sldId id="287" r:id="rId32"/>
    <p:sldId id="289" r:id="rId33"/>
    <p:sldId id="282" r:id="rId34"/>
    <p:sldId id="283" r:id="rId35"/>
    <p:sldId id="290" r:id="rId36"/>
    <p:sldId id="284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57" autoAdjust="0"/>
    <p:restoredTop sz="90929"/>
  </p:normalViewPr>
  <p:slideViewPr>
    <p:cSldViewPr>
      <p:cViewPr>
        <p:scale>
          <a:sx n="71" d="100"/>
          <a:sy n="71" d="100"/>
        </p:scale>
        <p:origin x="-2280" y="-9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fld id="{FBE6CACA-E055-4C31-9275-902F797A3D90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fld id="{9BB4E899-9698-4ED3-94BF-BD8F3DB87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14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Relationship Id="rId3" Type="http://schemas.openxmlformats.org/officeDocument/2006/relationships/hyperlink" Target="http://www.cs.mtsu.edu/~pettey/1150/form3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32D435-5277-4498-BA81-5F4DA155EABC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4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Solution: </a:t>
            </a:r>
            <a:r>
              <a: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72" charset="-128"/>
                <a:cs typeface="ＭＳ Ｐゴシック" pitchFamily="-72" charset="-128"/>
                <a:hlinkClick r:id="rId3"/>
              </a:rPr>
              <a:t>http://www.cs.mtsu.edu/~pettey/1150/form3.html</a:t>
            </a:r>
            <a:endParaRPr lang="en-US" sz="12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ＭＳ Ｐゴシック" pitchFamily="-72" charset="-128"/>
              <a:cs typeface="ＭＳ Ｐゴシック" pitchFamily="-72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72" charset="-128"/>
                <a:cs typeface="ＭＳ Ｐゴシック" pitchFamily="-72" charset="-128"/>
              </a:rPr>
              <a:t>function </a:t>
            </a:r>
            <a:r>
              <a:rPr lang="en-US" sz="1200" kern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72" charset="-128"/>
                <a:cs typeface="ＭＳ Ｐゴシック" pitchFamily="-72" charset="-128"/>
              </a:rPr>
              <a:t>calculateAnswers</a:t>
            </a:r>
            <a:r>
              <a: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72" charset="-128"/>
                <a:cs typeface="ＭＳ Ｐゴシック" pitchFamily="-72" charset="-128"/>
              </a:rPr>
              <a:t>(number1,number2){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72" charset="-128"/>
                <a:cs typeface="ＭＳ Ｐゴシック" pitchFamily="-72" charset="-128"/>
              </a:rPr>
              <a:t>	if(number2 == 0){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72" charset="-128"/>
                <a:cs typeface="ＭＳ Ｐゴシック" pitchFamily="-72" charset="-128"/>
              </a:rPr>
              <a:t>		alert("You cannot divide by 0");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72" charset="-128"/>
                <a:cs typeface="ＭＳ Ｐゴシック" pitchFamily="-72" charset="-128"/>
              </a:rPr>
              <a:t>	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72" charset="-128"/>
                <a:cs typeface="ＭＳ Ｐゴシック" pitchFamily="-72" charset="-128"/>
              </a:rPr>
              <a:t>	else{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72" charset="-128"/>
                <a:cs typeface="ＭＳ Ｐゴシック" pitchFamily="-72" charset="-128"/>
              </a:rPr>
              <a:t>		</a:t>
            </a:r>
            <a:r>
              <a:rPr lang="en-US" sz="1200" kern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72" charset="-128"/>
                <a:cs typeface="ＭＳ Ｐゴシック" pitchFamily="-72" charset="-128"/>
              </a:rPr>
              <a:t>divideanswer</a:t>
            </a:r>
            <a:r>
              <a: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72" charset="-128"/>
                <a:cs typeface="ＭＳ Ｐゴシック" pitchFamily="-72" charset="-128"/>
              </a:rPr>
              <a:t> = number1/number2;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72" charset="-128"/>
                <a:cs typeface="ＭＳ Ｐゴシック" pitchFamily="-72" charset="-128"/>
              </a:rPr>
              <a:t>		alert("The answer is: " + </a:t>
            </a:r>
            <a:r>
              <a:rPr lang="en-US" sz="1200" kern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72" charset="-128"/>
                <a:cs typeface="ＭＳ Ｐゴシック" pitchFamily="-72" charset="-128"/>
              </a:rPr>
              <a:t>divideanswer</a:t>
            </a:r>
            <a:r>
              <a: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72" charset="-128"/>
                <a:cs typeface="ＭＳ Ｐゴシック" pitchFamily="-72" charset="-128"/>
              </a:rPr>
              <a:t>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72" charset="-128"/>
                <a:cs typeface="ＭＳ Ｐゴシック" pitchFamily="-72" charset="-128"/>
              </a:rPr>
              <a:t>	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72" charset="-128"/>
                <a:cs typeface="ＭＳ Ｐゴシック" pitchFamily="-72" charset="-128"/>
              </a:rPr>
              <a:t>  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B4E899-9698-4ED3-94BF-BD8F3DB872C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5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B93A8-4F74-470B-9C40-AF29363CD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FF906-C42C-4D8C-BFDA-12EA260AE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BC61F-7454-4094-9A99-193E4E073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1ECDE-77B5-4C0B-BDD4-ADC687553639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F50C2-F9BA-4FDC-B6C9-D8F3A8DDC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E17FE-A66E-4548-9C19-2B4128CB4B03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3568E-E331-435F-B03A-2275A7352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668FD-DB65-4B86-BB48-6703BB3559E5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5129-F79B-4CBC-9FCA-0CA2E2303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C43F1-66C4-4F50-B732-B80C0ED51943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48366-A71E-4109-A8CA-68C6CED7C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6C3CA-DDB8-4299-990A-48DFE98E22AB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4D181-D7F4-4858-A0DD-1A161ED47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8666F-6E50-4117-8C0A-351A74B4F4CA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DDE8E-45A1-49BB-B037-60A192F3D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4B9A4-F79D-4981-9045-358A6BCC53DD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E9902-8730-4D50-BC2F-978F62D2A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48B1F-ABAF-41B9-BBAC-2F22C205C586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C935E-1F8B-4802-AFCE-81834FC2B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42176-CAE2-434A-A7A1-5A767352C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047F4-29AA-4D4F-AD7C-8BF405B44FE9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FD836-0D6A-4F8D-ACBF-B33BB0D16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01887-BFAE-438B-AF0D-C39E3617C14A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34D76-66DF-4EE1-8402-4C564604F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3EC90-EDA8-499A-A484-B88A0DAB88C4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0F543-28BD-4466-B303-81A1DF448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17220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EAC2-7A6E-402D-842C-EDA72B199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" y="152400"/>
            <a:ext cx="8610600" cy="428432"/>
          </a:xfrm>
        </p:spPr>
        <p:txBody>
          <a:bodyPr/>
          <a:lstStyle>
            <a:lvl1pPr marL="0" indent="0" algn="l">
              <a:buNone/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28600" y="838200"/>
            <a:ext cx="86868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686800" y="6400800"/>
            <a:ext cx="30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6CA03-1E80-4581-8351-9EFEE5CCC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-26504" y="1726096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72648"/>
            <a:ext cx="7085461" cy="2423346"/>
          </a:xfrm>
          <a:effectLst/>
        </p:spPr>
        <p:txBody>
          <a:bodyPr anchor="ctr"/>
          <a:lstStyle>
            <a:lvl1pPr algn="ctr">
              <a:defRPr sz="32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0" y="6492875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0EBAA-87DD-41D5-A1A2-FE1FC3AEB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8610600" cy="457200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685800"/>
            <a:ext cx="41910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98504" y="784860"/>
            <a:ext cx="4117848" cy="54635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458200" y="6324600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0377B-58AB-4203-9490-E040A7AAB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B02CD-3353-4528-9E54-FB8D669DF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71A85-671C-4A16-BBAA-9250F53AE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DB01B-6EC1-4A24-8B99-1FD32BA8F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772400" cy="1362075"/>
          </a:xfrm>
        </p:spPr>
        <p:txBody>
          <a:bodyPr/>
          <a:lstStyle>
            <a:lvl1pPr algn="ctr">
              <a:defRPr sz="32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3E977-8807-46EC-AA66-0046B42EB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22F97-ACB5-438E-ADF4-BAFD2D748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38EBD-3414-4D7E-8D2F-15E6E81B5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F74BD-D118-405F-B022-68CE12CE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61A49-1F1C-4619-A65B-CBF14E9AD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772400" cy="1362075"/>
          </a:xfrm>
        </p:spPr>
        <p:txBody>
          <a:bodyPr anchor="ctr"/>
          <a:lstStyle>
            <a:lvl1pPr algn="ctr">
              <a:defRPr sz="32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03F7B-5C65-4071-813A-2F8080567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B3D-D9BD-46C3-A172-3231E07AAF4D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F1A5B-6A5A-4614-AEA5-E7357BE53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D0213-4D26-4423-A67B-7F6C2462A28B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E75D3-BDF4-47E7-B903-0D2BBA17A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26B74-CB7F-4A3F-A5CB-105F4AD580A2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93603-0B51-4FC1-8683-E63B909D6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0B3F-6833-4949-AF35-5148248A77B2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C7385-A7B9-4134-A1EF-12CB702B9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ABCA0-16D9-4848-B84D-DF21235F2325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949B2-ACCB-477C-B0B1-6EEABABF2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5638800"/>
          </a:xfrm>
        </p:spPr>
        <p:txBody>
          <a:bodyPr>
            <a:normAutofit/>
          </a:bodyPr>
          <a:lstStyle>
            <a:lvl1pPr marL="225425" indent="-225425">
              <a:defRPr sz="2000"/>
            </a:lvl1pPr>
            <a:lvl2pPr marL="463550" indent="-238125">
              <a:defRPr sz="1800"/>
            </a:lvl2pPr>
            <a:lvl3pPr marL="688975" indent="-225425">
              <a:defRPr sz="1600"/>
            </a:lvl3pPr>
            <a:lvl4pPr marL="914400" indent="-225425">
              <a:defRPr sz="1400"/>
            </a:lvl4pPr>
            <a:lvl5pPr marL="1139825" indent="-22542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5638800"/>
          </a:xfrm>
        </p:spPr>
        <p:txBody>
          <a:bodyPr>
            <a:normAutofit/>
          </a:bodyPr>
          <a:lstStyle>
            <a:lvl1pPr marL="225425" indent="-225425">
              <a:defRPr sz="2000"/>
            </a:lvl1pPr>
            <a:lvl2pPr marL="463550" indent="-238125">
              <a:defRPr sz="1800"/>
            </a:lvl2pPr>
            <a:lvl3pPr marL="688975" indent="-225425">
              <a:defRPr sz="1600"/>
            </a:lvl3pPr>
            <a:lvl4pPr marL="914400" indent="-225425">
              <a:defRPr sz="1400"/>
            </a:lvl4pPr>
            <a:lvl5pPr marL="1139825" indent="-22542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8528-5252-440F-8E64-AAEF95AB8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13FE1-3877-4F0B-8A38-36A0B9F29C11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E1CF3-6413-466E-83F9-18CF3BA90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7AC8C-B4C8-4F79-93DA-F3476EA70267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4035-5207-4071-A4DE-68F90D666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DE607-98DF-4C15-A5BB-05340F528730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B3F95-15A7-4A08-8545-BA8C6069C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A7E2F-649E-4807-AE1F-3C5165D30B07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0A5D-E439-4C29-BF72-F23166DF4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823C3-A541-4EA9-9379-111646B109A5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6872-3769-44B2-8ED3-47FFDFEA9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BF4E-7CD0-4F94-B738-DB02E3419BC1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4A1ED-3677-462F-BE86-37C992E03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4B63A-A931-4421-8723-6F9D479C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624EC-EA08-4AC3-8F58-49A85B849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EF4D-8B9B-4842-9391-F8D891B0A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84683-158C-474D-93F7-553739066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AF9EF-59AB-42EC-976F-276A0841D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762000"/>
            <a:ext cx="8229600" cy="55626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fld id="{7AF2B8C5-3C2E-48C4-A0CE-ECBD1A914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13" r:id="rId2"/>
    <p:sldLayoutId id="2147484143" r:id="rId3"/>
    <p:sldLayoutId id="2147484112" r:id="rId4"/>
    <p:sldLayoutId id="2147484111" r:id="rId5"/>
    <p:sldLayoutId id="2147484110" r:id="rId6"/>
    <p:sldLayoutId id="2147484109" r:id="rId7"/>
    <p:sldLayoutId id="2147484108" r:id="rId8"/>
    <p:sldLayoutId id="2147484107" r:id="rId9"/>
    <p:sldLayoutId id="2147484106" r:id="rId10"/>
    <p:sldLayoutId id="214748410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000" kern="1200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1pPr>
      <a:lvl2pPr marL="688975" indent="-231775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kern="1200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2pPr>
      <a:lvl3pPr marL="914400" indent="-225425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1600" kern="1200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3pPr>
      <a:lvl4pPr marL="1139825" indent="-225425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1400" kern="1200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4pPr>
      <a:lvl5pPr marL="1377950" indent="-238125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1400" kern="1200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2209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fld id="{84912AAC-2212-4F0B-B5E0-BF33FC02127E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fld id="{1804E9AE-1556-4F67-8546-11AC8E0B1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318" name="Picture 2" descr="C:\Users\Dan\AppData\Local\Microsoft\Windows\Temporary Internet Files\Content.IE5\XZ4CE45C\MC900078711[1]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72400" y="304800"/>
            <a:ext cx="6985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3" r:id="rId2"/>
    <p:sldLayoutId id="2147484122" r:id="rId3"/>
    <p:sldLayoutId id="2147484121" r:id="rId4"/>
    <p:sldLayoutId id="2147484120" r:id="rId5"/>
    <p:sldLayoutId id="2147484119" r:id="rId6"/>
    <p:sldLayoutId id="2147484118" r:id="rId7"/>
    <p:sldLayoutId id="2147484117" r:id="rId8"/>
    <p:sldLayoutId id="2147484116" r:id="rId9"/>
    <p:sldLayoutId id="2147484115" r:id="rId10"/>
    <p:sldLayoutId id="21474841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defRPr sz="2400" b="1" kern="1200">
          <a:solidFill>
            <a:srgbClr val="376092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61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fld id="{6703A9FD-0568-4F4A-8AFC-D20434E99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30" r:id="rId5"/>
    <p:sldLayoutId id="2147484129" r:id="rId6"/>
    <p:sldLayoutId id="2147484128" r:id="rId7"/>
    <p:sldLayoutId id="2147484127" r:id="rId8"/>
    <p:sldLayoutId id="2147484148" r:id="rId9"/>
    <p:sldLayoutId id="2147484126" r:id="rId10"/>
    <p:sldLayoutId id="2147484125" r:id="rId11"/>
    <p:sldLayoutId id="2147484149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-72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ＭＳ Ｐゴシック" pitchFamily="-72" charset="-128"/>
          <a:cs typeface="ＭＳ Ｐゴシック" pitchFamily="-72" charset="-128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-72" charset="0"/>
        <a:buChar char="*"/>
        <a:defRPr sz="4600" b="1">
          <a:solidFill>
            <a:schemeClr val="tx1"/>
          </a:solidFill>
          <a:latin typeface="Trebuchet MS" pitchFamily="34" charset="0"/>
          <a:ea typeface="ＭＳ Ｐゴシック" pitchFamily="-72" charset="-128"/>
          <a:cs typeface="ＭＳ Ｐゴシック" pitchFamily="-72" charset="-128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-72" charset="0"/>
        <a:buChar char="*"/>
        <a:defRPr sz="4600" b="1">
          <a:solidFill>
            <a:schemeClr val="tx1"/>
          </a:solidFill>
          <a:latin typeface="Trebuchet MS" pitchFamily="34" charset="0"/>
          <a:ea typeface="ＭＳ Ｐゴシック" pitchFamily="-72" charset="-128"/>
          <a:cs typeface="ＭＳ Ｐゴシック" pitchFamily="-72" charset="-128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-72" charset="0"/>
        <a:buChar char="*"/>
        <a:defRPr sz="4600" b="1">
          <a:solidFill>
            <a:schemeClr val="tx1"/>
          </a:solidFill>
          <a:latin typeface="Trebuchet MS" pitchFamily="34" charset="0"/>
          <a:ea typeface="ＭＳ Ｐゴシック" pitchFamily="-72" charset="-128"/>
          <a:cs typeface="ＭＳ Ｐゴシック" pitchFamily="-72" charset="-128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-72" charset="0"/>
        <a:buChar char="*"/>
        <a:defRPr sz="4600" b="1">
          <a:solidFill>
            <a:schemeClr val="tx1"/>
          </a:solidFill>
          <a:latin typeface="Trebuchet MS" pitchFamily="34" charset="0"/>
          <a:ea typeface="ＭＳ Ｐゴシック" pitchFamily="-72" charset="-128"/>
          <a:cs typeface="ＭＳ Ｐゴシック" pitchFamily="-72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-72" charset="0"/>
        <a:buChar char="*"/>
        <a:defRPr sz="2200" kern="1200">
          <a:solidFill>
            <a:srgbClr val="404040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-72" charset="0"/>
        <a:buChar char="*"/>
        <a:defRPr sz="2000" kern="1200">
          <a:solidFill>
            <a:srgbClr val="404040"/>
          </a:solidFill>
          <a:latin typeface="+mn-lt"/>
          <a:ea typeface="ＭＳ Ｐゴシック" pitchFamily="-72" charset="-128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-72" charset="0"/>
        <a:buChar char="*"/>
        <a:defRPr kern="1200">
          <a:solidFill>
            <a:srgbClr val="404040"/>
          </a:solidFill>
          <a:latin typeface="+mn-lt"/>
          <a:ea typeface="ＭＳ Ｐゴシック" pitchFamily="-72" charset="-128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-72" charset="0"/>
        <a:buChar char="*"/>
        <a:defRPr sz="1600" kern="1200">
          <a:solidFill>
            <a:srgbClr val="404040"/>
          </a:solidFill>
          <a:latin typeface="+mn-lt"/>
          <a:ea typeface="ＭＳ Ｐゴシック" pitchFamily="-72" charset="-128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-72" charset="0"/>
        <a:buChar char="*"/>
        <a:defRPr sz="1400" kern="1200">
          <a:solidFill>
            <a:srgbClr val="404040"/>
          </a:solidFill>
          <a:latin typeface="+mn-lt"/>
          <a:ea typeface="ＭＳ Ｐゴシック" pitchFamily="-72" charset="-128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2209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fld id="{9D3BC791-691E-496C-9DC5-FC54D6AFBA18}" type="datetimeFigureOut">
              <a:rPr lang="en-US"/>
              <a:pPr>
                <a:defRPr/>
              </a:pPr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fld id="{1F498157-B4C2-46A8-BC7C-9CBC22081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8918" name="Picture 2" descr="C:\Users\Dan\AppData\Local\Microsoft\Windows\Temporary Internet Files\Content.IE5\XZ4CE45C\MC900078711[1]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72400" y="304800"/>
            <a:ext cx="6985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0" r:id="rId2"/>
    <p:sldLayoutId id="2147484139" r:id="rId3"/>
    <p:sldLayoutId id="2147484138" r:id="rId4"/>
    <p:sldLayoutId id="2147484137" r:id="rId5"/>
    <p:sldLayoutId id="2147484136" r:id="rId6"/>
    <p:sldLayoutId id="2147484135" r:id="rId7"/>
    <p:sldLayoutId id="2147484134" r:id="rId8"/>
    <p:sldLayoutId id="2147484133" r:id="rId9"/>
    <p:sldLayoutId id="2147484132" r:id="rId10"/>
    <p:sldLayoutId id="21474841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defRPr sz="2400" b="1" kern="1200">
          <a:solidFill>
            <a:srgbClr val="376092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hyperlink" Target="https://www.cs.mtsu.edu/~hcarroll/1150/inputExample.html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hyperlink" Target="http://www.cs.mtsu.edu/~hcarroll/1150/division.htm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hyperlink" Target="https://www.cs.mtsu.edu/~hcarroll/1150/webDevelopment/ifExample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mtsu.edu/~pettey/1150/form4.html" TargetMode="External"/><Relationship Id="rId4" Type="http://schemas.openxmlformats.org/officeDocument/2006/relationships/hyperlink" Target="http://www.cs.mtsu.edu/~pettey/1150/vote.html" TargetMode="External"/><Relationship Id="rId5" Type="http://schemas.openxmlformats.org/officeDocument/2006/relationships/hyperlink" Target="http://www.cs.mtsu.edu/~pettey/1150/vote2.html" TargetMode="External"/><Relationship Id="rId6" Type="http://schemas.openxmlformats.org/officeDocument/2006/relationships/hyperlink" Target="http://www.cs.mtsu.edu/~pettey/1150/email.html" TargetMode="External"/><Relationship Id="rId1" Type="http://schemas.openxmlformats.org/officeDocument/2006/relationships/slideLayout" Target="../slideLayouts/slideLayout24.xml"/><Relationship Id="rId2" Type="http://schemas.openxmlformats.org/officeDocument/2006/relationships/hyperlink" Target="http://www.cs.mtsu.edu/~djoaqui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dirty="0" smtClean="0">
                <a:ea typeface="+mj-ea"/>
                <a:cs typeface="+mj-cs"/>
              </a:rPr>
              <a:t>Introduction to JavaScript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mtClean="0">
                <a:ea typeface="+mj-ea"/>
                <a:cs typeface="+mj-cs"/>
              </a:rPr>
              <a:t>Hello Part 2</a:t>
            </a:r>
          </a:p>
        </p:txBody>
      </p:sp>
      <p:sp>
        <p:nvSpPr>
          <p:cNvPr id="62466" name="Text Box 4"/>
          <p:cNvSpPr txBox="1">
            <a:spLocks noChangeArrowheads="1"/>
          </p:cNvSpPr>
          <p:nvPr/>
        </p:nvSpPr>
        <p:spPr bwMode="auto">
          <a:xfrm>
            <a:off x="411163" y="1066800"/>
            <a:ext cx="841375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&lt;html&gt;</a:t>
            </a:r>
          </a:p>
          <a:p>
            <a:pPr eaLnBrk="0" hangingPunct="0"/>
            <a:r>
              <a:rPr lang="en-US"/>
              <a:t>&lt;head&gt;</a:t>
            </a:r>
          </a:p>
          <a:p>
            <a:pPr eaLnBrk="0" hangingPunct="0"/>
            <a:r>
              <a:rPr lang="en-US"/>
              <a:t>&lt;title&gt;First JavaScript page&lt;/title&gt;</a:t>
            </a:r>
          </a:p>
          <a:p>
            <a:pPr eaLnBrk="0" hangingPunct="0"/>
            <a:r>
              <a:rPr lang="en-US"/>
              <a:t>&lt;/head&gt;</a:t>
            </a:r>
          </a:p>
          <a:p>
            <a:pPr eaLnBrk="0" hangingPunct="0"/>
            <a:r>
              <a:rPr lang="en-US"/>
              <a:t>&lt;body&gt;</a:t>
            </a:r>
          </a:p>
          <a:p>
            <a:pPr eaLnBrk="0" hangingPunct="0"/>
            <a:r>
              <a:rPr lang="en-US"/>
              <a:t>&lt;script type="text/javascript"&gt;</a:t>
            </a:r>
          </a:p>
          <a:p>
            <a:pPr eaLnBrk="0" hangingPunct="0"/>
            <a:r>
              <a:rPr lang="en-US"/>
              <a:t>	document.write("&lt;h1&gt;Hello World&lt;/h1&gt;");</a:t>
            </a:r>
          </a:p>
          <a:p>
            <a:pPr eaLnBrk="0" hangingPunct="0"/>
            <a:r>
              <a:rPr lang="en-US"/>
              <a:t>	document.write("&lt;h2&gt;Or Whoever Is Listening&lt;/h2&gt;");</a:t>
            </a:r>
          </a:p>
          <a:p>
            <a:pPr eaLnBrk="0" hangingPunct="0"/>
            <a:r>
              <a:rPr lang="en-US"/>
              <a:t>&lt;/script&gt;</a:t>
            </a:r>
          </a:p>
          <a:p>
            <a:pPr eaLnBrk="0" hangingPunct="0"/>
            <a:r>
              <a:rPr lang="en-US"/>
              <a:t>&lt;/body&gt;</a:t>
            </a:r>
          </a:p>
          <a:p>
            <a:pPr eaLnBrk="0" hangingPunct="0"/>
            <a:r>
              <a:rPr lang="en-US"/>
              <a:t>&lt;/html&gt;</a:t>
            </a:r>
          </a:p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mtClean="0">
                <a:ea typeface="+mj-ea"/>
                <a:cs typeface="+mj-cs"/>
              </a:rPr>
              <a:t>And the Webpage</a:t>
            </a:r>
          </a:p>
        </p:txBody>
      </p:sp>
      <p:pic>
        <p:nvPicPr>
          <p:cNvPr id="63490" name="Picture 4" descr="Screen shot 2011-09-12 at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762000"/>
            <a:ext cx="63515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95400" y="774700"/>
            <a:ext cx="6354763" cy="5881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ea typeface="+mj-ea"/>
                <a:cs typeface="+mj-cs"/>
              </a:rPr>
              <a:t>Why Use JavaScript?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15938" y="1143000"/>
            <a:ext cx="8305800" cy="4267200"/>
          </a:xfrm>
        </p:spPr>
        <p:txBody>
          <a:bodyPr/>
          <a:lstStyle/>
          <a:p>
            <a:pPr eaLnBrk="1" hangingPunct="1">
              <a:buFont typeface="Arial" pitchFamily="-72" charset="0"/>
              <a:buNone/>
            </a:pPr>
            <a:r>
              <a:rPr lang="en-US" sz="2800" smtClean="0"/>
              <a:t>What if we wanted to calculate 2*3?</a:t>
            </a:r>
          </a:p>
          <a:p>
            <a:pPr eaLnBrk="1" hangingPunct="1">
              <a:buFont typeface="Arial" pitchFamily="-72" charset="0"/>
              <a:buNone/>
            </a:pPr>
            <a:endParaRPr lang="en-US" sz="2800" smtClean="0"/>
          </a:p>
          <a:p>
            <a:pPr eaLnBrk="1" hangingPunct="1">
              <a:buFont typeface="Arial" pitchFamily="-72" charset="0"/>
              <a:buNone/>
            </a:pPr>
            <a:endParaRPr lang="en-US" sz="2800" smtClean="0"/>
          </a:p>
          <a:p>
            <a:pPr eaLnBrk="1" hangingPunct="1">
              <a:buFont typeface="Arial" pitchFamily="-72" charset="0"/>
              <a:buNone/>
            </a:pPr>
            <a:endParaRPr lang="en-US" sz="2800" smtClean="0"/>
          </a:p>
          <a:p>
            <a:pPr eaLnBrk="1" hangingPunct="1">
              <a:buFont typeface="Arial" pitchFamily="-72" charset="0"/>
              <a:buNone/>
            </a:pPr>
            <a:endParaRPr lang="en-US" sz="2800" smtClean="0"/>
          </a:p>
          <a:p>
            <a:pPr eaLnBrk="1" hangingPunct="1">
              <a:buFont typeface="Arial" pitchFamily="-72" charset="0"/>
              <a:buNone/>
            </a:pPr>
            <a:endParaRPr lang="en-US" sz="2800" smtClean="0"/>
          </a:p>
          <a:p>
            <a:pPr eaLnBrk="1" hangingPunct="1">
              <a:buFont typeface="Arial" pitchFamily="-72" charset="0"/>
              <a:buNone/>
            </a:pPr>
            <a:endParaRPr lang="en-US" sz="2800" smtClean="0"/>
          </a:p>
          <a:p>
            <a:pPr eaLnBrk="1" hangingPunct="1">
              <a:buFont typeface="Arial" pitchFamily="-72" charset="0"/>
              <a:buNone/>
            </a:pPr>
            <a:r>
              <a:rPr lang="en-US" sz="2800" smtClean="0"/>
              <a:t>What would the results look like?</a:t>
            </a:r>
          </a:p>
          <a:p>
            <a:pPr eaLnBrk="1" hangingPunct="1">
              <a:buFont typeface="Arial" pitchFamily="-72" charset="0"/>
              <a:buNone/>
            </a:pPr>
            <a:endParaRPr lang="en-US" sz="2800" smtClean="0"/>
          </a:p>
        </p:txBody>
      </p:sp>
      <p:sp>
        <p:nvSpPr>
          <p:cNvPr id="64515" name="Text Box 4"/>
          <p:cNvSpPr txBox="1">
            <a:spLocks noChangeArrowheads="1"/>
          </p:cNvSpPr>
          <p:nvPr/>
        </p:nvSpPr>
        <p:spPr bwMode="auto">
          <a:xfrm>
            <a:off x="3382963" y="2287588"/>
            <a:ext cx="1285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&lt;html&gt;</a:t>
            </a:r>
          </a:p>
          <a:p>
            <a:pPr eaLnBrk="0" hangingPunct="0"/>
            <a:r>
              <a:rPr lang="en-US"/>
              <a:t>&lt;body&gt;</a:t>
            </a:r>
          </a:p>
          <a:p>
            <a:pPr eaLnBrk="0" hangingPunct="0"/>
            <a:r>
              <a:rPr lang="en-US"/>
              <a:t>2*3=2*3</a:t>
            </a:r>
          </a:p>
          <a:p>
            <a:pPr eaLnBrk="0" hangingPunct="0"/>
            <a:r>
              <a:rPr lang="en-US"/>
              <a:t>&lt;/body&gt;</a:t>
            </a:r>
          </a:p>
          <a:p>
            <a:pPr eaLnBrk="0" hangingPunct="0"/>
            <a:r>
              <a:rPr lang="en-US"/>
              <a:t>&lt;/html&gt;</a:t>
            </a:r>
          </a:p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mtClean="0">
                <a:ea typeface="+mj-ea"/>
                <a:cs typeface="+mj-cs"/>
              </a:rPr>
              <a:t>And the Resulting Webpage</a:t>
            </a:r>
          </a:p>
        </p:txBody>
      </p:sp>
      <p:pic>
        <p:nvPicPr>
          <p:cNvPr id="65538" name="Picture 4" descr="Screen shot 2011-09-12 at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0" y="762000"/>
            <a:ext cx="6775450" cy="590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920750" y="774700"/>
            <a:ext cx="6813550" cy="5889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mtClean="0">
                <a:ea typeface="+mj-ea"/>
                <a:cs typeface="+mj-cs"/>
              </a:rPr>
              <a:t>Constants and Simple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Constants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maintain a fixed value</a:t>
            </a:r>
          </a:p>
          <a:p>
            <a:pPr marL="457200" lvl="1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-16" charset="2"/>
              <a:buNone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	2 	 3  	Joe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Variables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are buckets that hold values, and can change</a:t>
            </a:r>
          </a:p>
          <a:p>
            <a:pPr marL="822960" lvl="2"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</a:endParaRPr>
          </a:p>
          <a:p>
            <a:pPr marL="225425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Answer = 2;    the variable </a:t>
            </a:r>
            <a:r>
              <a:rPr lang="en-US" sz="2400" u="sng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Answer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now contains the value 2</a:t>
            </a:r>
          </a:p>
          <a:p>
            <a:pPr marL="225425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Answer = 2+1; the variable </a:t>
            </a:r>
            <a:r>
              <a:rPr lang="en-US" sz="2400" u="sng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Answer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now contains value 3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ea typeface="+mj-ea"/>
                <a:cs typeface="+mj-cs"/>
              </a:rPr>
              <a:t>JavaScript Solution</a:t>
            </a:r>
          </a:p>
        </p:txBody>
      </p:sp>
      <p:sp>
        <p:nvSpPr>
          <p:cNvPr id="67586" name="Text Box 4"/>
          <p:cNvSpPr txBox="1">
            <a:spLocks noChangeArrowheads="1"/>
          </p:cNvSpPr>
          <p:nvPr/>
        </p:nvSpPr>
        <p:spPr bwMode="auto">
          <a:xfrm>
            <a:off x="1446213" y="1066800"/>
            <a:ext cx="59309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&lt;html&gt;</a:t>
            </a:r>
          </a:p>
          <a:p>
            <a:pPr eaLnBrk="0" hangingPunct="0"/>
            <a:r>
              <a:rPr lang="en-US"/>
              <a:t>&lt;head&gt;</a:t>
            </a:r>
          </a:p>
          <a:p>
            <a:pPr eaLnBrk="0" hangingPunct="0"/>
            <a:r>
              <a:rPr lang="en-US"/>
              <a:t>&lt;title&gt;First JavaScript page&lt;/title&gt;</a:t>
            </a:r>
          </a:p>
          <a:p>
            <a:pPr eaLnBrk="0" hangingPunct="0"/>
            <a:r>
              <a:rPr lang="en-US"/>
              <a:t>&lt;/head&gt;</a:t>
            </a:r>
          </a:p>
          <a:p>
            <a:pPr eaLnBrk="0" hangingPunct="0"/>
            <a:r>
              <a:rPr lang="en-US"/>
              <a:t>&lt;body&gt;</a:t>
            </a:r>
          </a:p>
          <a:p>
            <a:pPr eaLnBrk="0" hangingPunct="0"/>
            <a:r>
              <a:rPr lang="en-US"/>
              <a:t>&lt;script type="text/javascript"&gt;</a:t>
            </a:r>
          </a:p>
          <a:p>
            <a:pPr eaLnBrk="0" hangingPunct="0"/>
            <a:r>
              <a:rPr lang="en-US"/>
              <a:t>	answer = 2*3;</a:t>
            </a:r>
          </a:p>
          <a:p>
            <a:pPr eaLnBrk="0" hangingPunct="0"/>
            <a:r>
              <a:rPr lang="en-US"/>
              <a:t>	document.write("2*3="+ answer);</a:t>
            </a:r>
          </a:p>
          <a:p>
            <a:pPr eaLnBrk="0" hangingPunct="0"/>
            <a:r>
              <a:rPr lang="en-US"/>
              <a:t>&lt;/script&gt;</a:t>
            </a:r>
          </a:p>
          <a:p>
            <a:pPr eaLnBrk="0" hangingPunct="0"/>
            <a:r>
              <a:rPr lang="en-US"/>
              <a:t>&lt;/body&gt;</a:t>
            </a:r>
          </a:p>
          <a:p>
            <a:pPr eaLnBrk="0" hangingPunct="0"/>
            <a:r>
              <a:rPr lang="en-US"/>
              <a:t>&lt;/html&gt;</a:t>
            </a:r>
          </a:p>
          <a:p>
            <a:pPr eaLnBrk="0" hangingPunct="0"/>
            <a:endParaRPr lang="en-US"/>
          </a:p>
        </p:txBody>
      </p:sp>
      <p:sp>
        <p:nvSpPr>
          <p:cNvPr id="67587" name="TextBox 1"/>
          <p:cNvSpPr txBox="1">
            <a:spLocks noChangeArrowheads="1"/>
          </p:cNvSpPr>
          <p:nvPr/>
        </p:nvSpPr>
        <p:spPr bwMode="auto">
          <a:xfrm>
            <a:off x="1825625" y="6169025"/>
            <a:ext cx="595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“+” sign concatenates the character strings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209800" y="3962400"/>
            <a:ext cx="3276600" cy="22066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ea typeface="+mj-ea"/>
                <a:cs typeface="+mj-cs"/>
              </a:rPr>
              <a:t>Resulting JavaScript Webpage</a:t>
            </a:r>
          </a:p>
        </p:txBody>
      </p:sp>
      <p:pic>
        <p:nvPicPr>
          <p:cNvPr id="68610" name="Picture 4" descr="Screen shot 2011-09-12 at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03288"/>
            <a:ext cx="65722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447800" y="901700"/>
            <a:ext cx="6572250" cy="5880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mtClean="0">
                <a:ea typeface="+mj-ea"/>
                <a:cs typeface="+mj-cs"/>
              </a:rPr>
              <a:t>Another Calculating Example</a:t>
            </a:r>
          </a:p>
        </p:txBody>
      </p:sp>
      <p:sp>
        <p:nvSpPr>
          <p:cNvPr id="69634" name="Text Box 4"/>
          <p:cNvSpPr txBox="1">
            <a:spLocks noChangeArrowheads="1"/>
          </p:cNvSpPr>
          <p:nvPr/>
        </p:nvSpPr>
        <p:spPr bwMode="auto">
          <a:xfrm>
            <a:off x="188913" y="1276350"/>
            <a:ext cx="89789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100"/>
              <a:t>&lt;html&gt;</a:t>
            </a:r>
          </a:p>
          <a:p>
            <a:pPr eaLnBrk="0" hangingPunct="0"/>
            <a:r>
              <a:rPr lang="en-US" sz="2100"/>
              <a:t>&lt;head&gt;</a:t>
            </a:r>
          </a:p>
          <a:p>
            <a:pPr eaLnBrk="0" hangingPunct="0"/>
            <a:r>
              <a:rPr lang="en-US" sz="2100"/>
              <a:t>&lt;title&gt;First JavaScript page&lt;/title&gt;</a:t>
            </a:r>
          </a:p>
          <a:p>
            <a:pPr eaLnBrk="0" hangingPunct="0"/>
            <a:r>
              <a:rPr lang="en-US" sz="2100"/>
              <a:t>&lt;/head&gt;</a:t>
            </a:r>
          </a:p>
          <a:p>
            <a:pPr eaLnBrk="0" hangingPunct="0"/>
            <a:r>
              <a:rPr lang="en-US" sz="2100"/>
              <a:t>&lt;body&gt;</a:t>
            </a:r>
          </a:p>
          <a:p>
            <a:pPr eaLnBrk="0" hangingPunct="0"/>
            <a:r>
              <a:rPr lang="en-US" sz="2100"/>
              <a:t>&lt;script type="text/javascript"&gt;</a:t>
            </a:r>
          </a:p>
          <a:p>
            <a:pPr eaLnBrk="0" hangingPunct="0"/>
            <a:r>
              <a:rPr lang="en-US" sz="2100"/>
              <a:t>	timesanswer = 2*3;</a:t>
            </a:r>
          </a:p>
          <a:p>
            <a:pPr eaLnBrk="0" hangingPunct="0"/>
            <a:r>
              <a:rPr lang="en-US" sz="2100"/>
              <a:t>	plusanswer = 2+3;</a:t>
            </a:r>
          </a:p>
          <a:p>
            <a:pPr eaLnBrk="0" hangingPunct="0"/>
            <a:r>
              <a:rPr lang="en-US" sz="2100"/>
              <a:t>	document.write("2*3="+ timesanswer + " and 2+3=" + plusanswer);</a:t>
            </a:r>
          </a:p>
          <a:p>
            <a:pPr eaLnBrk="0" hangingPunct="0"/>
            <a:r>
              <a:rPr lang="en-US" sz="2100"/>
              <a:t>&lt;/script&gt;</a:t>
            </a:r>
          </a:p>
          <a:p>
            <a:pPr eaLnBrk="0" hangingPunct="0"/>
            <a:r>
              <a:rPr lang="en-US" sz="2100"/>
              <a:t>&lt;/body&gt;</a:t>
            </a:r>
          </a:p>
          <a:p>
            <a:pPr eaLnBrk="0" hangingPunct="0"/>
            <a:r>
              <a:rPr lang="en-US" sz="2100"/>
              <a:t>&lt;/html&gt;</a:t>
            </a:r>
          </a:p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mtClean="0">
                <a:ea typeface="+mj-ea"/>
                <a:cs typeface="+mj-cs"/>
              </a:rPr>
              <a:t>Along With the Webpage</a:t>
            </a:r>
          </a:p>
        </p:txBody>
      </p:sp>
      <p:pic>
        <p:nvPicPr>
          <p:cNvPr id="70658" name="Picture 4" descr="Screen shot 2011-09-12 at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838200"/>
            <a:ext cx="6699250" cy="584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990600" y="825500"/>
            <a:ext cx="6743700" cy="5880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ea typeface="+mj-ea"/>
                <a:cs typeface="+mj-cs"/>
              </a:rPr>
              <a:t>What if We Want Three of the Same Calculations?</a:t>
            </a:r>
          </a:p>
        </p:txBody>
      </p:sp>
      <p:sp>
        <p:nvSpPr>
          <p:cNvPr id="71682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7877175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&lt;html&gt;</a:t>
            </a:r>
          </a:p>
          <a:p>
            <a:pPr eaLnBrk="0" hangingPunct="0"/>
            <a:r>
              <a:rPr lang="en-US"/>
              <a:t>&lt;head&gt;</a:t>
            </a:r>
          </a:p>
          <a:p>
            <a:pPr eaLnBrk="0" hangingPunct="0"/>
            <a:r>
              <a:rPr lang="en-US"/>
              <a:t>&lt;title&gt;First JavaScript page&lt;/title&gt;</a:t>
            </a:r>
          </a:p>
          <a:p>
            <a:pPr eaLnBrk="0" hangingPunct="0"/>
            <a:r>
              <a:rPr lang="en-US"/>
              <a:t>&lt;/head&gt;</a:t>
            </a:r>
          </a:p>
          <a:p>
            <a:pPr eaLnBrk="0" hangingPunct="0"/>
            <a:r>
              <a:rPr lang="en-US"/>
              <a:t>&lt;body&gt;</a:t>
            </a:r>
          </a:p>
          <a:p>
            <a:pPr eaLnBrk="0" hangingPunct="0"/>
            <a:r>
              <a:rPr lang="en-US"/>
              <a:t>&lt;script type="text/javascript"&gt;</a:t>
            </a:r>
          </a:p>
          <a:p>
            <a:pPr eaLnBrk="0" hangingPunct="0"/>
            <a:r>
              <a:rPr lang="en-US"/>
              <a:t>	answer = 2*3;</a:t>
            </a:r>
          </a:p>
          <a:p>
            <a:pPr eaLnBrk="0" hangingPunct="0"/>
            <a:r>
              <a:rPr lang="en-US"/>
              <a:t>	document.write("2*3="+ answer + "&lt;br&gt;&lt;br&gt;");</a:t>
            </a:r>
          </a:p>
          <a:p>
            <a:pPr eaLnBrk="0" hangingPunct="0"/>
            <a:r>
              <a:rPr lang="en-US"/>
              <a:t>	answer = 10*5;</a:t>
            </a:r>
          </a:p>
          <a:p>
            <a:pPr eaLnBrk="0" hangingPunct="0"/>
            <a:r>
              <a:rPr lang="en-US"/>
              <a:t>	document.write("10*5="+ answer + "&lt;br&gt;&lt;br&gt;");</a:t>
            </a:r>
          </a:p>
          <a:p>
            <a:pPr eaLnBrk="0" hangingPunct="0"/>
            <a:r>
              <a:rPr lang="en-US"/>
              <a:t>	answer = 1024*4;</a:t>
            </a:r>
          </a:p>
          <a:p>
            <a:pPr eaLnBrk="0" hangingPunct="0"/>
            <a:r>
              <a:rPr lang="en-US"/>
              <a:t>	document.write("1024*4="+ answer + "&lt;br&gt;&lt;br&gt;");</a:t>
            </a:r>
          </a:p>
          <a:p>
            <a:pPr eaLnBrk="0" hangingPunct="0"/>
            <a:r>
              <a:rPr lang="en-US"/>
              <a:t>&lt;/script&gt;</a:t>
            </a:r>
          </a:p>
          <a:p>
            <a:pPr eaLnBrk="0" hangingPunct="0"/>
            <a:r>
              <a:rPr lang="en-US"/>
              <a:t>&lt;/body&gt;</a:t>
            </a:r>
          </a:p>
          <a:p>
            <a:pPr eaLnBrk="0" hangingPunct="0"/>
            <a:r>
              <a:rPr lang="en-US"/>
              <a:t>&lt;/html&gt;</a:t>
            </a:r>
          </a:p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ea typeface="+mj-ea"/>
                <a:cs typeface="+mj-cs"/>
              </a:rPr>
              <a:t>How Do You Give Directions?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800" smtClean="0"/>
              <a:t>Just the gist?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smtClean="0"/>
              <a:t>Lots of details?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smtClean="0"/>
              <a:t>Specific steps?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smtClean="0"/>
              <a:t>What language</a:t>
            </a:r>
            <a:r>
              <a:rPr lang="en-US" sz="2400" smtClean="0"/>
              <a:t>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mtClean="0">
                <a:ea typeface="+mj-ea"/>
                <a:cs typeface="+mj-cs"/>
              </a:rPr>
              <a:t>What if 100’s of Calculations?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</a:pPr>
            <a:endParaRPr lang="en-US" sz="2400" smtClean="0"/>
          </a:p>
          <a:p>
            <a:pPr eaLnBrk="1" hangingPunct="1">
              <a:spcBef>
                <a:spcPts val="1800"/>
              </a:spcBef>
            </a:pPr>
            <a:r>
              <a:rPr lang="en-US" sz="2400" smtClean="0"/>
              <a:t>Or lots of something else that requires the same instructions beside calculations?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smtClean="0"/>
              <a:t>Recoding the same statements is time consuming, error prone, and no fun.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b="1" smtClean="0"/>
              <a:t>Functions</a:t>
            </a:r>
            <a:r>
              <a:rPr lang="en-US" sz="2400" smtClean="0"/>
              <a:t> are an answer!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smtClean="0"/>
              <a:t>Functions are reusable snippets of code that accept input and produce results/actions.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smtClean="0"/>
              <a:t>Function definitions go in the &lt;head&gt; section and are called from within the &lt;body&gt; section.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mtClean="0">
                <a:ea typeface="+mj-ea"/>
                <a:cs typeface="+mj-cs"/>
              </a:rPr>
              <a:t>Example Using a Function to Calculate</a:t>
            </a:r>
          </a:p>
        </p:txBody>
      </p:sp>
      <p:sp>
        <p:nvSpPr>
          <p:cNvPr id="73730" name="Text Box 4"/>
          <p:cNvSpPr txBox="1">
            <a:spLocks noChangeArrowheads="1"/>
          </p:cNvSpPr>
          <p:nvPr/>
        </p:nvSpPr>
        <p:spPr bwMode="auto">
          <a:xfrm>
            <a:off x="273050" y="762000"/>
            <a:ext cx="8870950" cy="5940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/>
              <a:t>&lt;html&gt;</a:t>
            </a:r>
          </a:p>
          <a:p>
            <a:pPr eaLnBrk="0" hangingPunct="0"/>
            <a:r>
              <a:rPr lang="en-US" sz="2000"/>
              <a:t>&lt;head&gt;</a:t>
            </a:r>
          </a:p>
          <a:p>
            <a:pPr eaLnBrk="0" hangingPunct="0"/>
            <a:r>
              <a:rPr lang="en-US" sz="2000"/>
              <a:t>&lt;title&gt;First JavaScript page&lt;/title&gt;</a:t>
            </a:r>
          </a:p>
          <a:p>
            <a:pPr eaLnBrk="0" hangingPunct="0"/>
            <a:r>
              <a:rPr lang="en-US" sz="2000"/>
              <a:t>&lt;script type="text/javascript"&gt;</a:t>
            </a:r>
          </a:p>
          <a:p>
            <a:pPr eaLnBrk="0" hangingPunct="0"/>
            <a:r>
              <a:rPr lang="en-US" sz="2000" b="1">
                <a:solidFill>
                  <a:srgbClr val="002060"/>
                </a:solidFill>
              </a:rPr>
              <a:t>    function calculateAnswers(number1,number2 ){</a:t>
            </a:r>
          </a:p>
          <a:p>
            <a:pPr eaLnBrk="0" hangingPunct="0"/>
            <a:r>
              <a:rPr lang="en-US" sz="2000" b="1">
                <a:solidFill>
                  <a:srgbClr val="002060"/>
                </a:solidFill>
              </a:rPr>
              <a:t>	timesanswer = number1*number2;</a:t>
            </a:r>
          </a:p>
          <a:p>
            <a:pPr eaLnBrk="0" hangingPunct="0"/>
            <a:r>
              <a:rPr lang="en-US" sz="2000" b="1">
                <a:solidFill>
                  <a:srgbClr val="002060"/>
                </a:solidFill>
              </a:rPr>
              <a:t>	document.write(number1 + "*" + number2 + "=" + timesanswer);</a:t>
            </a:r>
          </a:p>
          <a:p>
            <a:pPr eaLnBrk="0" hangingPunct="0"/>
            <a:r>
              <a:rPr lang="en-US" sz="2000" b="1">
                <a:solidFill>
                  <a:srgbClr val="002060"/>
                </a:solidFill>
              </a:rPr>
              <a:t>	document.write("&lt;br&gt;&lt;br&gt;");</a:t>
            </a:r>
          </a:p>
          <a:p>
            <a:pPr eaLnBrk="0" hangingPunct="0"/>
            <a:r>
              <a:rPr lang="en-US" sz="2000" b="1">
                <a:solidFill>
                  <a:srgbClr val="002060"/>
                </a:solidFill>
              </a:rPr>
              <a:t>    }</a:t>
            </a:r>
          </a:p>
          <a:p>
            <a:pPr eaLnBrk="0" hangingPunct="0"/>
            <a:r>
              <a:rPr lang="en-US" sz="2000"/>
              <a:t>&lt;/script&gt;</a:t>
            </a:r>
          </a:p>
          <a:p>
            <a:pPr eaLnBrk="0" hangingPunct="0"/>
            <a:r>
              <a:rPr lang="en-US" sz="2000"/>
              <a:t>&lt;/head&gt;</a:t>
            </a:r>
          </a:p>
          <a:p>
            <a:pPr eaLnBrk="0" hangingPunct="0"/>
            <a:r>
              <a:rPr lang="en-US" sz="2000"/>
              <a:t>&lt;body&gt;</a:t>
            </a:r>
          </a:p>
          <a:p>
            <a:pPr eaLnBrk="0" hangingPunct="0"/>
            <a:r>
              <a:rPr lang="en-US" sz="2000"/>
              <a:t>    &lt;script type="text/javascript"&gt;</a:t>
            </a:r>
          </a:p>
          <a:p>
            <a:pPr eaLnBrk="0" hangingPunct="0"/>
            <a:r>
              <a:rPr lang="en-US" sz="2000"/>
              <a:t>	</a:t>
            </a:r>
            <a:r>
              <a:rPr lang="en-US" sz="2000" b="1">
                <a:solidFill>
                  <a:srgbClr val="FF0000"/>
                </a:solidFill>
              </a:rPr>
              <a:t>calculateAnswers(2,3);</a:t>
            </a:r>
          </a:p>
          <a:p>
            <a:pPr eaLnBrk="0" hangingPunct="0"/>
            <a:r>
              <a:rPr lang="en-US" sz="2000" b="1">
                <a:solidFill>
                  <a:srgbClr val="FF0000"/>
                </a:solidFill>
              </a:rPr>
              <a:t>	calculateAnswers(10,5);</a:t>
            </a:r>
          </a:p>
          <a:p>
            <a:pPr eaLnBrk="0" hangingPunct="0"/>
            <a:r>
              <a:rPr lang="en-US" sz="2000" b="1">
                <a:solidFill>
                  <a:srgbClr val="FF0000"/>
                </a:solidFill>
              </a:rPr>
              <a:t>	calculateAnswers(1024,4);</a:t>
            </a:r>
          </a:p>
          <a:p>
            <a:pPr eaLnBrk="0" hangingPunct="0"/>
            <a:r>
              <a:rPr lang="en-US" sz="2000"/>
              <a:t>    &lt;/script&gt;</a:t>
            </a:r>
          </a:p>
          <a:p>
            <a:pPr eaLnBrk="0" hangingPunct="0"/>
            <a:r>
              <a:rPr lang="en-US" sz="2000"/>
              <a:t>&lt;/body&gt;</a:t>
            </a:r>
          </a:p>
          <a:p>
            <a:pPr eaLnBrk="0" hangingPunct="0"/>
            <a:r>
              <a:rPr lang="en-US" sz="2000"/>
              <a:t>&lt;/html&gt;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886200" y="1981200"/>
            <a:ext cx="2286000" cy="38100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429000" y="4724400"/>
            <a:ext cx="457200" cy="38100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cxnSp>
        <p:nvCxnSpPr>
          <p:cNvPr id="4" name="Straight Arrow Connector 3"/>
          <p:cNvCxnSpPr>
            <a:stCxn id="5" idx="0"/>
            <a:endCxn id="2" idx="2"/>
          </p:cNvCxnSpPr>
          <p:nvPr/>
        </p:nvCxnSpPr>
        <p:spPr>
          <a:xfrm flipV="1">
            <a:off x="3657600" y="2362200"/>
            <a:ext cx="1371600" cy="236220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734" name="TextBox 5"/>
          <p:cNvSpPr txBox="1">
            <a:spLocks noChangeArrowheads="1"/>
          </p:cNvSpPr>
          <p:nvPr/>
        </p:nvSpPr>
        <p:spPr bwMode="auto">
          <a:xfrm>
            <a:off x="4365625" y="3692525"/>
            <a:ext cx="3544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/>
              <a:t>Parameters communicate values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mtClean="0">
                <a:ea typeface="+mj-ea"/>
                <a:cs typeface="+mj-cs"/>
              </a:rPr>
              <a:t>First Function Webpage</a:t>
            </a:r>
          </a:p>
        </p:txBody>
      </p:sp>
      <p:pic>
        <p:nvPicPr>
          <p:cNvPr id="74754" name="Picture 4" descr="Screen shot 2011-09-12 at 8"/>
          <p:cNvPicPr>
            <a:picLocks noChangeAspect="1" noChangeArrowheads="1"/>
          </p:cNvPicPr>
          <p:nvPr/>
        </p:nvPicPr>
        <p:blipFill rotWithShape="1">
          <a:blip r:embed="rId2"/>
          <a:srcRect r="60303" b="53847"/>
          <a:stretch/>
        </p:blipFill>
        <p:spPr bwMode="auto">
          <a:xfrm>
            <a:off x="938212" y="761999"/>
            <a:ext cx="5722019" cy="572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938213" y="774700"/>
            <a:ext cx="6910387" cy="5881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mtClean="0">
                <a:ea typeface="+mj-ea"/>
                <a:cs typeface="+mj-cs"/>
              </a:rPr>
              <a:t>How About Some User Input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endParaRPr lang="en-US" sz="2400" smtClean="0"/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sz="2400" smtClean="0"/>
              <a:t>Use </a:t>
            </a:r>
            <a:r>
              <a:rPr lang="en-US" sz="2400" b="1" smtClean="0"/>
              <a:t>&lt;form&gt; &lt;/form&gt; </a:t>
            </a:r>
            <a:r>
              <a:rPr lang="en-US" sz="2400" smtClean="0"/>
              <a:t>tags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sz="2400" smtClean="0"/>
              <a:t>Inside the form tags use </a:t>
            </a:r>
            <a:r>
              <a:rPr lang="en-US" sz="2400" b="1" smtClean="0"/>
              <a:t>&lt;input&gt; </a:t>
            </a:r>
            <a:r>
              <a:rPr lang="en-US" sz="2400" smtClean="0"/>
              <a:t>tag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sz="2400" smtClean="0"/>
              <a:t>Some types of input</a:t>
            </a:r>
          </a:p>
          <a:p>
            <a:pPr lvl="1"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smtClean="0"/>
              <a:t>Text</a:t>
            </a:r>
          </a:p>
          <a:p>
            <a:pPr lvl="1"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smtClean="0"/>
              <a:t>Button</a:t>
            </a:r>
          </a:p>
          <a:p>
            <a:pPr lvl="1"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smtClean="0"/>
              <a:t>Checkbox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sz="2400" smtClean="0"/>
              <a:t>Types have attributes such as size and name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sz="2400" smtClean="0"/>
              <a:t>Can respond back to the user with an </a:t>
            </a:r>
            <a:r>
              <a:rPr lang="en-US" sz="2400" b="1" smtClean="0"/>
              <a:t>Alert</a:t>
            </a:r>
            <a:r>
              <a:rPr lang="en-US" sz="2400" smtClean="0"/>
              <a:t> (tiny popup window)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mtClean="0">
                <a:ea typeface="+mj-ea"/>
                <a:cs typeface="+mj-cs"/>
              </a:rPr>
              <a:t>Sample User Input Page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19100" y="5791200"/>
            <a:ext cx="8305800" cy="685800"/>
          </a:xfrm>
          <a:extLst/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Live example: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hlinkClick r:id="rId2"/>
              </a:rPr>
              <a:t>www.cs.mtsu.edu/~hcarroll/1150/inputExample.html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76803" name="Text Box 4"/>
          <p:cNvSpPr txBox="1">
            <a:spLocks noChangeArrowheads="1"/>
          </p:cNvSpPr>
          <p:nvPr/>
        </p:nvSpPr>
        <p:spPr bwMode="auto">
          <a:xfrm>
            <a:off x="214313" y="1136650"/>
            <a:ext cx="933926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/>
              <a:t>&lt;!DOCTYPE html&gt;</a:t>
            </a:r>
          </a:p>
          <a:p>
            <a:pPr eaLnBrk="0" hangingPunct="0"/>
            <a:r>
              <a:rPr lang="en-US" sz="1400" b="1" dirty="0"/>
              <a:t>&lt;html&gt;</a:t>
            </a:r>
          </a:p>
          <a:p>
            <a:pPr eaLnBrk="0" hangingPunct="0"/>
            <a:r>
              <a:rPr lang="en-US" sz="1400" b="1" dirty="0"/>
              <a:t>  &lt;head&gt;</a:t>
            </a:r>
          </a:p>
          <a:p>
            <a:pPr eaLnBrk="0" hangingPunct="0"/>
            <a:r>
              <a:rPr lang="en-US" sz="1400" b="1" dirty="0"/>
              <a:t>    &lt;title&gt;First JavaScript page&lt;/title&gt;</a:t>
            </a:r>
          </a:p>
          <a:p>
            <a:pPr eaLnBrk="0" hangingPunct="0"/>
            <a:r>
              <a:rPr lang="en-US" sz="1400" b="1" dirty="0"/>
              <a:t>    &lt;script type="text/</a:t>
            </a:r>
            <a:r>
              <a:rPr lang="en-US" sz="1400" b="1" dirty="0" err="1"/>
              <a:t>javascript</a:t>
            </a:r>
            <a:r>
              <a:rPr lang="en-US" sz="1400" b="1" dirty="0"/>
              <a:t>"&gt;</a:t>
            </a:r>
          </a:p>
          <a:p>
            <a:pPr eaLnBrk="0" hangingPunct="0"/>
            <a:r>
              <a:rPr lang="en-US" sz="1400" b="1" dirty="0"/>
              <a:t>      function </a:t>
            </a:r>
            <a:r>
              <a:rPr lang="en-US" sz="1400" b="1" dirty="0" err="1"/>
              <a:t>calculateAnswers</a:t>
            </a:r>
            <a:r>
              <a:rPr lang="en-US" sz="1400" b="1" dirty="0"/>
              <a:t>(number1,number2){</a:t>
            </a:r>
          </a:p>
          <a:p>
            <a:pPr eaLnBrk="0" hangingPunct="0"/>
            <a:r>
              <a:rPr lang="en-US" sz="1400" b="1" dirty="0"/>
              <a:t>        </a:t>
            </a:r>
            <a:r>
              <a:rPr lang="en-US" sz="1400" b="1" dirty="0" err="1"/>
              <a:t>timesanswer</a:t>
            </a:r>
            <a:r>
              <a:rPr lang="en-US" sz="1400" b="1" dirty="0"/>
              <a:t> = number1*number2;</a:t>
            </a:r>
          </a:p>
          <a:p>
            <a:pPr eaLnBrk="0" hangingPunct="0"/>
            <a:r>
              <a:rPr lang="en-US" sz="1400" b="1" dirty="0"/>
              <a:t>        alert("The answer is: " + </a:t>
            </a:r>
            <a:r>
              <a:rPr lang="en-US" sz="1400" b="1" dirty="0" err="1"/>
              <a:t>timesanswer</a:t>
            </a:r>
            <a:r>
              <a:rPr lang="en-US" sz="1400" b="1" dirty="0"/>
              <a:t>);</a:t>
            </a:r>
          </a:p>
          <a:p>
            <a:pPr eaLnBrk="0" hangingPunct="0"/>
            <a:r>
              <a:rPr lang="en-US" sz="1400" b="1" dirty="0"/>
              <a:t>      }</a:t>
            </a:r>
          </a:p>
          <a:p>
            <a:pPr eaLnBrk="0" hangingPunct="0"/>
            <a:r>
              <a:rPr lang="en-US" sz="1400" b="1" dirty="0"/>
              <a:t>    &lt;/script&gt;</a:t>
            </a:r>
          </a:p>
          <a:p>
            <a:pPr eaLnBrk="0" hangingPunct="0"/>
            <a:r>
              <a:rPr lang="en-US" sz="1400" b="1" dirty="0"/>
              <a:t>  &lt;/head&gt;</a:t>
            </a:r>
          </a:p>
          <a:p>
            <a:pPr eaLnBrk="0" hangingPunct="0"/>
            <a:r>
              <a:rPr lang="en-US" sz="1400" b="1" dirty="0"/>
              <a:t>  &lt;body&gt;</a:t>
            </a:r>
          </a:p>
          <a:p>
            <a:pPr eaLnBrk="0" hangingPunct="0"/>
            <a:r>
              <a:rPr lang="en-US" sz="1400" b="1" dirty="0"/>
              <a:t>    Enter two numbers to be multiplied:</a:t>
            </a:r>
          </a:p>
          <a:p>
            <a:pPr eaLnBrk="0" hangingPunct="0"/>
            <a:r>
              <a:rPr lang="en-US" sz="1400" b="1" dirty="0"/>
              <a:t>  </a:t>
            </a:r>
            <a:r>
              <a:rPr lang="en-US" sz="1400" b="1" dirty="0">
                <a:solidFill>
                  <a:srgbClr val="FF0000"/>
                </a:solidFill>
              </a:rPr>
              <a:t>  &lt;form&gt;</a:t>
            </a:r>
          </a:p>
          <a:p>
            <a:pPr eaLnBrk="0" hangingPunct="0"/>
            <a:r>
              <a:rPr lang="en-US" sz="1400" b="1" dirty="0">
                <a:solidFill>
                  <a:srgbClr val="FF0000"/>
                </a:solidFill>
              </a:rPr>
              <a:t>      &lt;p&gt;&lt;b&gt;Number1:&lt;/b&gt; &lt;input type="TEXT" size="10" name="num1"&gt;&lt;/p&gt;</a:t>
            </a:r>
          </a:p>
          <a:p>
            <a:pPr eaLnBrk="0" hangingPunct="0"/>
            <a:r>
              <a:rPr lang="en-US" sz="1400" b="1" dirty="0">
                <a:solidFill>
                  <a:srgbClr val="FF0000"/>
                </a:solidFill>
              </a:rPr>
              <a:t>      &lt;p&gt;&lt;b&gt;Number2:&lt;/b&gt; &lt;input type="TEXT" size="10" name="num2"&gt;&lt;/p&gt;</a:t>
            </a:r>
          </a:p>
          <a:p>
            <a:pPr eaLnBrk="0" hangingPunct="0"/>
            <a:r>
              <a:rPr lang="en-US" sz="1400" b="1" dirty="0">
                <a:solidFill>
                  <a:srgbClr val="FF0000"/>
                </a:solidFill>
              </a:rPr>
              <a:t>      &lt;p&gt;&lt;input type="BUTTON" value="Calculate Answer" </a:t>
            </a:r>
            <a:r>
              <a:rPr lang="en-US" sz="1400" b="1" dirty="0" err="1">
                <a:solidFill>
                  <a:srgbClr val="FF0000"/>
                </a:solidFill>
              </a:rPr>
              <a:t>onClick</a:t>
            </a:r>
            <a:r>
              <a:rPr lang="en-US" sz="1400" b="1" dirty="0">
                <a:solidFill>
                  <a:srgbClr val="FF0000"/>
                </a:solidFill>
              </a:rPr>
              <a:t>="</a:t>
            </a:r>
            <a:r>
              <a:rPr lang="en-US" sz="1400" b="1" dirty="0" err="1">
                <a:solidFill>
                  <a:srgbClr val="FF0000"/>
                </a:solidFill>
              </a:rPr>
              <a:t>calculateAnswers</a:t>
            </a:r>
            <a:r>
              <a:rPr lang="en-US" sz="1400" b="1" dirty="0">
                <a:solidFill>
                  <a:srgbClr val="FF0000"/>
                </a:solidFill>
              </a:rPr>
              <a:t>(num1.value, num2.value);"/&gt;&lt;/p&gt;</a:t>
            </a:r>
          </a:p>
          <a:p>
            <a:pPr eaLnBrk="0" hangingPunct="0"/>
            <a:r>
              <a:rPr lang="en-US" sz="1400" b="1" dirty="0">
                <a:solidFill>
                  <a:srgbClr val="FF0000"/>
                </a:solidFill>
              </a:rPr>
              <a:t>    &lt;/form&gt;</a:t>
            </a:r>
          </a:p>
          <a:p>
            <a:pPr eaLnBrk="0" hangingPunct="0"/>
            <a:r>
              <a:rPr lang="en-US" sz="1400" b="1" dirty="0"/>
              <a:t>  &lt;/body&gt;</a:t>
            </a:r>
          </a:p>
          <a:p>
            <a:pPr eaLnBrk="0" hangingPunct="0"/>
            <a:r>
              <a:rPr lang="en-US" sz="1400" b="1" dirty="0"/>
              <a:t>&lt;/html&gt;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mtClean="0">
                <a:ea typeface="+mj-ea"/>
                <a:cs typeface="+mj-cs"/>
              </a:rPr>
              <a:t>Try Out and Example Without Decision Making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sz="quarter" idx="13"/>
          </p:nvPr>
        </p:nvSpPr>
        <p:spPr>
          <a:extLst/>
        </p:spPr>
        <p:txBody>
          <a:bodyPr rtlCol="0">
            <a:normAutofit/>
          </a:bodyPr>
          <a:lstStyle/>
          <a:p>
            <a:pPr indent="-182880" eaLnBrk="1" fontAlgn="auto" hangingPunct="1"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How would we change the previous example to divid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e instead of multiple?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indent="-182880" eaLnBrk="1" fontAlgn="auto" hangingPunct="1"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Try it out.  Be sure to try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dividing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by 0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.</a:t>
            </a:r>
          </a:p>
          <a:p>
            <a:pPr indent="-182880" eaLnBrk="1" fontAlgn="auto" hangingPunct="1"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www.cs.mtsu.edu/~hcarroll/1150/division.html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ea typeface="+mj-ea"/>
                <a:cs typeface="+mj-cs"/>
              </a:rPr>
              <a:t>How to do a JavaScript Decision</a:t>
            </a:r>
          </a:p>
        </p:txBody>
      </p:sp>
      <p:sp>
        <p:nvSpPr>
          <p:cNvPr id="78850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686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/>
              <a:t>If something happens, </a:t>
            </a:r>
          </a:p>
          <a:p>
            <a:pPr eaLnBrk="0" hangingPunct="0"/>
            <a:r>
              <a:rPr lang="en-US" sz="2000" dirty="0"/>
              <a:t>	do something, </a:t>
            </a:r>
          </a:p>
          <a:p>
            <a:pPr eaLnBrk="0" hangingPunct="0"/>
            <a:r>
              <a:rPr lang="en-US" sz="2000" dirty="0"/>
              <a:t>	otherwise do something else...</a:t>
            </a:r>
          </a:p>
          <a:p>
            <a:pPr eaLnBrk="0" hangingPunct="0"/>
            <a:endParaRPr lang="en-US" sz="2000" dirty="0"/>
          </a:p>
          <a:p>
            <a:pPr eaLnBrk="0" hangingPunct="0"/>
            <a:r>
              <a:rPr lang="en-US" sz="2000" dirty="0"/>
              <a:t>That is the computer can do different things based on some decision.</a:t>
            </a:r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r>
              <a:rPr lang="en-US" sz="2000" u="sng" dirty="0"/>
              <a:t>In </a:t>
            </a:r>
            <a:r>
              <a:rPr lang="en-US" sz="2000" u="sng" dirty="0" smtClean="0"/>
              <a:t>JavaScript </a:t>
            </a:r>
            <a:r>
              <a:rPr lang="en-US" sz="2000" u="sng" dirty="0"/>
              <a:t>language:</a:t>
            </a:r>
          </a:p>
          <a:p>
            <a:pPr eaLnBrk="0" hangingPunct="0"/>
            <a:endParaRPr lang="en-US" sz="2000" dirty="0"/>
          </a:p>
          <a:p>
            <a:pPr marL="742950" lvl="1" indent="-285750" eaLnBrk="0" hangingPunct="0"/>
            <a:r>
              <a:rPr lang="en-US" sz="2000" dirty="0"/>
              <a:t>If (something happens){</a:t>
            </a:r>
          </a:p>
          <a:p>
            <a:pPr marL="742950" lvl="1" indent="-285750" eaLnBrk="0" hangingPunct="0"/>
            <a:r>
              <a:rPr lang="en-US" sz="2000" dirty="0"/>
              <a:t>	take some action;</a:t>
            </a:r>
          </a:p>
          <a:p>
            <a:pPr marL="742950" lvl="1" indent="-285750" eaLnBrk="0" hangingPunct="0"/>
            <a:r>
              <a:rPr lang="en-US" sz="2000" dirty="0" smtClean="0"/>
              <a:t>}else</a:t>
            </a:r>
            <a:r>
              <a:rPr lang="en-US" sz="2000" dirty="0"/>
              <a:t>{</a:t>
            </a:r>
          </a:p>
          <a:p>
            <a:pPr marL="742950" lvl="1" indent="-285750" eaLnBrk="0" hangingPunct="0"/>
            <a:r>
              <a:rPr lang="en-US" sz="2000" dirty="0"/>
              <a:t>	take a different action;</a:t>
            </a:r>
          </a:p>
          <a:p>
            <a:pPr marL="742950" lvl="1" indent="-285750" eaLnBrk="0" hangingPunct="0"/>
            <a:r>
              <a:rPr lang="en-US" sz="2000" dirty="0"/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dirty="0" smtClean="0">
                <a:ea typeface="+mj-ea"/>
                <a:cs typeface="+mj-cs"/>
              </a:rPr>
              <a:t>Example If Statement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80898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291264" cy="5638800"/>
          </a:xfrm>
        </p:spPr>
        <p:txBody>
          <a:bodyPr/>
          <a:lstStyle/>
          <a:p>
            <a:pPr marL="0" indent="0" eaLnBrk="1" hangingPunct="1">
              <a:buFont typeface="Arial" pitchFamily="-72" charset="0"/>
              <a:buNone/>
            </a:pPr>
            <a:r>
              <a:rPr lang="en-US" dirty="0">
                <a:latin typeface="Courier"/>
                <a:cs typeface="Courier"/>
              </a:rPr>
              <a:t>if( answer == "yes") {</a:t>
            </a:r>
          </a:p>
          <a:p>
            <a:pPr marL="0" indent="0" eaLnBrk="1" hangingPunct="1">
              <a:buFont typeface="Arial" pitchFamily="-72" charset="0"/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document.write</a:t>
            </a:r>
            <a:r>
              <a:rPr lang="en-US" dirty="0">
                <a:latin typeface="Courier"/>
                <a:cs typeface="Courier"/>
              </a:rPr>
              <a:t>("I agree");</a:t>
            </a:r>
          </a:p>
          <a:p>
            <a:pPr marL="0" indent="0" eaLnBrk="1" hangingPunct="1">
              <a:buFont typeface="Arial" pitchFamily="-72" charset="0"/>
              <a:buNone/>
            </a:pPr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2134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dirty="0" smtClean="0">
                <a:ea typeface="+mj-ea"/>
                <a:cs typeface="+mj-cs"/>
              </a:rPr>
              <a:t>Example If-else Statement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80898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219256" cy="5638800"/>
          </a:xfrm>
        </p:spPr>
        <p:txBody>
          <a:bodyPr/>
          <a:lstStyle/>
          <a:p>
            <a:pPr marL="0" indent="0" eaLnBrk="1" hangingPunct="1">
              <a:buFont typeface="Arial" pitchFamily="-72" charset="0"/>
              <a:buNone/>
            </a:pPr>
            <a:r>
              <a:rPr lang="en-US" dirty="0">
                <a:latin typeface="Courier"/>
                <a:cs typeface="Courier"/>
              </a:rPr>
              <a:t>if( answer == "yes") {</a:t>
            </a:r>
          </a:p>
          <a:p>
            <a:pPr marL="0" indent="0" eaLnBrk="1" hangingPunct="1">
              <a:buFont typeface="Arial" pitchFamily="-72" charset="0"/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document.write</a:t>
            </a:r>
            <a:r>
              <a:rPr lang="en-US" dirty="0">
                <a:latin typeface="Courier"/>
                <a:cs typeface="Courier"/>
              </a:rPr>
              <a:t>("I agree");</a:t>
            </a:r>
          </a:p>
          <a:p>
            <a:pPr marL="0" indent="0" eaLnBrk="1" hangingPunct="1">
              <a:buFont typeface="Arial" pitchFamily="-72" charset="0"/>
              <a:buNone/>
            </a:pPr>
            <a:r>
              <a:rPr lang="en-US" dirty="0">
                <a:latin typeface="Courier"/>
                <a:cs typeface="Courier"/>
              </a:rPr>
              <a:t>} else </a:t>
            </a:r>
            <a:r>
              <a:rPr lang="en-US" dirty="0" smtClean="0">
                <a:latin typeface="Courier"/>
                <a:cs typeface="Courier"/>
              </a:rPr>
              <a:t>{ </a:t>
            </a:r>
            <a:endParaRPr lang="en-US" dirty="0">
              <a:latin typeface="Courier"/>
              <a:cs typeface="Courier"/>
            </a:endParaRPr>
          </a:p>
          <a:p>
            <a:pPr marL="0" indent="0" eaLnBrk="1" hangingPunct="1">
              <a:buFont typeface="Arial" pitchFamily="-72" charset="0"/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document.write</a:t>
            </a:r>
            <a:r>
              <a:rPr lang="en-US" dirty="0">
                <a:latin typeface="Courier"/>
                <a:cs typeface="Courier"/>
              </a:rPr>
              <a:t>("I disagree")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 eaLnBrk="1" hangingPunct="1">
              <a:buFont typeface="Arial" pitchFamily="-72" charset="0"/>
              <a:buNone/>
            </a:pPr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dirty="0" smtClean="0">
                <a:ea typeface="+mj-ea"/>
                <a:cs typeface="+mj-cs"/>
              </a:rPr>
              <a:t>Example If-else if-else Statement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80899" name="Content Placeholder 4"/>
          <p:cNvSpPr>
            <a:spLocks noGrp="1"/>
          </p:cNvSpPr>
          <p:nvPr>
            <p:ph sz="quarter" idx="14"/>
          </p:nvPr>
        </p:nvSpPr>
        <p:spPr>
          <a:xfrm>
            <a:off x="251520" y="764704"/>
            <a:ext cx="8435280" cy="4752528"/>
          </a:xfrm>
        </p:spPr>
        <p:txBody>
          <a:bodyPr/>
          <a:lstStyle/>
          <a:p>
            <a:pPr marL="0" indent="0" eaLnBrk="1" hangingPunct="1">
              <a:buFont typeface="Arial" pitchFamily="-72" charset="0"/>
              <a:buNone/>
            </a:pPr>
            <a:r>
              <a:rPr lang="en-US" dirty="0">
                <a:latin typeface="Courier"/>
                <a:cs typeface="Courier"/>
              </a:rPr>
              <a:t>if( answer == "yes") {</a:t>
            </a:r>
          </a:p>
          <a:p>
            <a:pPr marL="0" indent="0" eaLnBrk="1" hangingPunct="1">
              <a:buFont typeface="Arial" pitchFamily="-72" charset="0"/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document.write</a:t>
            </a:r>
            <a:r>
              <a:rPr lang="en-US" dirty="0">
                <a:latin typeface="Courier"/>
                <a:cs typeface="Courier"/>
              </a:rPr>
              <a:t>("I agree");</a:t>
            </a:r>
          </a:p>
          <a:p>
            <a:pPr marL="0" indent="0" eaLnBrk="1" hangingPunct="1">
              <a:buFont typeface="Arial" pitchFamily="-72" charset="0"/>
              <a:buNone/>
            </a:pPr>
            <a:r>
              <a:rPr lang="en-US" dirty="0">
                <a:latin typeface="Courier"/>
                <a:cs typeface="Courier"/>
              </a:rPr>
              <a:t>} else if( answer == "no") { </a:t>
            </a:r>
          </a:p>
          <a:p>
            <a:pPr marL="0" indent="0" eaLnBrk="1" hangingPunct="1">
              <a:buFont typeface="Arial" pitchFamily="-72" charset="0"/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document.write</a:t>
            </a:r>
            <a:r>
              <a:rPr lang="en-US" dirty="0">
                <a:latin typeface="Courier"/>
                <a:cs typeface="Courier"/>
              </a:rPr>
              <a:t>("I disagree");</a:t>
            </a:r>
          </a:p>
          <a:p>
            <a:pPr marL="0" indent="0" eaLnBrk="1" hangingPunct="1">
              <a:buFont typeface="Arial" pitchFamily="-72" charset="0"/>
              <a:buNone/>
            </a:pPr>
            <a:r>
              <a:rPr lang="en-US" dirty="0">
                <a:latin typeface="Courier"/>
                <a:cs typeface="Courier"/>
              </a:rPr>
              <a:t>} else {</a:t>
            </a:r>
          </a:p>
          <a:p>
            <a:pPr marL="0" indent="0" eaLnBrk="1" hangingPunct="1">
              <a:buFont typeface="Arial" pitchFamily="-72" charset="0"/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document.write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"</a:t>
            </a:r>
            <a:r>
              <a:rPr lang="en-US" dirty="0" smtClean="0">
                <a:latin typeface="Courier"/>
                <a:cs typeface="Courier"/>
              </a:rPr>
              <a:t>Make </a:t>
            </a:r>
            <a:r>
              <a:rPr lang="en-US" dirty="0">
                <a:latin typeface="Courier"/>
                <a:cs typeface="Courier"/>
              </a:rPr>
              <a:t>up your mind");</a:t>
            </a:r>
          </a:p>
          <a:p>
            <a:pPr marL="0" indent="0" eaLnBrk="1" hangingPunct="1">
              <a:buFont typeface="Arial" pitchFamily="-72" charset="0"/>
              <a:buNone/>
            </a:pPr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44522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www.cs.mtsu.edu/~hcarroll/1150/webDevelopment/ifExample.html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66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ea typeface="+mj-ea"/>
                <a:cs typeface="+mj-cs"/>
              </a:rPr>
              <a:t>Programs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387350" indent="-342900" eaLnBrk="1" hangingPunct="1">
              <a:spcBef>
                <a:spcPct val="0"/>
              </a:spcBef>
              <a:spcAft>
                <a:spcPct val="0"/>
              </a:spcAft>
              <a:buFont typeface="Trebuchet MS" pitchFamily="-72" charset="0"/>
              <a:buChar char="*"/>
            </a:pPr>
            <a:r>
              <a:rPr lang="en-US" sz="2400" b="1" smtClean="0"/>
              <a:t>Program</a:t>
            </a:r>
            <a:r>
              <a:rPr lang="en-US" sz="2400" smtClean="0"/>
              <a:t> – the set of instructions that:</a:t>
            </a:r>
          </a:p>
          <a:p>
            <a:pPr marL="687388" lvl="1" indent="-342900" eaLnBrk="1" hangingPunct="1">
              <a:spcBef>
                <a:spcPct val="0"/>
              </a:spcBef>
              <a:spcAft>
                <a:spcPct val="0"/>
              </a:spcAft>
              <a:buFont typeface="Trebuchet MS" pitchFamily="-72" charset="0"/>
              <a:buChar char="*"/>
            </a:pPr>
            <a:r>
              <a:rPr lang="en-US" sz="2200" smtClean="0"/>
              <a:t>Provide the detailed steps to take in carrying out a task</a:t>
            </a:r>
          </a:p>
          <a:p>
            <a:pPr marL="687388" lvl="1" indent="-342900" eaLnBrk="1" hangingPunct="1">
              <a:spcBef>
                <a:spcPct val="0"/>
              </a:spcBef>
              <a:spcAft>
                <a:spcPct val="0"/>
              </a:spcAft>
              <a:buFont typeface="Trebuchet MS" pitchFamily="-72" charset="0"/>
              <a:buChar char="*"/>
            </a:pPr>
            <a:r>
              <a:rPr lang="en-US" sz="2200" smtClean="0"/>
              <a:t>When repeatedly used result in the same actions under the same conditions</a:t>
            </a:r>
          </a:p>
          <a:p>
            <a:pPr marL="687388" lvl="1" indent="-342900" eaLnBrk="1" hangingPunct="1">
              <a:spcBef>
                <a:spcPct val="0"/>
              </a:spcBef>
              <a:spcAft>
                <a:spcPct val="0"/>
              </a:spcAft>
              <a:buFont typeface="Trebuchet MS" pitchFamily="-72" charset="0"/>
              <a:buChar char="*"/>
            </a:pPr>
            <a:r>
              <a:rPr lang="en-US" sz="2200" smtClean="0"/>
              <a:t>Sufficiently describes the actions to be taken under normal and abnormal conditions</a:t>
            </a:r>
          </a:p>
          <a:p>
            <a:pPr lvl="3" eaLnBrk="1" hangingPunct="1">
              <a:spcBef>
                <a:spcPct val="0"/>
              </a:spcBef>
              <a:spcAft>
                <a:spcPct val="0"/>
              </a:spcAft>
              <a:buFont typeface="Trebuchet MS" pitchFamily="-72" charset="0"/>
              <a:buChar char="*"/>
            </a:pPr>
            <a:endParaRPr lang="en-US" smtClean="0"/>
          </a:p>
          <a:p>
            <a:pPr marL="387350" indent="-342900" eaLnBrk="1" hangingPunct="1">
              <a:spcBef>
                <a:spcPct val="0"/>
              </a:spcBef>
              <a:spcAft>
                <a:spcPct val="0"/>
              </a:spcAft>
              <a:buFont typeface="Trebuchet MS" pitchFamily="-72" charset="0"/>
              <a:buChar char="*"/>
            </a:pPr>
            <a:r>
              <a:rPr lang="en-US" sz="2400" smtClean="0"/>
              <a:t>Computers carry out their work by following the instructions given in stored Programs</a:t>
            </a:r>
          </a:p>
          <a:p>
            <a:pPr lvl="3" eaLnBrk="1" hangingPunct="1">
              <a:spcBef>
                <a:spcPct val="0"/>
              </a:spcBef>
              <a:spcAft>
                <a:spcPct val="0"/>
              </a:spcAft>
              <a:buFont typeface="Arial" pitchFamily="-72" charset="0"/>
              <a:buChar char="–"/>
            </a:pPr>
            <a:endParaRPr lang="en-US" sz="1800" smtClean="0"/>
          </a:p>
          <a:p>
            <a:pPr marL="387350" indent="-342900" eaLnBrk="1" hangingPunct="1">
              <a:spcBef>
                <a:spcPct val="0"/>
              </a:spcBef>
              <a:spcAft>
                <a:spcPct val="0"/>
              </a:spcAft>
              <a:buFont typeface="Trebuchet MS" pitchFamily="-72" charset="0"/>
              <a:buChar char="*"/>
            </a:pPr>
            <a:r>
              <a:rPr lang="en-US" sz="2400" smtClean="0"/>
              <a:t>Programs are developed by people:</a:t>
            </a:r>
          </a:p>
          <a:p>
            <a:pPr marL="687388" lvl="1" indent="-342900" eaLnBrk="1" hangingPunct="1">
              <a:spcBef>
                <a:spcPct val="0"/>
              </a:spcBef>
              <a:spcAft>
                <a:spcPct val="0"/>
              </a:spcAft>
              <a:buFont typeface="Trebuchet MS" pitchFamily="-72" charset="0"/>
              <a:buChar char="*"/>
            </a:pPr>
            <a:r>
              <a:rPr lang="en-US" sz="2200" smtClean="0"/>
              <a:t>Using special languages</a:t>
            </a:r>
          </a:p>
          <a:p>
            <a:pPr marL="687388" lvl="1" indent="-342900" eaLnBrk="1" hangingPunct="1">
              <a:spcBef>
                <a:spcPct val="0"/>
              </a:spcBef>
              <a:spcAft>
                <a:spcPct val="0"/>
              </a:spcAft>
              <a:buFont typeface="Trebuchet MS" pitchFamily="-72" charset="0"/>
              <a:buChar char="*"/>
            </a:pPr>
            <a:r>
              <a:rPr lang="en-US" sz="2200" smtClean="0"/>
              <a:t>Built from scratch; Using building blocks; By cloning and modifying existing programs</a:t>
            </a:r>
          </a:p>
          <a:p>
            <a:pPr marL="687388" lvl="1" indent="-342900" eaLnBrk="1" hangingPunct="1">
              <a:spcBef>
                <a:spcPct val="0"/>
              </a:spcBef>
              <a:spcAft>
                <a:spcPct val="0"/>
              </a:spcAft>
              <a:buFont typeface="Arial" pitchFamily="-72" charset="0"/>
              <a:buChar char="–"/>
            </a:pP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ea typeface="+mj-ea"/>
                <a:cs typeface="+mj-cs"/>
              </a:rPr>
              <a:t>Conditionals</a:t>
            </a:r>
          </a:p>
        </p:txBody>
      </p:sp>
      <p:graphicFrame>
        <p:nvGraphicFramePr>
          <p:cNvPr id="261184" name="Group 64"/>
          <p:cNvGraphicFramePr>
            <a:graphicFrameLocks noGrp="1"/>
          </p:cNvGraphicFramePr>
          <p:nvPr/>
        </p:nvGraphicFramePr>
        <p:xfrm>
          <a:off x="1219200" y="1143000"/>
          <a:ext cx="6858000" cy="4206877"/>
        </p:xfrm>
        <a:graphic>
          <a:graphicData uri="http://schemas.openxmlformats.org/drawingml/2006/table">
            <a:tbl>
              <a:tblPr/>
              <a:tblGrid>
                <a:gridCol w="1447800"/>
                <a:gridCol w="5410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Symbol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meaning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==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Equal to, and yes that is two = signs right next to each other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!=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Not equal to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&gt;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Greater than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&lt;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Less than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&gt;=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Greate than or equal to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&lt;=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Less than or equal to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ea typeface="+mj-ea"/>
                <a:cs typeface="+mj-cs"/>
              </a:rPr>
              <a:t>Revisit Division Exercise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34821" name="Rectangle 3"/>
          <p:cNvSpPr>
            <a:spLocks noGrp="1" noChangeArrowheads="1"/>
          </p:cNvSpPr>
          <p:nvPr>
            <p:ph sz="quarter" idx="13"/>
          </p:nvPr>
        </p:nvSpPr>
        <p:spPr>
          <a:extLst/>
        </p:spPr>
        <p:txBody>
          <a:bodyPr rtlCol="0">
            <a:norm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How can we improve our division function to not report infinity when dividing by 0?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ea typeface="+mj-ea"/>
                <a:cs typeface="+mj-cs"/>
              </a:rPr>
              <a:t>JavaScript Decision Making Exercise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34821" name="Rectangle 3"/>
          <p:cNvSpPr>
            <a:spLocks noGrp="1" noChangeArrowheads="1"/>
          </p:cNvSpPr>
          <p:nvPr>
            <p:ph sz="quarter" idx="13"/>
          </p:nvPr>
        </p:nvSpPr>
        <p:spPr>
          <a:extLst/>
        </p:spPr>
        <p:txBody>
          <a:bodyPr rtlCol="0">
            <a:norm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Given a variable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ea typeface="+mn-ea"/>
                <a:cs typeface="Courier"/>
              </a:rPr>
              <a:t>grade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, that has values 0-100, write JavaScript to print out the corresponding letter grade:</a:t>
            </a:r>
          </a:p>
          <a:p>
            <a:pPr marL="914400" indent="0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o-RO" dirty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90-100 A </a:t>
            </a:r>
          </a:p>
          <a:p>
            <a:pPr marL="914400" indent="0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o-RO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80-89 B </a:t>
            </a:r>
            <a:endParaRPr lang="ro-RO" dirty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914400" indent="0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o-RO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70-</a:t>
            </a:r>
            <a:r>
              <a:rPr lang="ro-RO" dirty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79 </a:t>
            </a:r>
            <a:r>
              <a:rPr lang="ro-RO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C</a:t>
            </a:r>
            <a:endParaRPr lang="ro-RO" dirty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914400" indent="0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o-RO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60-</a:t>
            </a:r>
            <a:r>
              <a:rPr lang="ro-RO" dirty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69 </a:t>
            </a:r>
            <a:r>
              <a:rPr lang="ro-RO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</a:t>
            </a:r>
            <a:endParaRPr lang="ro-RO" dirty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914400" indent="0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o-RO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0-59 F</a:t>
            </a:r>
            <a:endParaRPr lang="ro-RO" dirty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0504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mtClean="0">
                <a:ea typeface="+mj-ea"/>
                <a:cs typeface="+mj-cs"/>
              </a:rPr>
              <a:t>More Examples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sz="quarter" idx="13"/>
          </p:nvPr>
        </p:nvSpPr>
        <p:spPr>
          <a:extLst/>
        </p:spPr>
        <p:txBody>
          <a:bodyPr rtlCol="0">
            <a:norm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You’ll find a collection of them including those detailed below at:</a:t>
            </a: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  <a:hlinkClick r:id="rId2"/>
              </a:rPr>
              <a:t>http://www.cs.mtsu.edu/~djoaquin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	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Calculate the average of three test scores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hlinkClick r:id="rId3"/>
              </a:rPr>
              <a:t>http://www.cs.mtsu.edu/~pettey/1150/form4.html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</a:endParaRP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Vote with alert after each button click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hlinkClick r:id="rId4"/>
              </a:rPr>
              <a:t>http://www.cs.mtsu.edu/~pettey/1150/vote.html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</a:endParaRP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Vote with alert only after announce the winner button is clicked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hlinkClick r:id="rId5"/>
              </a:rPr>
              <a:t>http://www.cs.mtsu.edu/~pettey/1150/vote2.html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</a:endParaRP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Read info and send email if over 18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hlinkClick r:id="rId6"/>
              </a:rPr>
              <a:t>http://www.cs.mtsu.edu/~pettey/1150/email.html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ea typeface="+mj-ea"/>
                <a:cs typeface="+mj-cs"/>
              </a:rPr>
              <a:t>JavaScript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4800" y="685800"/>
            <a:ext cx="8534400" cy="563880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Trebuchet MS" pitchFamily="34" charset="0"/>
              <a:buChar char="*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Just one of the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rogramming Languages for talking to a computer.</a:t>
            </a:r>
          </a:p>
          <a:p>
            <a:pPr marL="822960" lvl="2"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Trebuchet MS" pitchFamily="34" charset="0"/>
              <a:buChar char="*"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Trebuchet MS" pitchFamily="34" charset="0"/>
              <a:buChar char="*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Not related to Java</a:t>
            </a:r>
          </a:p>
          <a:p>
            <a:pPr marL="1031875" lvl="2" indent="-3429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Trebuchet MS" pitchFamily="34" charset="0"/>
              <a:buChar char="*"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Trebuchet MS" pitchFamily="34" charset="0"/>
              <a:buChar char="*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Useful in developing: </a:t>
            </a:r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Trebuchet MS" pitchFamily="34" charset="0"/>
              <a:buChar char="*"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Games</a:t>
            </a:r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Trebuchet MS" pitchFamily="34" charset="0"/>
              <a:buChar char="*"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Widgets</a:t>
            </a:r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Trebuchet MS" pitchFamily="34" charset="0"/>
              <a:buChar char="*"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Websites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ea typeface="+mj-ea"/>
                <a:cs typeface="+mj-cs"/>
              </a:rPr>
              <a:t>Just the Basics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 eaLnBrk="1" hangingPunct="1">
              <a:buFont typeface="Arial" pitchFamily="-72" charset="0"/>
              <a:buNone/>
            </a:pPr>
            <a:r>
              <a:rPr lang="en-US" sz="2400" smtClean="0"/>
              <a:t>Javascript is a rich language; here are the basics:</a:t>
            </a:r>
          </a:p>
          <a:p>
            <a:pPr lvl="1" eaLnBrk="1" hangingPunct="1"/>
            <a:r>
              <a:rPr lang="en-US" sz="2400" smtClean="0"/>
              <a:t>Format and positioning Javascript within a web page</a:t>
            </a:r>
          </a:p>
          <a:p>
            <a:pPr lvl="1" eaLnBrk="1" hangingPunct="1"/>
            <a:r>
              <a:rPr lang="en-US" sz="2400" smtClean="0"/>
              <a:t>Constants and Variables</a:t>
            </a:r>
          </a:p>
          <a:p>
            <a:pPr lvl="1" eaLnBrk="1" hangingPunct="1"/>
            <a:r>
              <a:rPr lang="en-US" sz="2400" smtClean="0"/>
              <a:t>Calculations</a:t>
            </a:r>
          </a:p>
          <a:p>
            <a:pPr lvl="1" eaLnBrk="1" hangingPunct="1"/>
            <a:r>
              <a:rPr lang="en-US" sz="2400" smtClean="0"/>
              <a:t>Output</a:t>
            </a:r>
          </a:p>
          <a:p>
            <a:pPr lvl="1" eaLnBrk="1" hangingPunct="1"/>
            <a:r>
              <a:rPr lang="en-US" sz="2400" smtClean="0"/>
              <a:t>Input</a:t>
            </a:r>
          </a:p>
          <a:p>
            <a:pPr lvl="1" eaLnBrk="1" hangingPunct="1"/>
            <a:r>
              <a:rPr lang="en-US" sz="2400" smtClean="0"/>
              <a:t>Functions</a:t>
            </a:r>
          </a:p>
          <a:p>
            <a:pPr lvl="1" eaLnBrk="1" hangingPunct="1"/>
            <a:r>
              <a:rPr lang="en-US" sz="2400" smtClean="0"/>
              <a:t>Conditionals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ea typeface="+mj-ea"/>
                <a:cs typeface="+mj-cs"/>
              </a:rPr>
              <a:t>Format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762000"/>
            <a:ext cx="8229600" cy="2286000"/>
          </a:xfrm>
          <a:extLst/>
        </p:spPr>
        <p:txBody>
          <a:bodyPr rtlCol="0">
            <a:normAutofit fontScale="85000" lnSpcReduction="10000"/>
          </a:bodyPr>
          <a:lstStyle/>
          <a:p>
            <a:pPr indent="-182880" eaLnBrk="1" fontAlgn="auto" hangingPunct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Javascript program code can be placed within a web page&lt;head&gt; or &lt;body&gt; or within another tag, or in a separate file</a:t>
            </a:r>
          </a:p>
          <a:p>
            <a:pPr indent="-182880" eaLnBrk="1" fontAlgn="auto" hangingPunct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Identified by </a:t>
            </a: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&lt;script&gt;  </a:t>
            </a:r>
            <a:r>
              <a:rPr lang="en-US" sz="2400" i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Your Statements Here</a:t>
            </a: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&lt;/script&gt;</a:t>
            </a: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tags</a:t>
            </a:r>
          </a:p>
          <a:p>
            <a:pPr indent="-182880" eaLnBrk="1" fontAlgn="auto" hangingPunct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Need to specify the language in the &lt;script&gt; tag </a:t>
            </a:r>
          </a:p>
          <a:p>
            <a:pPr indent="-182880" eaLnBrk="1" fontAlgn="auto" hangingPunct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&lt;script type=“text/javascript”&gt;</a:t>
            </a: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i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Your Statements Here </a:t>
            </a: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&lt;/script&gt;</a:t>
            </a:r>
          </a:p>
        </p:txBody>
      </p:sp>
      <p:sp>
        <p:nvSpPr>
          <p:cNvPr id="58371" name="TextBox 1"/>
          <p:cNvSpPr txBox="1">
            <a:spLocks noChangeArrowheads="1"/>
          </p:cNvSpPr>
          <p:nvPr/>
        </p:nvSpPr>
        <p:spPr bwMode="auto">
          <a:xfrm>
            <a:off x="152400" y="3595688"/>
            <a:ext cx="4157663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/>
              <a:t>&lt;html&gt;</a:t>
            </a:r>
          </a:p>
          <a:p>
            <a:pPr eaLnBrk="0" hangingPunct="0"/>
            <a:r>
              <a:rPr lang="en-US" sz="1600"/>
              <a:t>&lt;head&gt;</a:t>
            </a:r>
          </a:p>
          <a:p>
            <a:pPr eaLnBrk="0" hangingPunct="0"/>
            <a:r>
              <a:rPr lang="en-US" sz="1600"/>
              <a:t>&lt;title&gt;First JavaScript Program&lt;/title&gt;</a:t>
            </a:r>
          </a:p>
          <a:p>
            <a:pPr eaLnBrk="0" hangingPunct="0"/>
            <a:r>
              <a:rPr lang="en-US" sz="1600"/>
              <a:t>&lt;/head&gt;</a:t>
            </a:r>
          </a:p>
          <a:p>
            <a:pPr eaLnBrk="0" hangingPunct="0"/>
            <a:r>
              <a:rPr lang="en-US" sz="1600"/>
              <a:t>&lt;body&gt;</a:t>
            </a:r>
          </a:p>
          <a:p>
            <a:pPr eaLnBrk="0" hangingPunct="0"/>
            <a:r>
              <a:rPr lang="en-US" sz="1600"/>
              <a:t>&lt;script type="text/javascript"&gt;</a:t>
            </a:r>
          </a:p>
          <a:p>
            <a:pPr eaLnBrk="0" hangingPunct="0"/>
            <a:r>
              <a:rPr lang="en-US" sz="1600"/>
              <a:t>	alert("Another Annoying Pop-up");</a:t>
            </a:r>
          </a:p>
          <a:p>
            <a:pPr eaLnBrk="0" hangingPunct="0"/>
            <a:r>
              <a:rPr lang="en-US" sz="1600"/>
              <a:t>&lt;/script&gt;</a:t>
            </a:r>
          </a:p>
          <a:p>
            <a:pPr eaLnBrk="0" hangingPunct="0"/>
            <a:r>
              <a:rPr lang="en-US" sz="1600"/>
              <a:t>&lt;/body&gt;</a:t>
            </a:r>
          </a:p>
          <a:p>
            <a:pPr eaLnBrk="0" hangingPunct="0"/>
            <a:r>
              <a:rPr lang="en-US" sz="1600"/>
              <a:t>&lt;/html&gt;</a:t>
            </a:r>
          </a:p>
        </p:txBody>
      </p:sp>
      <p:pic>
        <p:nvPicPr>
          <p:cNvPr id="5837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6900" y="3276600"/>
            <a:ext cx="4500563" cy="319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ea typeface="+mj-ea"/>
                <a:cs typeface="+mj-cs"/>
              </a:rPr>
              <a:t>Output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Statements that tell the computer to print/display something somewhere.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	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document.write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(“</a:t>
            </a:r>
            <a:r>
              <a:rPr lang="en-US" sz="24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WhateverYouWant</a:t>
            </a:r>
            <a:r>
              <a:rPr lang="en-U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”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);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Note that Javascript statements end with a semicolon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mtClean="0">
                <a:ea typeface="+mj-ea"/>
                <a:cs typeface="+mj-cs"/>
              </a:rPr>
              <a:t>Output Example</a:t>
            </a:r>
          </a:p>
        </p:txBody>
      </p:sp>
      <p:sp>
        <p:nvSpPr>
          <p:cNvPr id="60418" name="Text Box 4"/>
          <p:cNvSpPr txBox="1">
            <a:spLocks noChangeArrowheads="1"/>
          </p:cNvSpPr>
          <p:nvPr/>
        </p:nvSpPr>
        <p:spPr bwMode="auto">
          <a:xfrm>
            <a:off x="1371600" y="1039813"/>
            <a:ext cx="5783263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/>
              <a:t>&lt;html&gt;</a:t>
            </a:r>
          </a:p>
          <a:p>
            <a:pPr eaLnBrk="0" hangingPunct="0"/>
            <a:r>
              <a:rPr lang="en-US" sz="2000"/>
              <a:t>&lt;head&gt;</a:t>
            </a:r>
          </a:p>
          <a:p>
            <a:pPr eaLnBrk="0" hangingPunct="0"/>
            <a:r>
              <a:rPr lang="en-US" sz="2000"/>
              <a:t>&lt;title&gt;First JavaScript page&lt;/title&gt;</a:t>
            </a:r>
          </a:p>
          <a:p>
            <a:pPr eaLnBrk="0" hangingPunct="0"/>
            <a:r>
              <a:rPr lang="en-US" sz="2000"/>
              <a:t>&lt;/head&gt;</a:t>
            </a:r>
          </a:p>
          <a:p>
            <a:pPr eaLnBrk="0" hangingPunct="0"/>
            <a:r>
              <a:rPr lang="en-US" sz="2000"/>
              <a:t>&lt;body&gt;</a:t>
            </a:r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/>
              <a:t>&lt;script type="text/javascript"&gt;</a:t>
            </a:r>
          </a:p>
          <a:p>
            <a:pPr eaLnBrk="0" hangingPunct="0"/>
            <a:r>
              <a:rPr lang="en-US" sz="2000"/>
              <a:t>	document.write("&lt;h1&gt;Hello World&lt;/h1&gt;");</a:t>
            </a:r>
          </a:p>
          <a:p>
            <a:pPr eaLnBrk="0" hangingPunct="0"/>
            <a:r>
              <a:rPr lang="en-US" sz="2000"/>
              <a:t>&lt;/script&gt;</a:t>
            </a:r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/>
              <a:t>&lt;/body&gt;</a:t>
            </a:r>
          </a:p>
          <a:p>
            <a:pPr eaLnBrk="0" hangingPunct="0"/>
            <a:r>
              <a:rPr lang="en-US" sz="2000"/>
              <a:t>&lt;/html&gt;</a:t>
            </a:r>
          </a:p>
          <a:p>
            <a:pPr eaLnBrk="0" hangingPunct="0"/>
            <a:endParaRPr lang="en-US" sz="2000"/>
          </a:p>
        </p:txBody>
      </p:sp>
      <p:sp>
        <p:nvSpPr>
          <p:cNvPr id="60419" name="TextBox 1"/>
          <p:cNvSpPr txBox="1">
            <a:spLocks noChangeArrowheads="1"/>
          </p:cNvSpPr>
          <p:nvPr/>
        </p:nvSpPr>
        <p:spPr bwMode="auto">
          <a:xfrm>
            <a:off x="457200" y="5562600"/>
            <a:ext cx="8358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u="sng"/>
              <a:t>document.write presents it’s contents to the browser for its interpretation.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mtClean="0">
                <a:ea typeface="+mj-ea"/>
                <a:cs typeface="+mj-cs"/>
              </a:rPr>
              <a:t>Resulting Webpage</a:t>
            </a:r>
          </a:p>
        </p:txBody>
      </p:sp>
      <p:pic>
        <p:nvPicPr>
          <p:cNvPr id="61442" name="Picture 5" descr="Screen shot 2011-09-12 at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1763" y="774700"/>
            <a:ext cx="6324600" cy="588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409700" y="774700"/>
            <a:ext cx="6324600" cy="5881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Basi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LectureBasic1</Template>
  <TotalTime>7896</TotalTime>
  <Words>1287</Words>
  <Application>Microsoft Macintosh PowerPoint</Application>
  <PresentationFormat>On-screen Show (4:3)</PresentationFormat>
  <Paragraphs>294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LectureBasic1</vt:lpstr>
      <vt:lpstr>Custom Design</vt:lpstr>
      <vt:lpstr>Slipstream</vt:lpstr>
      <vt:lpstr>1_Custom Design</vt:lpstr>
      <vt:lpstr>Introduction to JavaScript</vt:lpstr>
      <vt:lpstr>How Do You Give Directions?</vt:lpstr>
      <vt:lpstr>Programs</vt:lpstr>
      <vt:lpstr>JavaScript</vt:lpstr>
      <vt:lpstr>Just the Basics</vt:lpstr>
      <vt:lpstr>Format</vt:lpstr>
      <vt:lpstr>Output</vt:lpstr>
      <vt:lpstr>Output Example</vt:lpstr>
      <vt:lpstr>Resulting Webpage</vt:lpstr>
      <vt:lpstr>Hello Part 2</vt:lpstr>
      <vt:lpstr>And the Webpage</vt:lpstr>
      <vt:lpstr>Why Use JavaScript?</vt:lpstr>
      <vt:lpstr>And the Resulting Webpage</vt:lpstr>
      <vt:lpstr>Constants and Simple Variables</vt:lpstr>
      <vt:lpstr>JavaScript Solution</vt:lpstr>
      <vt:lpstr>Resulting JavaScript Webpage</vt:lpstr>
      <vt:lpstr>Another Calculating Example</vt:lpstr>
      <vt:lpstr>Along With the Webpage</vt:lpstr>
      <vt:lpstr>What if We Want Three of the Same Calculations?</vt:lpstr>
      <vt:lpstr>What if 100’s of Calculations?</vt:lpstr>
      <vt:lpstr>Example Using a Function to Calculate</vt:lpstr>
      <vt:lpstr>First Function Webpage</vt:lpstr>
      <vt:lpstr>How About Some User Input</vt:lpstr>
      <vt:lpstr>Sample User Input Page</vt:lpstr>
      <vt:lpstr>Try Out and Example Without Decision Making</vt:lpstr>
      <vt:lpstr>How to do a JavaScript Decision</vt:lpstr>
      <vt:lpstr>Example If Statement</vt:lpstr>
      <vt:lpstr>Example If-else Statement</vt:lpstr>
      <vt:lpstr>Example If-else if-else Statement</vt:lpstr>
      <vt:lpstr>Conditionals</vt:lpstr>
      <vt:lpstr>Revisit Division Exercise</vt:lpstr>
      <vt:lpstr>JavaScript Decision Making Exercise</vt:lpstr>
      <vt:lpstr>More Examples</vt:lpstr>
    </vt:vector>
  </TitlesOfParts>
  <Company>MTSU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Websites with JavaScript</dc:title>
  <dc:creator>Chrisila Pettey</dc:creator>
  <cp:lastModifiedBy>Hyrum Carroll</cp:lastModifiedBy>
  <cp:revision>51</cp:revision>
  <dcterms:created xsi:type="dcterms:W3CDTF">2011-09-12T23:38:07Z</dcterms:created>
  <dcterms:modified xsi:type="dcterms:W3CDTF">2015-02-17T20:56:18Z</dcterms:modified>
</cp:coreProperties>
</file>