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handoutMasterIdLst>
    <p:handoutMasterId r:id="rId31"/>
  </p:handoutMasterIdLst>
  <p:sldIdLst>
    <p:sldId id="323" r:id="rId2"/>
    <p:sldId id="387" r:id="rId3"/>
    <p:sldId id="347" r:id="rId4"/>
    <p:sldId id="365" r:id="rId5"/>
    <p:sldId id="368" r:id="rId6"/>
    <p:sldId id="369" r:id="rId7"/>
    <p:sldId id="370" r:id="rId8"/>
    <p:sldId id="371" r:id="rId9"/>
    <p:sldId id="372" r:id="rId10"/>
    <p:sldId id="373" r:id="rId11"/>
    <p:sldId id="374" r:id="rId12"/>
    <p:sldId id="385" r:id="rId13"/>
    <p:sldId id="375" r:id="rId14"/>
    <p:sldId id="378" r:id="rId15"/>
    <p:sldId id="376" r:id="rId16"/>
    <p:sldId id="377" r:id="rId17"/>
    <p:sldId id="379" r:id="rId18"/>
    <p:sldId id="380" r:id="rId19"/>
    <p:sldId id="381" r:id="rId20"/>
    <p:sldId id="382" r:id="rId21"/>
    <p:sldId id="390" r:id="rId22"/>
    <p:sldId id="391" r:id="rId23"/>
    <p:sldId id="383" r:id="rId24"/>
    <p:sldId id="384" r:id="rId25"/>
    <p:sldId id="388" r:id="rId26"/>
    <p:sldId id="389" r:id="rId27"/>
    <p:sldId id="333" r:id="rId28"/>
    <p:sldId id="393" r:id="rId29"/>
  </p:sldIdLst>
  <p:sldSz cx="9144000" cy="6858000" type="screen4x3"/>
  <p:notesSz cx="68580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60" autoAdjust="0"/>
  </p:normalViewPr>
  <p:slideViewPr>
    <p:cSldViewPr>
      <p:cViewPr varScale="1">
        <p:scale>
          <a:sx n="78" d="100"/>
          <a:sy n="78"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none" lIns="93177" tIns="46589" rIns="93177" bIns="46589" numCol="1" anchor="t" anchorCtr="0" compatLnSpc="1">
            <a:prstTxWarp prst="textNoShape">
              <a:avLst/>
            </a:prstTxWarp>
          </a:bodyPr>
          <a:lstStyle>
            <a:lvl1pPr algn="l" defTabSz="931863">
              <a:defRPr sz="1200"/>
            </a:lvl1pPr>
          </a:lstStyle>
          <a:p>
            <a:endParaRPr lang="en-US"/>
          </a:p>
        </p:txBody>
      </p:sp>
      <p:sp>
        <p:nvSpPr>
          <p:cNvPr id="115715" name="Rectangle 3"/>
          <p:cNvSpPr>
            <a:spLocks noGrp="1" noChangeArrowheads="1"/>
          </p:cNvSpPr>
          <p:nvPr>
            <p:ph type="dt" sz="quarter"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none" lIns="93177" tIns="46589" rIns="93177" bIns="46589" numCol="1" anchor="t" anchorCtr="0" compatLnSpc="1">
            <a:prstTxWarp prst="textNoShape">
              <a:avLst/>
            </a:prstTxWarp>
          </a:bodyPr>
          <a:lstStyle>
            <a:lvl1pPr algn="r" defTabSz="931863">
              <a:defRPr sz="1200"/>
            </a:lvl1pPr>
          </a:lstStyle>
          <a:p>
            <a:endParaRPr lang="en-US"/>
          </a:p>
        </p:txBody>
      </p:sp>
      <p:sp>
        <p:nvSpPr>
          <p:cNvPr id="115716" name="Rectangle 4"/>
          <p:cNvSpPr>
            <a:spLocks noGrp="1" noChangeArrowheads="1"/>
          </p:cNvSpPr>
          <p:nvPr>
            <p:ph type="ftr" sz="quarter" idx="2"/>
          </p:nvPr>
        </p:nvSpPr>
        <p:spPr bwMode="auto">
          <a:xfrm>
            <a:off x="0" y="8831263"/>
            <a:ext cx="2971800" cy="465137"/>
          </a:xfrm>
          <a:prstGeom prst="rect">
            <a:avLst/>
          </a:prstGeom>
          <a:noFill/>
          <a:ln w="12700" cap="sq">
            <a:noFill/>
            <a:miter lim="800000"/>
            <a:headEnd type="none" w="sm" len="sm"/>
            <a:tailEnd type="none" w="sm" len="sm"/>
          </a:ln>
          <a:effectLst/>
        </p:spPr>
        <p:txBody>
          <a:bodyPr vert="horz" wrap="none" lIns="93177" tIns="46589" rIns="93177" bIns="46589" numCol="1" anchor="b" anchorCtr="0" compatLnSpc="1">
            <a:prstTxWarp prst="textNoShape">
              <a:avLst/>
            </a:prstTxWarp>
          </a:bodyPr>
          <a:lstStyle>
            <a:lvl1pPr algn="l" defTabSz="931863">
              <a:defRPr sz="1200"/>
            </a:lvl1pPr>
          </a:lstStyle>
          <a:p>
            <a:endParaRPr lang="en-US"/>
          </a:p>
        </p:txBody>
      </p:sp>
      <p:sp>
        <p:nvSpPr>
          <p:cNvPr id="115717" name="Rectangle 5"/>
          <p:cNvSpPr>
            <a:spLocks noGrp="1" noChangeArrowheads="1"/>
          </p:cNvSpPr>
          <p:nvPr>
            <p:ph type="sldNum" sz="quarter" idx="3"/>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none" lIns="93177" tIns="46589" rIns="93177" bIns="46589" numCol="1" anchor="b" anchorCtr="0" compatLnSpc="1">
            <a:prstTxWarp prst="textNoShape">
              <a:avLst/>
            </a:prstTxWarp>
          </a:bodyPr>
          <a:lstStyle>
            <a:lvl1pPr algn="r" defTabSz="931863">
              <a:defRPr sz="1200"/>
            </a:lvl1pPr>
          </a:lstStyle>
          <a:p>
            <a:fld id="{F54709AD-CD63-43C3-BACC-FA1A99B8695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891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77EE35-47A6-416C-925F-D83402483B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828800" cy="6856413"/>
            <a:chOff x="0" y="0"/>
            <a:chExt cx="1152" cy="4319"/>
          </a:xfrm>
        </p:grpSpPr>
        <p:sp>
          <p:nvSpPr>
            <p:cNvPr id="307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sp>
          <p:nvSpPr>
            <p:cNvPr id="307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pic>
          <p:nvPicPr>
            <p:cNvPr id="307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a:effec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3085" name="Rectangle 13"/>
          <p:cNvSpPr>
            <a:spLocks noGrp="1" noChangeArrowheads="1"/>
          </p:cNvSpPr>
          <p:nvPr>
            <p:ph type="dt" sz="quarter" idx="2"/>
          </p:nvPr>
        </p:nvSpPr>
        <p:spPr>
          <a:xfrm>
            <a:off x="1828800" y="6400800"/>
            <a:ext cx="1905000" cy="457200"/>
          </a:xfrm>
        </p:spPr>
        <p:txBody>
          <a:bodyPr/>
          <a:lstStyle>
            <a:lvl1pPr>
              <a:defRPr/>
            </a:lvl1pPr>
          </a:lstStyle>
          <a:p>
            <a:endParaRPr lang="en-US"/>
          </a:p>
        </p:txBody>
      </p:sp>
      <p:sp>
        <p:nvSpPr>
          <p:cNvPr id="3086" name="Rectangle 14"/>
          <p:cNvSpPr>
            <a:spLocks noGrp="1" noChangeArrowheads="1"/>
          </p:cNvSpPr>
          <p:nvPr>
            <p:ph type="ftr" sz="quarter" idx="3"/>
          </p:nvPr>
        </p:nvSpPr>
        <p:spPr>
          <a:xfrm>
            <a:off x="3962400" y="6400800"/>
            <a:ext cx="2895600" cy="457200"/>
          </a:xfrm>
        </p:spPr>
        <p:txBody>
          <a:bodyPr/>
          <a:lstStyle>
            <a:lvl1pPr>
              <a:defRPr/>
            </a:lvl1pPr>
          </a:lstStyle>
          <a:p>
            <a:endParaRPr lang="en-US"/>
          </a:p>
        </p:txBody>
      </p:sp>
      <p:sp>
        <p:nvSpPr>
          <p:cNvPr id="3087" name="Rectangle 15"/>
          <p:cNvSpPr>
            <a:spLocks noGrp="1" noChangeArrowheads="1"/>
          </p:cNvSpPr>
          <p:nvPr>
            <p:ph type="sldNum" sz="quarter" idx="4"/>
          </p:nvPr>
        </p:nvSpPr>
        <p:spPr>
          <a:xfrm>
            <a:off x="7239000" y="6400800"/>
            <a:ext cx="1905000" cy="457200"/>
          </a:xfrm>
        </p:spPr>
        <p:txBody>
          <a:bodyPr/>
          <a:lstStyle>
            <a:lvl1pPr>
              <a:defRPr sz="1400"/>
            </a:lvl1pPr>
          </a:lstStyle>
          <a:p>
            <a:fld id="{F5BA5CA0-F4B6-4435-98E5-86A34E9EB79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C6C148-E303-4275-8193-D89777E699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905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562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2F5E08-DD5C-457A-9027-9D6F3122E9B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746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4114800"/>
            <a:ext cx="746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924800" y="381000"/>
            <a:ext cx="990600" cy="457200"/>
          </a:xfrm>
        </p:spPr>
        <p:txBody>
          <a:bodyPr/>
          <a:lstStyle>
            <a:lvl1pPr>
              <a:defRPr/>
            </a:lvl1pPr>
          </a:lstStyle>
          <a:p>
            <a:fld id="{D8B359DC-2F3D-4BF9-8F49-C6355C94354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746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19200" y="4114800"/>
            <a:ext cx="746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924800" y="381000"/>
            <a:ext cx="990600" cy="457200"/>
          </a:xfrm>
        </p:spPr>
        <p:txBody>
          <a:bodyPr/>
          <a:lstStyle>
            <a:lvl1pPr>
              <a:defRPr/>
            </a:lvl1pPr>
          </a:lstStyle>
          <a:p>
            <a:fld id="{E332462F-AC11-4F7B-83E4-B63A0FD1798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002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1148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814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924800" y="381000"/>
            <a:ext cx="990600" cy="457200"/>
          </a:xfrm>
        </p:spPr>
        <p:txBody>
          <a:bodyPr/>
          <a:lstStyle>
            <a:lvl1pPr>
              <a:defRPr/>
            </a:lvl1pPr>
          </a:lstStyle>
          <a:p>
            <a:fld id="{1753707E-F5B6-4266-875A-D54E26F4137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304800"/>
            <a:ext cx="7620000" cy="1206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19200" y="16002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002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19200" y="41148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4114800"/>
            <a:ext cx="3657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143000" y="64008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581400" y="64008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924800" y="381000"/>
            <a:ext cx="990600" cy="457200"/>
          </a:xfrm>
        </p:spPr>
        <p:txBody>
          <a:bodyPr/>
          <a:lstStyle>
            <a:lvl1pPr>
              <a:defRPr/>
            </a:lvl1pPr>
          </a:lstStyle>
          <a:p>
            <a:fld id="{4D60B49D-521D-490D-AFC4-A7401EC9715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600200"/>
            <a:ext cx="3657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924800" y="381000"/>
            <a:ext cx="990600" cy="457200"/>
          </a:xfrm>
        </p:spPr>
        <p:txBody>
          <a:bodyPr/>
          <a:lstStyle>
            <a:lvl1pPr>
              <a:defRPr/>
            </a:lvl1pPr>
          </a:lstStyle>
          <a:p>
            <a:fld id="{A63D29FD-360D-44FF-A06D-8CDDA0366E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CD91FF-65AF-4728-9D52-03B61E16C0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C66A9-C48A-46D4-9A5E-8AF29BF31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92F3E4-6E2C-448F-B26A-89B6655EE5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1CE6C8-9836-4DC7-AAF3-11AF204DA6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9DF8F41-925E-4236-B1A9-7172EF240BF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129EC2-4000-4A1C-9AD0-7707D8EC66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96949-AACE-4EF0-BD7B-8ABB0CC6D1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E0A2C1-AB8D-4544-9183-3203403C3C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algn="l" eaLnBrk="0" hangingPunct="0">
                <a:spcBef>
                  <a:spcPct val="50000"/>
                </a:spcBef>
              </a:pPr>
              <a:endParaRPr lang="en-US"/>
            </a:p>
          </p:txBody>
        </p:sp>
        <p:pic>
          <p:nvPicPr>
            <p:cNvPr id="2053" name="Picture 5"/>
            <p:cNvPicPr>
              <a:picLocks noChangeArrowheads="1"/>
            </p:cNvPicPr>
            <p:nvPr/>
          </p:nvPicPr>
          <p:blipFill>
            <a:blip r:embed="rId18" cstate="print"/>
            <a:srcRect/>
            <a:stretch>
              <a:fillRect/>
            </a:stretch>
          </p:blipFill>
          <p:spPr bwMode="auto">
            <a:xfrm>
              <a:off x="0" y="312"/>
              <a:ext cx="720" cy="1872"/>
            </a:xfrm>
            <a:prstGeom prst="rect">
              <a:avLst/>
            </a:prstGeom>
            <a:noFill/>
            <a:ln w="9525">
              <a:noFill/>
              <a:miter lim="800000"/>
              <a:headEnd/>
              <a:tailEnd/>
            </a:ln>
            <a:effectLst/>
          </p:spPr>
        </p:pic>
      </p:grpSp>
      <p:sp>
        <p:nvSpPr>
          <p:cNvPr id="2059" name="Rectangle 11"/>
          <p:cNvSpPr>
            <a:spLocks noGrp="1" noChangeArrowheads="1"/>
          </p:cNvSpPr>
          <p:nvPr>
            <p:ph type="title"/>
          </p:nvPr>
        </p:nvSpPr>
        <p:spPr bwMode="auto">
          <a:xfrm>
            <a:off x="1219200" y="304800"/>
            <a:ext cx="7620000" cy="1206500"/>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1219200" y="1600200"/>
            <a:ext cx="7467600" cy="4876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400"/>
            </a:lvl1pPr>
          </a:lstStyle>
          <a:p>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63" name="Rectangle 15"/>
          <p:cNvSpPr>
            <a:spLocks noGrp="1" noChangeArrowheads="1"/>
          </p:cNvSpPr>
          <p:nvPr>
            <p:ph type="sldNum" sz="quarter" idx="4"/>
          </p:nvPr>
        </p:nvSpPr>
        <p:spPr bwMode="auto">
          <a:xfrm>
            <a:off x="7924800" y="381000"/>
            <a:ext cx="990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a:lvl1pPr>
          </a:lstStyle>
          <a:p>
            <a:fld id="{2FC0DCD8-CC2C-4DF1-9940-C09149884F0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lnSpc>
          <a:spcPct val="85000"/>
        </a:lnSpc>
        <a:spcBef>
          <a:spcPct val="60000"/>
        </a:spcBef>
        <a:spcAft>
          <a:spcPct val="0"/>
        </a:spcAft>
        <a:buClr>
          <a:schemeClr val="tx2"/>
        </a:buClr>
        <a:buSzPct val="90000"/>
        <a:buFont typeface="Symbol" pitchFamily="18" charset="2"/>
        <a:buChar char="¨"/>
        <a:defRPr sz="2800">
          <a:solidFill>
            <a:schemeClr val="tx1"/>
          </a:solidFill>
          <a:latin typeface="+mn-lt"/>
          <a:ea typeface="+mn-ea"/>
          <a:cs typeface="+mn-cs"/>
        </a:defRPr>
      </a:lvl1pPr>
      <a:lvl2pPr marL="742950" indent="-285750" algn="l" rtl="0" fontAlgn="base">
        <a:lnSpc>
          <a:spcPct val="85000"/>
        </a:lnSpc>
        <a:spcBef>
          <a:spcPct val="40000"/>
        </a:spcBef>
        <a:spcAft>
          <a:spcPct val="0"/>
        </a:spcAft>
        <a:buChar char="–"/>
        <a:defRPr sz="2800">
          <a:solidFill>
            <a:schemeClr val="tx1"/>
          </a:solidFill>
          <a:latin typeface="+mn-lt"/>
        </a:defRPr>
      </a:lvl2pPr>
      <a:lvl3pPr marL="1143000" indent="-228600" algn="l" rtl="0" fontAlgn="base">
        <a:lnSpc>
          <a:spcPct val="85000"/>
        </a:lnSpc>
        <a:spcBef>
          <a:spcPct val="3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mmers_wayne@colstat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www.english-heritage.org.uk/bletchleypark" TargetMode="External"/><Relationship Id="rId2" Type="http://schemas.openxmlformats.org/officeDocument/2006/relationships/hyperlink" Target="http://www.smithsrisca.demon.co.uk/crypto-ancient.html" TargetMode="External"/><Relationship Id="rId1" Type="http://schemas.openxmlformats.org/officeDocument/2006/relationships/slideLayout" Target="../slideLayouts/slideLayout2.xml"/><Relationship Id="rId5" Type="http://schemas.openxmlformats.org/officeDocument/2006/relationships/hyperlink" Target="http://www.otr.com/ciphers.html" TargetMode="External"/><Relationship Id="rId4" Type="http://schemas.openxmlformats.org/officeDocument/2006/relationships/hyperlink" Target="http://www.deathstar.ch/security/encryption/history/history.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1905000" y="381000"/>
            <a:ext cx="6934200" cy="2590800"/>
          </a:xfrm>
        </p:spPr>
        <p:txBody>
          <a:bodyPr/>
          <a:lstStyle/>
          <a:p>
            <a:r>
              <a:rPr lang="en-US" sz="5400" dirty="0"/>
              <a:t>Cipher Machines:</a:t>
            </a:r>
            <a:br>
              <a:rPr lang="en-US" sz="5400" dirty="0"/>
            </a:br>
            <a:r>
              <a:rPr lang="en-US" sz="3200" dirty="0"/>
              <a:t>From Antiquity to the Enigma Machine</a:t>
            </a:r>
          </a:p>
        </p:txBody>
      </p:sp>
      <p:sp>
        <p:nvSpPr>
          <p:cNvPr id="200707" name="Rectangle 3"/>
          <p:cNvSpPr>
            <a:spLocks noGrp="1" noChangeArrowheads="1"/>
          </p:cNvSpPr>
          <p:nvPr>
            <p:ph type="subTitle" idx="1"/>
          </p:nvPr>
        </p:nvSpPr>
        <p:spPr>
          <a:xfrm>
            <a:off x="1911350" y="3581400"/>
            <a:ext cx="6400800" cy="2139950"/>
          </a:xfrm>
        </p:spPr>
        <p:txBody>
          <a:bodyPr/>
          <a:lstStyle/>
          <a:p>
            <a:pPr>
              <a:lnSpc>
                <a:spcPct val="75000"/>
              </a:lnSpc>
            </a:pPr>
            <a:r>
              <a:rPr lang="en-US" sz="2000" dirty="0"/>
              <a:t>Dr. Wayne Summers</a:t>
            </a:r>
          </a:p>
          <a:p>
            <a:pPr>
              <a:lnSpc>
                <a:spcPct val="75000"/>
              </a:lnSpc>
            </a:pPr>
            <a:r>
              <a:rPr lang="en-US" sz="2000" dirty="0"/>
              <a:t>TSYS </a:t>
            </a:r>
            <a:r>
              <a:rPr lang="en-US" sz="2000" dirty="0" smtClean="0"/>
              <a:t>School </a:t>
            </a:r>
            <a:r>
              <a:rPr lang="en-US" sz="2000" dirty="0"/>
              <a:t>of Computer Science</a:t>
            </a:r>
          </a:p>
          <a:p>
            <a:pPr>
              <a:lnSpc>
                <a:spcPct val="75000"/>
              </a:lnSpc>
            </a:pPr>
            <a:r>
              <a:rPr lang="en-US" sz="2000" dirty="0"/>
              <a:t>Columbus State University</a:t>
            </a:r>
          </a:p>
          <a:p>
            <a:pPr>
              <a:lnSpc>
                <a:spcPct val="75000"/>
              </a:lnSpc>
            </a:pPr>
            <a:r>
              <a:rPr lang="en-US" sz="2000" dirty="0" smtClean="0">
                <a:hlinkClick r:id="rId2"/>
              </a:rPr>
              <a:t>wsummers@ColumbusState.edu</a:t>
            </a:r>
            <a:endParaRPr lang="en-US" sz="2000" dirty="0"/>
          </a:p>
          <a:p>
            <a:pPr>
              <a:lnSpc>
                <a:spcPct val="75000"/>
              </a:lnSpc>
            </a:pPr>
            <a:r>
              <a:rPr lang="en-US" sz="2000" dirty="0"/>
              <a:t>http://</a:t>
            </a:r>
            <a:r>
              <a:rPr lang="en-US" sz="2000" dirty="0" smtClean="0"/>
              <a:t>csc.ColumbusState.edu/summers</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6451D6-9449-4AED-AF11-6C6F229BE1F9}" type="slidenum">
              <a:rPr lang="en-US"/>
              <a:pPr/>
              <a:t>10</a:t>
            </a:fld>
            <a:endParaRPr lang="en-US"/>
          </a:p>
        </p:txBody>
      </p:sp>
      <p:sp>
        <p:nvSpPr>
          <p:cNvPr id="281604" name="Rectangle 4"/>
          <p:cNvSpPr>
            <a:spLocks noGrp="1" noChangeArrowheads="1"/>
          </p:cNvSpPr>
          <p:nvPr>
            <p:ph type="title"/>
          </p:nvPr>
        </p:nvSpPr>
        <p:spPr/>
        <p:txBody>
          <a:bodyPr/>
          <a:lstStyle/>
          <a:p>
            <a:r>
              <a:rPr lang="en-US" altLang="zh-CN">
                <a:ea typeface="宋体" charset="-122"/>
              </a:rPr>
              <a:t>Wheatstone Cryptograph, originally invented by Wadsworth in 1817 </a:t>
            </a:r>
            <a:endParaRPr lang="en-US"/>
          </a:p>
        </p:txBody>
      </p:sp>
      <p:pic>
        <p:nvPicPr>
          <p:cNvPr id="281606" name="Picture 6" descr="classical5"/>
          <p:cNvPicPr>
            <a:picLocks noChangeAspect="1" noChangeArrowheads="1"/>
          </p:cNvPicPr>
          <p:nvPr>
            <p:ph idx="1"/>
          </p:nvPr>
        </p:nvPicPr>
        <p:blipFill>
          <a:blip r:embed="rId2" cstate="print"/>
          <a:srcRect/>
          <a:stretch>
            <a:fillRect/>
          </a:stretch>
        </p:blipFill>
        <p:spPr>
          <a:xfrm>
            <a:off x="3586163" y="2667000"/>
            <a:ext cx="2733675" cy="27432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786F06-2856-4899-B3E9-411E5A4FA185}" type="slidenum">
              <a:rPr lang="en-US"/>
              <a:pPr/>
              <a:t>11</a:t>
            </a:fld>
            <a:endParaRPr lang="en-US"/>
          </a:p>
        </p:txBody>
      </p:sp>
      <p:sp>
        <p:nvSpPr>
          <p:cNvPr id="283650" name="Rectangle 2"/>
          <p:cNvSpPr>
            <a:spLocks noGrp="1" noChangeArrowheads="1"/>
          </p:cNvSpPr>
          <p:nvPr>
            <p:ph type="title"/>
          </p:nvPr>
        </p:nvSpPr>
        <p:spPr/>
        <p:txBody>
          <a:bodyPr/>
          <a:lstStyle/>
          <a:p>
            <a:pPr algn="ctr"/>
            <a:r>
              <a:rPr lang="en-US"/>
              <a:t>Popular Cryptography</a:t>
            </a:r>
          </a:p>
        </p:txBody>
      </p:sp>
      <p:sp>
        <p:nvSpPr>
          <p:cNvPr id="283651" name="Rectangle 3"/>
          <p:cNvSpPr>
            <a:spLocks noGrp="1" noChangeArrowheads="1"/>
          </p:cNvSpPr>
          <p:nvPr>
            <p:ph type="body" idx="1"/>
          </p:nvPr>
        </p:nvSpPr>
        <p:spPr/>
        <p:txBody>
          <a:bodyPr/>
          <a:lstStyle/>
          <a:p>
            <a:pPr>
              <a:lnSpc>
                <a:spcPct val="75000"/>
              </a:lnSpc>
            </a:pPr>
            <a:r>
              <a:rPr lang="en-US" altLang="zh-CN" sz="2400" b="1">
                <a:ea typeface="宋体" charset="-122"/>
              </a:rPr>
              <a:t>Jules Verne's - decipherment of a parchment filled with runic characters in the</a:t>
            </a:r>
            <a:r>
              <a:rPr lang="en-US" altLang="zh-CN" sz="2400" b="1" i="1">
                <a:ea typeface="宋体" charset="-122"/>
              </a:rPr>
              <a:t> Journey to the Center of the Earth</a:t>
            </a:r>
            <a:r>
              <a:rPr lang="en-US" altLang="zh-CN" sz="2400" b="1">
                <a:ea typeface="宋体" charset="-122"/>
              </a:rPr>
              <a:t>. </a:t>
            </a:r>
          </a:p>
          <a:p>
            <a:pPr>
              <a:lnSpc>
                <a:spcPct val="75000"/>
              </a:lnSpc>
            </a:pPr>
            <a:r>
              <a:rPr lang="en-US" altLang="zh-CN" sz="2400" b="1">
                <a:ea typeface="宋体" charset="-122"/>
              </a:rPr>
              <a:t>Sir Arthur Conan Doyle's detective, Sherlock Holmes, was an expert in cryptography. The </a:t>
            </a:r>
            <a:r>
              <a:rPr lang="en-US" altLang="zh-CN" sz="2400" b="1" i="1">
                <a:ea typeface="宋体" charset="-122"/>
              </a:rPr>
              <a:t>Adventure of the Dancing Men</a:t>
            </a:r>
            <a:r>
              <a:rPr lang="en-US" altLang="zh-CN" sz="2400" b="1">
                <a:ea typeface="宋体" charset="-122"/>
              </a:rPr>
              <a:t>, involves a cipher consisting of stick men, each representing a distinct letter. </a:t>
            </a:r>
          </a:p>
          <a:p>
            <a:pPr>
              <a:lnSpc>
                <a:spcPct val="75000"/>
              </a:lnSpc>
            </a:pPr>
            <a:r>
              <a:rPr lang="en-US" altLang="zh-CN" sz="2400" b="1" i="1">
                <a:ea typeface="宋体" charset="-122"/>
              </a:rPr>
              <a:t>Edgar Allan Poe</a:t>
            </a:r>
            <a:r>
              <a:rPr lang="en-US" altLang="zh-CN" sz="2400" b="1">
                <a:ea typeface="宋体" charset="-122"/>
              </a:rPr>
              <a:t> issued a challenge to the readers of Philadelphia's </a:t>
            </a:r>
            <a:r>
              <a:rPr lang="en-US" altLang="zh-CN" sz="2400" b="1" i="1">
                <a:ea typeface="宋体" charset="-122"/>
              </a:rPr>
              <a:t>Alexander Weekly Messenger</a:t>
            </a:r>
            <a:r>
              <a:rPr lang="en-US" altLang="zh-CN" sz="2400" b="1">
                <a:ea typeface="宋体" charset="-122"/>
              </a:rPr>
              <a:t>, claiming that he could decipher any mono-alphabetic substitution cipher. He successfully deciphered all of the hundreds of submissions. In 1843, he wrote a short story, "</a:t>
            </a:r>
            <a:r>
              <a:rPr lang="en-US" altLang="zh-CN" sz="2400" b="1" i="1">
                <a:ea typeface="宋体" charset="-122"/>
              </a:rPr>
              <a:t>The Gold Bug”</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6"/>
          <p:cNvSpPr>
            <a:spLocks noGrp="1"/>
          </p:cNvSpPr>
          <p:nvPr>
            <p:ph type="sldNum" sz="quarter" idx="12"/>
          </p:nvPr>
        </p:nvSpPr>
        <p:spPr/>
        <p:txBody>
          <a:bodyPr/>
          <a:lstStyle/>
          <a:p>
            <a:fld id="{00C30098-5B14-4D2F-AF67-C1D34E91217B}" type="slidenum">
              <a:rPr lang="en-US"/>
              <a:pPr/>
              <a:t>12</a:t>
            </a:fld>
            <a:endParaRPr lang="en-US"/>
          </a:p>
        </p:txBody>
      </p:sp>
      <p:sp>
        <p:nvSpPr>
          <p:cNvPr id="302084" name="Rectangle 4"/>
          <p:cNvSpPr>
            <a:spLocks noGrp="1" noChangeArrowheads="1"/>
          </p:cNvSpPr>
          <p:nvPr>
            <p:ph type="title"/>
          </p:nvPr>
        </p:nvSpPr>
        <p:spPr/>
        <p:txBody>
          <a:bodyPr/>
          <a:lstStyle/>
          <a:p>
            <a:pPr algn="ctr"/>
            <a:r>
              <a:rPr lang="en-US"/>
              <a:t>Mexican Army Cipher Disk (1913)</a:t>
            </a:r>
          </a:p>
        </p:txBody>
      </p:sp>
      <p:sp>
        <p:nvSpPr>
          <p:cNvPr id="302086" name="Rectangle 6"/>
          <p:cNvSpPr>
            <a:spLocks noGrp="1" noChangeArrowheads="1"/>
          </p:cNvSpPr>
          <p:nvPr>
            <p:ph type="body" sz="half" idx="2"/>
          </p:nvPr>
        </p:nvSpPr>
        <p:spPr/>
        <p:txBody>
          <a:bodyPr/>
          <a:lstStyle/>
          <a:p>
            <a:r>
              <a:rPr lang="en-US" sz="2400"/>
              <a:t>Use MERT as key m=1, e=27, r=53,t=79</a:t>
            </a:r>
          </a:p>
          <a:p>
            <a:r>
              <a:rPr lang="en-US" sz="2400"/>
              <a:t>The word “College” is ciphered as </a:t>
            </a:r>
          </a:p>
          <a:p>
            <a:pPr lvl="1"/>
            <a:r>
              <a:rPr lang="en-US"/>
              <a:t>1703262619 2119	or</a:t>
            </a:r>
          </a:p>
          <a:p>
            <a:pPr lvl="1"/>
            <a:r>
              <a:rPr lang="en-US"/>
              <a:t>6476269719 6890	etc.</a:t>
            </a:r>
          </a:p>
        </p:txBody>
      </p:sp>
      <p:graphicFrame>
        <p:nvGraphicFramePr>
          <p:cNvPr id="302817" name="Group 737"/>
          <p:cNvGraphicFramePr>
            <a:graphicFrameLocks noGrp="1"/>
          </p:cNvGraphicFramePr>
          <p:nvPr>
            <p:ph sz="half" idx="1"/>
          </p:nvPr>
        </p:nvGraphicFramePr>
        <p:xfrm>
          <a:off x="1143000" y="1600200"/>
          <a:ext cx="7842250" cy="2362201"/>
        </p:xfrm>
        <a:graphic>
          <a:graphicData uri="http://schemas.openxmlformats.org/drawingml/2006/table">
            <a:tbl>
              <a:tblPr/>
              <a:tblGrid>
                <a:gridCol w="374650"/>
                <a:gridCol w="298450"/>
                <a:gridCol w="298450"/>
                <a:gridCol w="300038"/>
                <a:gridCol w="298450"/>
                <a:gridCol w="298450"/>
                <a:gridCol w="298450"/>
                <a:gridCol w="298450"/>
                <a:gridCol w="298450"/>
                <a:gridCol w="300037"/>
                <a:gridCol w="298450"/>
                <a:gridCol w="298450"/>
                <a:gridCol w="298450"/>
                <a:gridCol w="298450"/>
                <a:gridCol w="298450"/>
                <a:gridCol w="300038"/>
                <a:gridCol w="298450"/>
                <a:gridCol w="298450"/>
                <a:gridCol w="298450"/>
                <a:gridCol w="298450"/>
                <a:gridCol w="298450"/>
                <a:gridCol w="300037"/>
                <a:gridCol w="298450"/>
                <a:gridCol w="298450"/>
                <a:gridCol w="298450"/>
                <a:gridCol w="298450"/>
              </a:tblGrid>
              <a:tr h="473075">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j</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q</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z</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3075">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1488">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48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3075">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78</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59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1488">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99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79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1400" b="0" i="0" u="none" strike="noStrike" cap="none" normalizeH="0" baseline="0" smtClean="0">
                          <a:ln>
                            <a:noFill/>
                          </a:ln>
                          <a:solidFill>
                            <a:schemeClr val="tx1"/>
                          </a:solidFill>
                          <a:effectLst/>
                          <a:latin typeface="Times New Roman" pitchFamily="18" charset="0"/>
                        </a:rPr>
                        <a:t>85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2AE90BA-76F6-4F1D-8D3C-B2B0847A93C2}" type="slidenum">
              <a:rPr lang="en-US"/>
              <a:pPr/>
              <a:t>13</a:t>
            </a:fld>
            <a:endParaRPr lang="en-US"/>
          </a:p>
        </p:txBody>
      </p:sp>
      <p:sp>
        <p:nvSpPr>
          <p:cNvPr id="284674" name="Rectangle 2"/>
          <p:cNvSpPr>
            <a:spLocks noGrp="1" noChangeArrowheads="1"/>
          </p:cNvSpPr>
          <p:nvPr>
            <p:ph type="title"/>
          </p:nvPr>
        </p:nvSpPr>
        <p:spPr/>
        <p:txBody>
          <a:bodyPr/>
          <a:lstStyle/>
          <a:p>
            <a:pPr algn="ctr"/>
            <a:r>
              <a:rPr lang="en-US" b="1"/>
              <a:t>Rotor Cipher Machines</a:t>
            </a:r>
          </a:p>
        </p:txBody>
      </p:sp>
      <p:sp>
        <p:nvSpPr>
          <p:cNvPr id="284676" name="Rectangle 4"/>
          <p:cNvSpPr>
            <a:spLocks noGrp="1" noChangeArrowheads="1"/>
          </p:cNvSpPr>
          <p:nvPr>
            <p:ph type="body" sz="half" idx="1"/>
          </p:nvPr>
        </p:nvSpPr>
        <p:spPr>
          <a:xfrm>
            <a:off x="1219200" y="1295400"/>
            <a:ext cx="7467600" cy="2667000"/>
          </a:xfrm>
        </p:spPr>
        <p:txBody>
          <a:bodyPr/>
          <a:lstStyle/>
          <a:p>
            <a:r>
              <a:rPr lang="en-US" altLang="zh-CN" sz="2000" b="1">
                <a:ea typeface="宋体" charset="-122"/>
              </a:rPr>
              <a:t>first rotor machine was built in 1915 by two Dutch naval officers, Theo A. van Hengel and R. P.C. Spengler (de Leeuw)</a:t>
            </a:r>
          </a:p>
          <a:p>
            <a:r>
              <a:rPr lang="en-US" altLang="zh-CN" sz="2000" b="1">
                <a:ea typeface="宋体" charset="-122"/>
              </a:rPr>
              <a:t>number of inventors independently developed similar rotor machines</a:t>
            </a:r>
          </a:p>
          <a:p>
            <a:r>
              <a:rPr lang="en-US" altLang="zh-CN" sz="2000" b="1">
                <a:ea typeface="宋体" charset="-122"/>
              </a:rPr>
              <a:t>Most of the rotor machines used a typewriter-like keyboard for input and lighted letters for the output. Some of the later devices used punched card and paper tape for input and/or output</a:t>
            </a:r>
            <a:endParaRPr lang="en-US" sz="2000"/>
          </a:p>
        </p:txBody>
      </p:sp>
      <p:pic>
        <p:nvPicPr>
          <p:cNvPr id="284678" name="Picture 6" descr="P7130032"/>
          <p:cNvPicPr>
            <a:picLocks noChangeAspect="1" noChangeArrowheads="1"/>
          </p:cNvPicPr>
          <p:nvPr>
            <p:ph sz="half" idx="2"/>
          </p:nvPr>
        </p:nvPicPr>
        <p:blipFill>
          <a:blip r:embed="rId2" cstate="print"/>
          <a:srcRect/>
          <a:stretch>
            <a:fillRect/>
          </a:stretch>
        </p:blipFill>
        <p:spPr>
          <a:xfrm>
            <a:off x="4067175" y="4114800"/>
            <a:ext cx="1771650" cy="23622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A8884E-9C6B-47AD-BC78-0E7EE508712B}" type="slidenum">
              <a:rPr lang="en-US"/>
              <a:pPr/>
              <a:t>14</a:t>
            </a:fld>
            <a:endParaRPr lang="en-US"/>
          </a:p>
        </p:txBody>
      </p:sp>
      <p:sp>
        <p:nvSpPr>
          <p:cNvPr id="288772" name="Rectangle 4"/>
          <p:cNvSpPr>
            <a:spLocks noGrp="1" noChangeArrowheads="1"/>
          </p:cNvSpPr>
          <p:nvPr>
            <p:ph type="title"/>
          </p:nvPr>
        </p:nvSpPr>
        <p:spPr/>
        <p:txBody>
          <a:bodyPr/>
          <a:lstStyle/>
          <a:p>
            <a:pPr algn="ctr"/>
            <a:r>
              <a:rPr lang="en-US" altLang="zh-CN" b="1">
                <a:ea typeface="宋体" charset="-122"/>
              </a:rPr>
              <a:t>Enigma machine</a:t>
            </a:r>
            <a:endParaRPr lang="en-US" b="1"/>
          </a:p>
        </p:txBody>
      </p:sp>
      <p:pic>
        <p:nvPicPr>
          <p:cNvPr id="288774" name="Picture 6" descr="P7130033"/>
          <p:cNvPicPr>
            <a:picLocks noChangeAspect="1" noChangeArrowheads="1"/>
          </p:cNvPicPr>
          <p:nvPr>
            <p:ph idx="1"/>
          </p:nvPr>
        </p:nvPicPr>
        <p:blipFill>
          <a:blip r:embed="rId2" cstate="print"/>
          <a:srcRect/>
          <a:stretch>
            <a:fillRect/>
          </a:stretch>
        </p:blipFill>
        <p:spPr>
          <a:xfrm>
            <a:off x="3124200" y="1600200"/>
            <a:ext cx="3657600" cy="48768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77E573-E1C2-4B40-959F-1875210A7008}" type="slidenum">
              <a:rPr lang="en-US"/>
              <a:pPr/>
              <a:t>15</a:t>
            </a:fld>
            <a:endParaRPr lang="en-US"/>
          </a:p>
        </p:txBody>
      </p:sp>
      <p:sp>
        <p:nvSpPr>
          <p:cNvPr id="286722" name="Rectangle 2"/>
          <p:cNvSpPr>
            <a:spLocks noGrp="1" noChangeArrowheads="1"/>
          </p:cNvSpPr>
          <p:nvPr>
            <p:ph type="title"/>
          </p:nvPr>
        </p:nvSpPr>
        <p:spPr/>
        <p:txBody>
          <a:bodyPr/>
          <a:lstStyle/>
          <a:p>
            <a:pPr algn="ctr"/>
            <a:r>
              <a:rPr lang="en-US" altLang="zh-CN" b="1">
                <a:ea typeface="宋体" charset="-122"/>
              </a:rPr>
              <a:t>Enigma machine</a:t>
            </a:r>
            <a:r>
              <a:rPr lang="en-US" altLang="zh-CN">
                <a:ea typeface="宋体" charset="-122"/>
              </a:rPr>
              <a:t> </a:t>
            </a:r>
            <a:endParaRPr lang="en-US"/>
          </a:p>
        </p:txBody>
      </p:sp>
      <p:sp>
        <p:nvSpPr>
          <p:cNvPr id="286723" name="Rectangle 3"/>
          <p:cNvSpPr>
            <a:spLocks noGrp="1" noChangeArrowheads="1"/>
          </p:cNvSpPr>
          <p:nvPr>
            <p:ph type="body" idx="1"/>
          </p:nvPr>
        </p:nvSpPr>
        <p:spPr/>
        <p:txBody>
          <a:bodyPr/>
          <a:lstStyle/>
          <a:p>
            <a:pPr>
              <a:lnSpc>
                <a:spcPct val="75000"/>
              </a:lnSpc>
            </a:pPr>
            <a:r>
              <a:rPr lang="en-US" altLang="zh-CN" sz="2400">
                <a:ea typeface="宋体" charset="-122"/>
              </a:rPr>
              <a:t>designed by </a:t>
            </a:r>
            <a:r>
              <a:rPr lang="en-US" altLang="zh-CN" sz="2400" b="1">
                <a:ea typeface="宋体" charset="-122"/>
              </a:rPr>
              <a:t>Arthur Scherbius</a:t>
            </a:r>
            <a:r>
              <a:rPr lang="en-US" altLang="zh-CN" sz="2400">
                <a:ea typeface="宋体" charset="-122"/>
              </a:rPr>
              <a:t> (~1918)</a:t>
            </a:r>
          </a:p>
          <a:p>
            <a:pPr>
              <a:lnSpc>
                <a:spcPct val="75000"/>
              </a:lnSpc>
            </a:pPr>
            <a:r>
              <a:rPr lang="en-US" altLang="zh-CN" sz="2400">
                <a:ea typeface="宋体" charset="-122"/>
              </a:rPr>
              <a:t>three interchangeable rotors geared together</a:t>
            </a:r>
          </a:p>
          <a:p>
            <a:pPr lvl="1">
              <a:lnSpc>
                <a:spcPct val="75000"/>
              </a:lnSpc>
            </a:pPr>
            <a:r>
              <a:rPr lang="en-US" altLang="zh-CN" sz="2400">
                <a:ea typeface="宋体" charset="-122"/>
              </a:rPr>
              <a:t>26 x 26 x 26 (17,576) combinations of letters </a:t>
            </a:r>
          </a:p>
          <a:p>
            <a:pPr>
              <a:lnSpc>
                <a:spcPct val="75000"/>
              </a:lnSpc>
            </a:pPr>
            <a:r>
              <a:rPr lang="en-US" altLang="zh-CN" sz="2400" i="1">
                <a:ea typeface="宋体" charset="-122"/>
              </a:rPr>
              <a:t>Steckerverbindungen</a:t>
            </a:r>
            <a:r>
              <a:rPr lang="en-US" altLang="zh-CN" sz="2400">
                <a:ea typeface="宋体" charset="-122"/>
              </a:rPr>
              <a:t> (plug-board) was introduced in 1928. </a:t>
            </a:r>
          </a:p>
          <a:p>
            <a:pPr lvl="1">
              <a:lnSpc>
                <a:spcPct val="75000"/>
              </a:lnSpc>
            </a:pPr>
            <a:r>
              <a:rPr lang="en-US" altLang="zh-CN" sz="2400">
                <a:ea typeface="宋体" charset="-122"/>
              </a:rPr>
              <a:t>Initially </a:t>
            </a:r>
            <a:r>
              <a:rPr lang="en-US" altLang="zh-CN" sz="2400" i="1">
                <a:ea typeface="宋体" charset="-122"/>
              </a:rPr>
              <a:t>Stecker</a:t>
            </a:r>
            <a:r>
              <a:rPr lang="en-US" altLang="zh-CN" sz="2400">
                <a:ea typeface="宋体" charset="-122"/>
              </a:rPr>
              <a:t> allowed 6 pairs of letters to be swapped. later expanded to 10 pairs. </a:t>
            </a:r>
          </a:p>
          <a:p>
            <a:pPr lvl="1">
              <a:lnSpc>
                <a:spcPct val="75000"/>
              </a:lnSpc>
            </a:pPr>
            <a:r>
              <a:rPr lang="en-US" altLang="zh-CN" sz="2400">
                <a:ea typeface="宋体" charset="-122"/>
              </a:rPr>
              <a:t> increased the number of possible settings (keys) to 159,000,000,000,000,000,000 (159 million million million) </a:t>
            </a:r>
          </a:p>
          <a:p>
            <a:pPr lvl="1">
              <a:lnSpc>
                <a:spcPct val="75000"/>
              </a:lnSpc>
            </a:pPr>
            <a:r>
              <a:rPr lang="en-US" altLang="zh-CN" sz="2400">
                <a:ea typeface="宋体" charset="-122"/>
              </a:rPr>
              <a:t>if 1,000 cryptographers, each with a captured Enigma, tested 4 keys/minute, all day, every day, it would take </a:t>
            </a:r>
            <a:r>
              <a:rPr lang="en-US" altLang="zh-CN" sz="2400" b="1" i="1">
                <a:ea typeface="宋体" charset="-122"/>
              </a:rPr>
              <a:t>1.8 billion years</a:t>
            </a:r>
            <a:r>
              <a:rPr lang="en-US" altLang="zh-CN" sz="2400">
                <a:ea typeface="宋体" charset="-122"/>
              </a:rPr>
              <a:t> to try them all. </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75BFD8-6AF5-44A9-B06C-301187C42866}" type="slidenum">
              <a:rPr lang="en-US"/>
              <a:pPr/>
              <a:t>16</a:t>
            </a:fld>
            <a:endParaRPr lang="en-US"/>
          </a:p>
        </p:txBody>
      </p:sp>
      <p:sp>
        <p:nvSpPr>
          <p:cNvPr id="287746" name="Rectangle 2"/>
          <p:cNvSpPr>
            <a:spLocks noGrp="1" noChangeArrowheads="1"/>
          </p:cNvSpPr>
          <p:nvPr>
            <p:ph type="title"/>
          </p:nvPr>
        </p:nvSpPr>
        <p:spPr/>
        <p:txBody>
          <a:bodyPr/>
          <a:lstStyle/>
          <a:p>
            <a:pPr algn="ctr"/>
            <a:r>
              <a:rPr lang="en-US" altLang="zh-CN" b="1">
                <a:ea typeface="宋体" charset="-122"/>
              </a:rPr>
              <a:t>Enigma machine</a:t>
            </a:r>
            <a:endParaRPr lang="en-US" b="1"/>
          </a:p>
        </p:txBody>
      </p:sp>
      <p:sp>
        <p:nvSpPr>
          <p:cNvPr id="287747" name="Rectangle 3"/>
          <p:cNvSpPr>
            <a:spLocks noGrp="1" noChangeArrowheads="1"/>
          </p:cNvSpPr>
          <p:nvPr>
            <p:ph type="body" idx="1"/>
          </p:nvPr>
        </p:nvSpPr>
        <p:spPr/>
        <p:txBody>
          <a:bodyPr/>
          <a:lstStyle/>
          <a:p>
            <a:pPr>
              <a:lnSpc>
                <a:spcPct val="65000"/>
              </a:lnSpc>
            </a:pPr>
            <a:r>
              <a:rPr lang="en-US" sz="2400"/>
              <a:t>Enigma operators were provided a codebook each month that specified the key for each day during the month. </a:t>
            </a:r>
          </a:p>
          <a:p>
            <a:pPr lvl="1">
              <a:lnSpc>
                <a:spcPct val="65000"/>
              </a:lnSpc>
            </a:pPr>
            <a:r>
              <a:rPr lang="en-US" sz="2400"/>
              <a:t>Use rotors 2-4-3</a:t>
            </a:r>
          </a:p>
          <a:p>
            <a:pPr lvl="1">
              <a:lnSpc>
                <a:spcPct val="65000"/>
              </a:lnSpc>
            </a:pPr>
            <a:r>
              <a:rPr lang="en-US" sz="2400"/>
              <a:t>Set the rotors to V-F-P</a:t>
            </a:r>
          </a:p>
          <a:p>
            <a:pPr lvl="1">
              <a:lnSpc>
                <a:spcPct val="65000"/>
              </a:lnSpc>
            </a:pPr>
            <a:r>
              <a:rPr lang="en-US" sz="2400"/>
              <a:t>Use plugboard settings B/T – D/G – I/R - P/Y – S/V – W/Z</a:t>
            </a:r>
          </a:p>
          <a:p>
            <a:pPr>
              <a:lnSpc>
                <a:spcPct val="65000"/>
              </a:lnSpc>
            </a:pPr>
            <a:r>
              <a:rPr lang="en-US" altLang="zh-CN" sz="2400">
                <a:ea typeface="宋体" charset="-122"/>
              </a:rPr>
              <a:t>each message was assigned a random key. </a:t>
            </a:r>
          </a:p>
          <a:p>
            <a:pPr lvl="1">
              <a:lnSpc>
                <a:spcPct val="65000"/>
              </a:lnSpc>
            </a:pPr>
            <a:r>
              <a:rPr lang="en-US" altLang="zh-CN" sz="2400">
                <a:ea typeface="宋体" charset="-122"/>
              </a:rPr>
              <a:t>message key was transmitted twice prior to the message being transmitted. </a:t>
            </a:r>
          </a:p>
          <a:p>
            <a:pPr lvl="1">
              <a:lnSpc>
                <a:spcPct val="65000"/>
              </a:lnSpc>
            </a:pPr>
            <a:r>
              <a:rPr lang="en-US" altLang="zh-CN" sz="2400">
                <a:ea typeface="宋体" charset="-122"/>
              </a:rPr>
              <a:t>E.g. if the day key is </a:t>
            </a:r>
            <a:r>
              <a:rPr lang="en-US" altLang="zh-CN" sz="2400" b="1">
                <a:ea typeface="宋体" charset="-122"/>
              </a:rPr>
              <a:t>V-F-P</a:t>
            </a:r>
            <a:r>
              <a:rPr lang="en-US" altLang="zh-CN" sz="2400">
                <a:ea typeface="宋体" charset="-122"/>
              </a:rPr>
              <a:t>, the operator might pick a message key of </a:t>
            </a:r>
            <a:r>
              <a:rPr lang="en-US" altLang="zh-CN" sz="2400" b="1">
                <a:ea typeface="宋体" charset="-122"/>
              </a:rPr>
              <a:t>WAS</a:t>
            </a:r>
            <a:r>
              <a:rPr lang="en-US" altLang="zh-CN" sz="2400">
                <a:ea typeface="宋体" charset="-122"/>
              </a:rPr>
              <a:t>. Using the day key to encrypt the message key, the operator would then transmit </a:t>
            </a:r>
            <a:r>
              <a:rPr lang="en-US" altLang="zh-CN" sz="2400" b="1">
                <a:ea typeface="宋体" charset="-122"/>
              </a:rPr>
              <a:t>WAS WAS</a:t>
            </a:r>
            <a:r>
              <a:rPr lang="en-US" altLang="zh-CN" sz="2400">
                <a:ea typeface="宋体" charset="-122"/>
              </a:rPr>
              <a:t> followed by the message. </a:t>
            </a: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5DFB0A-1C77-4D4F-BF95-9705A085740A}" type="slidenum">
              <a:rPr lang="en-US"/>
              <a:pPr/>
              <a:t>17</a:t>
            </a:fld>
            <a:endParaRPr lang="en-US"/>
          </a:p>
        </p:txBody>
      </p:sp>
      <p:sp>
        <p:nvSpPr>
          <p:cNvPr id="290818" name="Rectangle 2"/>
          <p:cNvSpPr>
            <a:spLocks noGrp="1" noChangeArrowheads="1"/>
          </p:cNvSpPr>
          <p:nvPr>
            <p:ph type="title"/>
          </p:nvPr>
        </p:nvSpPr>
        <p:spPr/>
        <p:txBody>
          <a:bodyPr/>
          <a:lstStyle/>
          <a:p>
            <a:pPr algn="ctr"/>
            <a:r>
              <a:rPr lang="en-US" altLang="zh-CN" b="1">
                <a:ea typeface="宋体" charset="-122"/>
              </a:rPr>
              <a:t>Cracking the Enigma machine</a:t>
            </a:r>
            <a:r>
              <a:rPr lang="en-US" altLang="zh-CN">
                <a:ea typeface="宋体" charset="-122"/>
              </a:rPr>
              <a:t> </a:t>
            </a:r>
            <a:endParaRPr lang="en-US"/>
          </a:p>
        </p:txBody>
      </p:sp>
      <p:sp>
        <p:nvSpPr>
          <p:cNvPr id="290819" name="Rectangle 3"/>
          <p:cNvSpPr>
            <a:spLocks noGrp="1" noChangeArrowheads="1"/>
          </p:cNvSpPr>
          <p:nvPr>
            <p:ph type="body" idx="1"/>
          </p:nvPr>
        </p:nvSpPr>
        <p:spPr/>
        <p:txBody>
          <a:bodyPr/>
          <a:lstStyle/>
          <a:p>
            <a:pPr>
              <a:lnSpc>
                <a:spcPct val="75000"/>
              </a:lnSpc>
            </a:pPr>
            <a:r>
              <a:rPr lang="en-US" altLang="zh-CN" b="1">
                <a:ea typeface="宋体" charset="-122"/>
              </a:rPr>
              <a:t>Polish mathematicians, Marian Rejewski, Henryk Zigalski, and Jerzy Rozycki, reduced the problem of cracking the enigma code significantly, concentrating on the rotor settings exploiting the fact that the message key was transmitted twice. </a:t>
            </a:r>
          </a:p>
          <a:p>
            <a:pPr>
              <a:lnSpc>
                <a:spcPct val="75000"/>
              </a:lnSpc>
            </a:pPr>
            <a:r>
              <a:rPr lang="en-US" altLang="zh-CN" b="1">
                <a:ea typeface="宋体" charset="-122"/>
              </a:rPr>
              <a:t>provided the design of the Enigma machine from a disgruntled German civil servant, Hans-Thilo Schmidt. </a:t>
            </a:r>
          </a:p>
          <a:p>
            <a:pPr>
              <a:lnSpc>
                <a:spcPct val="75000"/>
              </a:lnSpc>
            </a:pPr>
            <a:r>
              <a:rPr lang="en-US" altLang="zh-CN" b="1">
                <a:ea typeface="宋体" charset="-122"/>
              </a:rPr>
              <a:t>Rejewski and his team developed a machine called a </a:t>
            </a:r>
            <a:r>
              <a:rPr lang="en-US" altLang="zh-CN" b="1" i="1">
                <a:ea typeface="宋体" charset="-122"/>
              </a:rPr>
              <a:t>bombe</a:t>
            </a:r>
            <a:r>
              <a:rPr lang="en-US" altLang="zh-CN" b="1">
                <a:ea typeface="宋体" charset="-122"/>
              </a:rPr>
              <a:t> that simulated the working of six Enigma machines working in unison to try and determine the daily key.</a:t>
            </a:r>
            <a:r>
              <a:rPr lang="en-US" altLang="zh-CN">
                <a:ea typeface="宋体" charset="-122"/>
              </a:rPr>
              <a:t>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6983FB5-1B75-47DB-B6DE-D2FFBFDD92E6}" type="slidenum">
              <a:rPr lang="en-US"/>
              <a:pPr/>
              <a:t>18</a:t>
            </a:fld>
            <a:endParaRPr lang="en-US"/>
          </a:p>
        </p:txBody>
      </p:sp>
      <p:sp>
        <p:nvSpPr>
          <p:cNvPr id="291842" name="Rectangle 2"/>
          <p:cNvSpPr>
            <a:spLocks noGrp="1" noChangeArrowheads="1"/>
          </p:cNvSpPr>
          <p:nvPr>
            <p:ph type="title"/>
          </p:nvPr>
        </p:nvSpPr>
        <p:spPr/>
        <p:txBody>
          <a:bodyPr/>
          <a:lstStyle/>
          <a:p>
            <a:pPr algn="ctr"/>
            <a:r>
              <a:rPr lang="en-US" altLang="zh-CN" b="1">
                <a:ea typeface="宋体" charset="-122"/>
              </a:rPr>
              <a:t>Cracking the Enigma machine</a:t>
            </a:r>
            <a:endParaRPr lang="en-US" b="1"/>
          </a:p>
        </p:txBody>
      </p:sp>
      <p:sp>
        <p:nvSpPr>
          <p:cNvPr id="291843" name="Rectangle 3"/>
          <p:cNvSpPr>
            <a:spLocks noGrp="1" noChangeArrowheads="1"/>
          </p:cNvSpPr>
          <p:nvPr>
            <p:ph type="body" idx="1"/>
          </p:nvPr>
        </p:nvSpPr>
        <p:spPr/>
        <p:txBody>
          <a:bodyPr/>
          <a:lstStyle/>
          <a:p>
            <a:r>
              <a:rPr lang="en-US"/>
              <a:t>British Government Code and Cipher School (GC&amp;CS) opened secret site at Bletchley Park</a:t>
            </a:r>
          </a:p>
          <a:p>
            <a:r>
              <a:rPr lang="en-US"/>
              <a:t>team of codebreakers was led by Alan Turing and Gordon Welchman</a:t>
            </a:r>
          </a:p>
          <a:p>
            <a:r>
              <a:rPr lang="en-US"/>
              <a:t>Turing and Welchman’s bombe consisted of twelve sets of electrically linked Enigma scramblers</a:t>
            </a:r>
            <a:endParaRPr lang="en-US" b="1"/>
          </a:p>
          <a:p>
            <a:r>
              <a:rPr lang="en-US" altLang="zh-CN" b="1" i="1">
                <a:ea typeface="宋体" charset="-122"/>
              </a:rPr>
              <a:t>crib</a:t>
            </a:r>
            <a:r>
              <a:rPr lang="en-US" altLang="zh-CN" b="1">
                <a:ea typeface="宋体" charset="-122"/>
              </a:rPr>
              <a:t> </a:t>
            </a:r>
            <a:r>
              <a:rPr lang="en-US" altLang="zh-CN">
                <a:ea typeface="宋体" charset="-122"/>
              </a:rPr>
              <a:t>- piece of plaintext associated with a piece of ciphertext</a:t>
            </a:r>
            <a:r>
              <a:rPr lang="en-US" altLang="zh-CN" b="1">
                <a:ea typeface="宋体" charset="-122"/>
              </a:rPr>
              <a:t> (</a:t>
            </a:r>
            <a:r>
              <a:rPr lang="en-US" altLang="zh-CN">
                <a:ea typeface="宋体" charset="-122"/>
              </a:rPr>
              <a:t>ex.</a:t>
            </a:r>
            <a:r>
              <a:rPr lang="en-US" altLang="zh-CN" b="1">
                <a:ea typeface="宋体" charset="-122"/>
              </a:rPr>
              <a:t> Wetter)</a:t>
            </a:r>
          </a:p>
          <a:p>
            <a:r>
              <a:rPr lang="en-US" altLang="zh-CN">
                <a:ea typeface="宋体" charset="-122"/>
              </a:rPr>
              <a:t>Over 400 bombes built for use at Bletchley Park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65B00837-E886-4B66-93D3-BDFD9C2D82BA}" type="slidenum">
              <a:rPr lang="en-US"/>
              <a:pPr/>
              <a:t>19</a:t>
            </a:fld>
            <a:endParaRPr lang="en-US"/>
          </a:p>
        </p:txBody>
      </p:sp>
      <p:sp>
        <p:nvSpPr>
          <p:cNvPr id="292868" name="Rectangle 4"/>
          <p:cNvSpPr>
            <a:spLocks noGrp="1" noChangeArrowheads="1"/>
          </p:cNvSpPr>
          <p:nvPr>
            <p:ph type="title"/>
          </p:nvPr>
        </p:nvSpPr>
        <p:spPr/>
        <p:txBody>
          <a:bodyPr/>
          <a:lstStyle/>
          <a:p>
            <a:pPr algn="ctr"/>
            <a:r>
              <a:rPr lang="en-US" altLang="zh-CN" sz="6000">
                <a:ea typeface="宋体" charset="-122"/>
              </a:rPr>
              <a:t>Bombe</a:t>
            </a:r>
            <a:endParaRPr lang="en-US" sz="6000"/>
          </a:p>
        </p:txBody>
      </p:sp>
      <p:pic>
        <p:nvPicPr>
          <p:cNvPr id="292872" name="Picture 8" descr="P7130022"/>
          <p:cNvPicPr>
            <a:picLocks noChangeAspect="1" noChangeArrowheads="1"/>
          </p:cNvPicPr>
          <p:nvPr>
            <p:ph sz="half" idx="1"/>
          </p:nvPr>
        </p:nvPicPr>
        <p:blipFill>
          <a:blip r:embed="rId2" cstate="print"/>
          <a:srcRect/>
          <a:stretch>
            <a:fillRect/>
          </a:stretch>
        </p:blipFill>
        <p:spPr>
          <a:xfrm>
            <a:off x="1219200" y="2667000"/>
            <a:ext cx="3657600" cy="2743200"/>
          </a:xfrm>
          <a:noFill/>
          <a:ln/>
        </p:spPr>
      </p:pic>
      <p:pic>
        <p:nvPicPr>
          <p:cNvPr id="292873" name="Picture 9" descr="P7130025"/>
          <p:cNvPicPr>
            <a:picLocks noChangeAspect="1" noChangeArrowheads="1"/>
          </p:cNvPicPr>
          <p:nvPr>
            <p:ph sz="quarter" idx="2"/>
          </p:nvPr>
        </p:nvPicPr>
        <p:blipFill>
          <a:blip r:embed="rId3" cstate="print"/>
          <a:srcRect/>
          <a:stretch>
            <a:fillRect/>
          </a:stretch>
        </p:blipFill>
        <p:spPr>
          <a:xfrm>
            <a:off x="5283200" y="1600200"/>
            <a:ext cx="3149600" cy="2362200"/>
          </a:xfrm>
          <a:noFill/>
          <a:ln/>
        </p:spPr>
      </p:pic>
      <p:pic>
        <p:nvPicPr>
          <p:cNvPr id="292874" name="Picture 10" descr="P7130024"/>
          <p:cNvPicPr>
            <a:picLocks noChangeAspect="1" noChangeArrowheads="1"/>
          </p:cNvPicPr>
          <p:nvPr>
            <p:ph sz="quarter" idx="3"/>
          </p:nvPr>
        </p:nvPicPr>
        <p:blipFill>
          <a:blip r:embed="rId4" cstate="print"/>
          <a:srcRect/>
          <a:stretch>
            <a:fillRect/>
          </a:stretch>
        </p:blipFill>
        <p:spPr>
          <a:xfrm>
            <a:off x="5972175" y="4114800"/>
            <a:ext cx="1771650" cy="23622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BDD86C-1524-410F-80A9-E49FBB8E79BE}" type="slidenum">
              <a:rPr lang="en-US"/>
              <a:pPr/>
              <a:t>2</a:t>
            </a:fld>
            <a:endParaRPr lang="en-US"/>
          </a:p>
        </p:txBody>
      </p:sp>
      <p:pic>
        <p:nvPicPr>
          <p:cNvPr id="311300" name="Picture 4"/>
          <p:cNvPicPr>
            <a:picLocks noChangeAspect="1" noChangeArrowheads="1"/>
          </p:cNvPicPr>
          <p:nvPr>
            <p:ph type="title"/>
          </p:nvPr>
        </p:nvPicPr>
        <p:blipFill>
          <a:blip r:embed="rId2" cstate="print"/>
          <a:srcRect/>
          <a:stretch>
            <a:fillRect/>
          </a:stretch>
        </p:blipFill>
        <p:spPr>
          <a:xfrm>
            <a:off x="1524000" y="533400"/>
            <a:ext cx="3810000" cy="752475"/>
          </a:xfrm>
          <a:noFill/>
          <a:ln/>
        </p:spPr>
      </p:pic>
      <p:pic>
        <p:nvPicPr>
          <p:cNvPr id="311301" name="Picture 5"/>
          <p:cNvPicPr>
            <a:picLocks noChangeAspect="1" noChangeArrowheads="1"/>
          </p:cNvPicPr>
          <p:nvPr>
            <p:ph idx="1"/>
          </p:nvPr>
        </p:nvPicPr>
        <p:blipFill>
          <a:blip r:embed="rId3" cstate="print"/>
          <a:srcRect/>
          <a:stretch>
            <a:fillRect/>
          </a:stretch>
        </p:blipFill>
        <p:spPr>
          <a:xfrm>
            <a:off x="1524000" y="1295400"/>
            <a:ext cx="3810000" cy="180975"/>
          </a:xfrm>
          <a:noFill/>
          <a:ln/>
        </p:spPr>
      </p:pic>
      <p:pic>
        <p:nvPicPr>
          <p:cNvPr id="311303" name="Picture 7"/>
          <p:cNvPicPr>
            <a:picLocks noChangeAspect="1" noChangeArrowheads="1"/>
          </p:cNvPicPr>
          <p:nvPr/>
        </p:nvPicPr>
        <p:blipFill>
          <a:blip r:embed="rId4" cstate="print"/>
          <a:srcRect/>
          <a:stretch>
            <a:fillRect/>
          </a:stretch>
        </p:blipFill>
        <p:spPr bwMode="auto">
          <a:xfrm>
            <a:off x="5334000" y="533400"/>
            <a:ext cx="1905000" cy="933450"/>
          </a:xfrm>
          <a:prstGeom prst="rect">
            <a:avLst/>
          </a:prstGeom>
          <a:noFill/>
          <a:ln w="12700" cap="sq">
            <a:noFill/>
            <a:miter lim="800000"/>
            <a:headEnd type="none" w="sm" len="sm"/>
            <a:tailEnd type="none" w="sm" len="sm"/>
          </a:ln>
          <a:effectLst/>
        </p:spPr>
      </p:pic>
      <p:sp>
        <p:nvSpPr>
          <p:cNvPr id="311304" name="Rectangle 8"/>
          <p:cNvSpPr>
            <a:spLocks noChangeArrowheads="1"/>
          </p:cNvSpPr>
          <p:nvPr/>
        </p:nvSpPr>
        <p:spPr bwMode="auto">
          <a:xfrm>
            <a:off x="1371600" y="1828800"/>
            <a:ext cx="7467600" cy="4479925"/>
          </a:xfrm>
          <a:prstGeom prst="rect">
            <a:avLst/>
          </a:prstGeom>
          <a:noFill/>
          <a:ln w="12700" cap="sq">
            <a:noFill/>
            <a:miter lim="800000"/>
            <a:headEnd type="none" w="sm" len="sm"/>
            <a:tailEnd type="none" w="sm" len="sm"/>
          </a:ln>
          <a:effectLst/>
        </p:spPr>
        <p:txBody>
          <a:bodyPr>
            <a:spAutoFit/>
          </a:bodyPr>
          <a:lstStyle/>
          <a:p>
            <a:endParaRPr lang="en-US" sz="3600" b="1">
              <a:solidFill>
                <a:schemeClr val="tx2"/>
              </a:solidFill>
            </a:endParaRPr>
          </a:p>
          <a:p>
            <a:r>
              <a:rPr lang="en-US" sz="3600" b="1">
                <a:solidFill>
                  <a:schemeClr val="tx2"/>
                </a:solidFill>
              </a:rPr>
              <a:t>The Scientific Imagination: </a:t>
            </a:r>
          </a:p>
          <a:p>
            <a:r>
              <a:rPr lang="en-US" sz="3600" b="1">
                <a:solidFill>
                  <a:schemeClr val="tx2"/>
                </a:solidFill>
              </a:rPr>
              <a:t>Art and Science from Antiquity to Quantum Physics</a:t>
            </a:r>
            <a:r>
              <a:rPr lang="en-US" b="1">
                <a:solidFill>
                  <a:schemeClr val="tx2"/>
                </a:solidFill>
              </a:rPr>
              <a:t/>
            </a:r>
            <a:br>
              <a:rPr lang="en-US" b="1">
                <a:solidFill>
                  <a:schemeClr val="tx2"/>
                </a:solidFill>
              </a:rPr>
            </a:br>
            <a:endParaRPr lang="en-US" b="1">
              <a:solidFill>
                <a:schemeClr val="tx2"/>
              </a:solidFill>
            </a:endParaRPr>
          </a:p>
          <a:p>
            <a:r>
              <a:rPr lang="en-US" b="1">
                <a:solidFill>
                  <a:schemeClr val="tx2"/>
                </a:solidFill>
              </a:rPr>
              <a:t>with </a:t>
            </a:r>
          </a:p>
          <a:p>
            <a:endParaRPr lang="en-US" b="1">
              <a:solidFill>
                <a:schemeClr val="tx2"/>
              </a:solidFill>
            </a:endParaRPr>
          </a:p>
          <a:p>
            <a:r>
              <a:rPr lang="en-US" b="1">
                <a:solidFill>
                  <a:schemeClr val="tx2"/>
                </a:solidFill>
              </a:rPr>
              <a:t>Dr. WILLEM D. HACKMANN</a:t>
            </a:r>
          </a:p>
          <a:p>
            <a:r>
              <a:rPr lang="en-US" b="1">
                <a:solidFill>
                  <a:schemeClr val="tx2"/>
                </a:solidFill>
              </a:rPr>
              <a:t>Merton College</a:t>
            </a:r>
          </a:p>
          <a:p>
            <a:r>
              <a:rPr lang="en-US" b="1">
                <a:solidFill>
                  <a:schemeClr val="tx2"/>
                </a:solidFill>
              </a:rPr>
              <a:t>Oxford University, England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098F73-E7F9-4811-A31F-1B801309864E}" type="slidenum">
              <a:rPr lang="en-US"/>
              <a:pPr/>
              <a:t>20</a:t>
            </a:fld>
            <a:endParaRPr lang="en-US"/>
          </a:p>
        </p:txBody>
      </p:sp>
      <p:sp>
        <p:nvSpPr>
          <p:cNvPr id="294914" name="Rectangle 2"/>
          <p:cNvSpPr>
            <a:spLocks noGrp="1" noChangeArrowheads="1"/>
          </p:cNvSpPr>
          <p:nvPr>
            <p:ph type="title"/>
          </p:nvPr>
        </p:nvSpPr>
        <p:spPr/>
        <p:txBody>
          <a:bodyPr/>
          <a:lstStyle/>
          <a:p>
            <a:pPr algn="ctr"/>
            <a:r>
              <a:rPr lang="en-US" altLang="zh-CN" sz="6000" b="1">
                <a:ea typeface="宋体" charset="-122"/>
              </a:rPr>
              <a:t>Lorenz</a:t>
            </a:r>
            <a:r>
              <a:rPr lang="en-US" altLang="zh-CN" sz="6000">
                <a:ea typeface="宋体" charset="-122"/>
              </a:rPr>
              <a:t> </a:t>
            </a:r>
            <a:endParaRPr lang="en-US" sz="6000"/>
          </a:p>
        </p:txBody>
      </p:sp>
      <p:pic>
        <p:nvPicPr>
          <p:cNvPr id="294917" name="Picture 5" descr="P7130037"/>
          <p:cNvPicPr>
            <a:picLocks noChangeAspect="1" noChangeArrowheads="1"/>
          </p:cNvPicPr>
          <p:nvPr>
            <p:ph idx="1"/>
          </p:nvPr>
        </p:nvPicPr>
        <p:blipFill>
          <a:blip r:embed="rId2" cstate="print"/>
          <a:srcRect/>
          <a:stretch>
            <a:fillRect/>
          </a:stretch>
        </p:blipFill>
        <p:spPr>
          <a:xfrm>
            <a:off x="1701800" y="1600200"/>
            <a:ext cx="6502400" cy="48768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AF67A81-6B49-407D-A44B-41CDC0B66611}" type="slidenum">
              <a:rPr lang="en-US"/>
              <a:pPr/>
              <a:t>21</a:t>
            </a:fld>
            <a:endParaRPr lang="en-US"/>
          </a:p>
        </p:txBody>
      </p:sp>
      <p:sp>
        <p:nvSpPr>
          <p:cNvPr id="320514" name="Rectangle 2"/>
          <p:cNvSpPr>
            <a:spLocks noGrp="1" noChangeArrowheads="1"/>
          </p:cNvSpPr>
          <p:nvPr>
            <p:ph type="title"/>
          </p:nvPr>
        </p:nvSpPr>
        <p:spPr/>
        <p:txBody>
          <a:bodyPr/>
          <a:lstStyle/>
          <a:p>
            <a:pPr algn="ctr"/>
            <a:r>
              <a:rPr lang="en-US" sz="6600" b="1"/>
              <a:t>Colossus</a:t>
            </a:r>
            <a:r>
              <a:rPr lang="en-US" sz="3200" b="1"/>
              <a:t/>
            </a:r>
            <a:br>
              <a:rPr lang="en-US" sz="3200" b="1"/>
            </a:br>
            <a:r>
              <a:rPr lang="en-US" sz="1200" b="1"/>
              <a:t>http://www.codesandciphers.org.uk/lorenz/colossus.htm</a:t>
            </a:r>
          </a:p>
        </p:txBody>
      </p:sp>
      <p:pic>
        <p:nvPicPr>
          <p:cNvPr id="320515" name="Picture 3"/>
          <p:cNvPicPr>
            <a:picLocks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pPr algn="ctr"/>
            <a:r>
              <a:rPr lang="en-US" sz="4400" dirty="0" err="1" smtClean="0"/>
              <a:t>Colussus</a:t>
            </a:r>
            <a:r>
              <a:rPr lang="en-US" sz="4400" dirty="0" smtClean="0"/>
              <a:t> (Then and Now)</a:t>
            </a:r>
            <a:endParaRPr lang="en-US" sz="4400" dirty="0"/>
          </a:p>
        </p:txBody>
      </p:sp>
      <p:sp>
        <p:nvSpPr>
          <p:cNvPr id="3" name="Text Placeholder 2"/>
          <p:cNvSpPr>
            <a:spLocks noGrp="1"/>
          </p:cNvSpPr>
          <p:nvPr>
            <p:ph type="body" idx="1"/>
          </p:nvPr>
        </p:nvSpPr>
        <p:spPr>
          <a:xfrm>
            <a:off x="1295400" y="1535113"/>
            <a:ext cx="3201988" cy="639762"/>
          </a:xfrm>
        </p:spPr>
        <p:txBody>
          <a:bodyPr/>
          <a:lstStyle/>
          <a:p>
            <a:pPr algn="ctr"/>
            <a:r>
              <a:rPr lang="en-US" sz="3200" dirty="0" smtClean="0"/>
              <a:t>1940s</a:t>
            </a:r>
            <a:endParaRPr lang="en-US" sz="3200" dirty="0"/>
          </a:p>
        </p:txBody>
      </p:sp>
      <p:sp>
        <p:nvSpPr>
          <p:cNvPr id="5" name="Text Placeholder 4"/>
          <p:cNvSpPr>
            <a:spLocks noGrp="1"/>
          </p:cNvSpPr>
          <p:nvPr>
            <p:ph type="body" sz="quarter" idx="3"/>
          </p:nvPr>
        </p:nvSpPr>
        <p:spPr/>
        <p:txBody>
          <a:bodyPr/>
          <a:lstStyle/>
          <a:p>
            <a:pPr algn="ctr"/>
            <a:r>
              <a:rPr lang="en-US" sz="3200" dirty="0" smtClean="0"/>
              <a:t>2007</a:t>
            </a:r>
            <a:endParaRPr lang="en-US" sz="3200" dirty="0"/>
          </a:p>
        </p:txBody>
      </p:sp>
      <p:sp>
        <p:nvSpPr>
          <p:cNvPr id="7" name="Slide Number Placeholder 6"/>
          <p:cNvSpPr>
            <a:spLocks noGrp="1"/>
          </p:cNvSpPr>
          <p:nvPr>
            <p:ph type="sldNum" sz="quarter" idx="12"/>
          </p:nvPr>
        </p:nvSpPr>
        <p:spPr/>
        <p:txBody>
          <a:bodyPr/>
          <a:lstStyle/>
          <a:p>
            <a:fld id="{5A1CE6C8-9836-4DC7-AAF3-11AF204DA6E1}" type="slidenum">
              <a:rPr lang="en-US" smtClean="0"/>
              <a:pPr/>
              <a:t>22</a:t>
            </a:fld>
            <a:endParaRPr lang="en-US"/>
          </a:p>
        </p:txBody>
      </p:sp>
      <p:pic>
        <p:nvPicPr>
          <p:cNvPr id="8" name="Picture 5" descr="collosus2"/>
          <p:cNvPicPr>
            <a:picLocks noGrp="1" noChangeAspect="1" noChangeArrowheads="1"/>
          </p:cNvPicPr>
          <p:nvPr>
            <p:ph sz="quarter" idx="4"/>
          </p:nvPr>
        </p:nvPicPr>
        <p:blipFill>
          <a:blip r:embed="rId2" cstate="print"/>
          <a:srcRect/>
          <a:stretch>
            <a:fillRect/>
          </a:stretch>
        </p:blipFill>
        <p:spPr>
          <a:xfrm>
            <a:off x="4685405" y="2664619"/>
            <a:ext cx="3961015" cy="2971800"/>
          </a:xfrm>
          <a:noFill/>
          <a:ln/>
          <a:effectLst/>
        </p:spPr>
      </p:pic>
      <p:pic>
        <p:nvPicPr>
          <p:cNvPr id="9" name="Picture 4"/>
          <p:cNvPicPr>
            <a:picLocks noGrp="1" noChangeAspect="1" noChangeArrowheads="1"/>
          </p:cNvPicPr>
          <p:nvPr>
            <p:ph sz="half" idx="2"/>
          </p:nvPr>
        </p:nvPicPr>
        <p:blipFill>
          <a:blip r:embed="rId3" cstate="print"/>
          <a:srcRect/>
          <a:stretch>
            <a:fillRect/>
          </a:stretch>
        </p:blipFill>
        <p:spPr>
          <a:xfrm>
            <a:off x="304800" y="2667000"/>
            <a:ext cx="4258235" cy="28955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18A0EC7-E087-44E3-8438-214D0D1E37D3}" type="slidenum">
              <a:rPr lang="en-US"/>
              <a:pPr/>
              <a:t>23</a:t>
            </a:fld>
            <a:endParaRPr lang="en-US"/>
          </a:p>
        </p:txBody>
      </p:sp>
      <p:sp>
        <p:nvSpPr>
          <p:cNvPr id="297988" name="Rectangle 4"/>
          <p:cNvSpPr>
            <a:spLocks noGrp="1" noChangeArrowheads="1"/>
          </p:cNvSpPr>
          <p:nvPr>
            <p:ph type="title"/>
          </p:nvPr>
        </p:nvSpPr>
        <p:spPr/>
        <p:txBody>
          <a:bodyPr/>
          <a:lstStyle/>
          <a:p>
            <a:pPr algn="ctr"/>
            <a:r>
              <a:rPr lang="en-US"/>
              <a:t>Bletchley Park</a:t>
            </a:r>
          </a:p>
        </p:txBody>
      </p:sp>
      <p:pic>
        <p:nvPicPr>
          <p:cNvPr id="297991" name="Picture 7" descr="hut3"/>
          <p:cNvPicPr>
            <a:picLocks noChangeAspect="1" noChangeArrowheads="1"/>
          </p:cNvPicPr>
          <p:nvPr>
            <p:ph sz="half" idx="1"/>
          </p:nvPr>
        </p:nvPicPr>
        <p:blipFill>
          <a:blip r:embed="rId2" cstate="print"/>
          <a:srcRect/>
          <a:stretch>
            <a:fillRect/>
          </a:stretch>
        </p:blipFill>
        <p:spPr>
          <a:xfrm>
            <a:off x="1219200" y="2667000"/>
            <a:ext cx="3657600" cy="2743200"/>
          </a:xfrm>
          <a:noFill/>
          <a:ln/>
        </p:spPr>
      </p:pic>
      <p:pic>
        <p:nvPicPr>
          <p:cNvPr id="297992" name="Picture 8" descr="hut3 passage"/>
          <p:cNvPicPr>
            <a:picLocks noChangeAspect="1" noChangeArrowheads="1"/>
          </p:cNvPicPr>
          <p:nvPr>
            <p:ph sz="half" idx="2"/>
          </p:nvPr>
        </p:nvPicPr>
        <p:blipFill>
          <a:blip r:embed="rId3" cstate="print"/>
          <a:srcRect/>
          <a:stretch>
            <a:fillRect/>
          </a:stretch>
        </p:blipFill>
        <p:spPr>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p:txBody>
          <a:bodyPr/>
          <a:lstStyle/>
          <a:p>
            <a:fld id="{EFA8073F-6BDA-4368-AFD4-8DAE4A343326}" type="slidenum">
              <a:rPr lang="en-US"/>
              <a:pPr/>
              <a:t>24</a:t>
            </a:fld>
            <a:endParaRPr lang="en-US"/>
          </a:p>
        </p:txBody>
      </p:sp>
      <p:sp>
        <p:nvSpPr>
          <p:cNvPr id="300034" name="Rectangle 2"/>
          <p:cNvSpPr>
            <a:spLocks noGrp="1" noChangeArrowheads="1"/>
          </p:cNvSpPr>
          <p:nvPr>
            <p:ph type="title" sz="quarter"/>
          </p:nvPr>
        </p:nvSpPr>
        <p:spPr/>
        <p:txBody>
          <a:bodyPr/>
          <a:lstStyle/>
          <a:p>
            <a:pPr algn="ctr"/>
            <a:r>
              <a:rPr lang="en-US"/>
              <a:t>Other Rotor Machines</a:t>
            </a:r>
          </a:p>
        </p:txBody>
      </p:sp>
      <p:pic>
        <p:nvPicPr>
          <p:cNvPr id="300040" name="Picture 8" descr="IDEAL Codigraph"/>
          <p:cNvPicPr>
            <a:picLocks noChangeAspect="1" noChangeArrowheads="1"/>
          </p:cNvPicPr>
          <p:nvPr>
            <p:ph sz="quarter" idx="1"/>
          </p:nvPr>
        </p:nvPicPr>
        <p:blipFill>
          <a:blip r:embed="rId2" cstate="print"/>
          <a:srcRect/>
          <a:stretch>
            <a:fillRect/>
          </a:stretch>
        </p:blipFill>
        <p:spPr>
          <a:xfrm>
            <a:off x="1473200" y="1600200"/>
            <a:ext cx="3149600" cy="2362200"/>
          </a:xfrm>
          <a:noFill/>
          <a:ln/>
        </p:spPr>
      </p:pic>
      <p:pic>
        <p:nvPicPr>
          <p:cNvPr id="300041" name="Picture 9" descr="Fialka"/>
          <p:cNvPicPr>
            <a:picLocks noChangeAspect="1" noChangeArrowheads="1"/>
          </p:cNvPicPr>
          <p:nvPr>
            <p:ph sz="quarter" idx="4"/>
          </p:nvPr>
        </p:nvPicPr>
        <p:blipFill>
          <a:blip r:embed="rId3" cstate="print"/>
          <a:srcRect/>
          <a:stretch>
            <a:fillRect/>
          </a:stretch>
        </p:blipFill>
        <p:spPr>
          <a:xfrm>
            <a:off x="5283200" y="4114800"/>
            <a:ext cx="3149600" cy="2362200"/>
          </a:xfrm>
          <a:noFill/>
          <a:ln/>
        </p:spPr>
      </p:pic>
      <p:pic>
        <p:nvPicPr>
          <p:cNvPr id="300042" name="Picture 10" descr="CD57 CD57RT"/>
          <p:cNvPicPr>
            <a:picLocks noChangeAspect="1" noChangeArrowheads="1"/>
          </p:cNvPicPr>
          <p:nvPr>
            <p:ph sz="quarter" idx="3"/>
          </p:nvPr>
        </p:nvPicPr>
        <p:blipFill>
          <a:blip r:embed="rId4" cstate="print"/>
          <a:srcRect/>
          <a:stretch>
            <a:fillRect/>
          </a:stretch>
        </p:blipFill>
        <p:spPr>
          <a:xfrm>
            <a:off x="1473200" y="4114800"/>
            <a:ext cx="3149600" cy="2362200"/>
          </a:xfrm>
          <a:noFill/>
          <a:ln/>
        </p:spPr>
      </p:pic>
      <p:pic>
        <p:nvPicPr>
          <p:cNvPr id="300043" name="Picture 11" descr="typex"/>
          <p:cNvPicPr>
            <a:picLocks noChangeAspect="1" noChangeArrowheads="1"/>
          </p:cNvPicPr>
          <p:nvPr>
            <p:ph sz="quarter" idx="2"/>
          </p:nvPr>
        </p:nvPicPr>
        <p:blipFill>
          <a:blip r:embed="rId5" cstate="print"/>
          <a:srcRect/>
          <a:stretch>
            <a:fillRect/>
          </a:stretch>
        </p:blipFill>
        <p:spPr>
          <a:xfrm>
            <a:off x="5283200" y="1600200"/>
            <a:ext cx="3149600" cy="23622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827B11B8-C3A7-441D-9FEA-1094B3BEA415}" type="slidenum">
              <a:rPr lang="en-US"/>
              <a:pPr/>
              <a:t>25</a:t>
            </a:fld>
            <a:endParaRPr lang="en-US"/>
          </a:p>
        </p:txBody>
      </p:sp>
      <p:sp>
        <p:nvSpPr>
          <p:cNvPr id="314372" name="Rectangle 4"/>
          <p:cNvSpPr>
            <a:spLocks noGrp="1" noChangeArrowheads="1"/>
          </p:cNvSpPr>
          <p:nvPr>
            <p:ph type="title"/>
          </p:nvPr>
        </p:nvSpPr>
        <p:spPr/>
        <p:txBody>
          <a:bodyPr/>
          <a:lstStyle/>
          <a:p>
            <a:pPr algn="ctr"/>
            <a:r>
              <a:rPr lang="en-US"/>
              <a:t>CRYPTOQUOTES</a:t>
            </a:r>
          </a:p>
        </p:txBody>
      </p:sp>
      <p:sp>
        <p:nvSpPr>
          <p:cNvPr id="314374" name="Rectangle 6"/>
          <p:cNvSpPr>
            <a:spLocks noGrp="1" noChangeArrowheads="1"/>
          </p:cNvSpPr>
          <p:nvPr>
            <p:ph type="body" sz="half" idx="2"/>
          </p:nvPr>
        </p:nvSpPr>
        <p:spPr/>
        <p:txBody>
          <a:bodyPr/>
          <a:lstStyle/>
          <a:p>
            <a:endParaRPr lang="en-US" sz="2400"/>
          </a:p>
          <a:p>
            <a:pPr>
              <a:buFont typeface="Symbol" pitchFamily="18" charset="2"/>
              <a:buNone/>
            </a:pPr>
            <a:endParaRPr lang="en-US" sz="2400"/>
          </a:p>
          <a:p>
            <a:pPr>
              <a:buFont typeface="Symbol" pitchFamily="18" charset="2"/>
              <a:buNone/>
            </a:pPr>
            <a:r>
              <a:rPr lang="en-US" sz="2400"/>
              <a:t>    </a:t>
            </a:r>
            <a:endParaRPr lang="en-US"/>
          </a:p>
        </p:txBody>
      </p:sp>
      <p:pic>
        <p:nvPicPr>
          <p:cNvPr id="314375" name="Picture 7" descr="cryptoquote"/>
          <p:cNvPicPr>
            <a:picLocks noChangeAspect="1" noChangeArrowheads="1"/>
          </p:cNvPicPr>
          <p:nvPr>
            <p:ph sz="half" idx="1"/>
          </p:nvPr>
        </p:nvPicPr>
        <p:blipFill>
          <a:blip r:embed="rId2" cstate="print"/>
          <a:srcRect/>
          <a:stretch>
            <a:fillRect/>
          </a:stretch>
        </p:blipFill>
        <p:spPr>
          <a:xfrm>
            <a:off x="3352800" y="1905000"/>
            <a:ext cx="3657600" cy="41910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8AC72CCD-97C9-4364-90D5-11F519823FEA}" type="slidenum">
              <a:rPr lang="en-US"/>
              <a:pPr/>
              <a:t>26</a:t>
            </a:fld>
            <a:endParaRPr lang="en-US"/>
          </a:p>
        </p:txBody>
      </p:sp>
      <p:sp>
        <p:nvSpPr>
          <p:cNvPr id="316418" name="Rectangle 2"/>
          <p:cNvSpPr>
            <a:spLocks noGrp="1" noChangeArrowheads="1"/>
          </p:cNvSpPr>
          <p:nvPr>
            <p:ph type="title"/>
          </p:nvPr>
        </p:nvSpPr>
        <p:spPr/>
        <p:txBody>
          <a:bodyPr/>
          <a:lstStyle/>
          <a:p>
            <a:pPr algn="ctr"/>
            <a:r>
              <a:rPr lang="en-US"/>
              <a:t>CRYPTOQUOTES</a:t>
            </a:r>
          </a:p>
        </p:txBody>
      </p:sp>
      <p:sp>
        <p:nvSpPr>
          <p:cNvPr id="316419" name="Rectangle 3"/>
          <p:cNvSpPr>
            <a:spLocks noGrp="1" noChangeArrowheads="1"/>
          </p:cNvSpPr>
          <p:nvPr>
            <p:ph type="body" sz="half" idx="2"/>
          </p:nvPr>
        </p:nvSpPr>
        <p:spPr/>
        <p:txBody>
          <a:bodyPr/>
          <a:lstStyle/>
          <a:p>
            <a:endParaRPr lang="en-US" sz="2400"/>
          </a:p>
          <a:p>
            <a:pPr>
              <a:buFont typeface="Symbol" pitchFamily="18" charset="2"/>
              <a:buNone/>
            </a:pPr>
            <a:endParaRPr lang="en-US" sz="2400"/>
          </a:p>
          <a:p>
            <a:pPr>
              <a:buFont typeface="Symbol" pitchFamily="18" charset="2"/>
              <a:buNone/>
            </a:pPr>
            <a:r>
              <a:rPr lang="en-US" sz="2400"/>
              <a:t>    </a:t>
            </a:r>
            <a:r>
              <a:rPr lang="en-US"/>
              <a:t>THE MAN WHO DOESN’T READ GOOD BOOKS HAS NO ADVANTAGE OVER THE MAN WHO CAN’T READ THEM. -– MARK TWAIN</a:t>
            </a:r>
          </a:p>
        </p:txBody>
      </p:sp>
      <p:pic>
        <p:nvPicPr>
          <p:cNvPr id="316420" name="Picture 4" descr="cryptoquote"/>
          <p:cNvPicPr>
            <a:picLocks noChangeAspect="1" noChangeArrowheads="1"/>
          </p:cNvPicPr>
          <p:nvPr>
            <p:ph sz="half" idx="1"/>
          </p:nvPr>
        </p:nvPicPr>
        <p:blipFill>
          <a:blip r:embed="rId2" cstate="print"/>
          <a:srcRect/>
          <a:stretch>
            <a:fillRect/>
          </a:stretch>
        </p:blipFill>
        <p:spPr>
          <a:xfrm>
            <a:off x="1447800" y="1981200"/>
            <a:ext cx="3657600" cy="41910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FEFD02-8DDD-4872-8864-BB9CA0D00862}" type="slidenum">
              <a:rPr lang="en-US"/>
              <a:pPr/>
              <a:t>27</a:t>
            </a:fld>
            <a:endParaRPr lang="en-US"/>
          </a:p>
        </p:txBody>
      </p:sp>
      <p:sp>
        <p:nvSpPr>
          <p:cNvPr id="210946" name="Rectangle 2"/>
          <p:cNvSpPr>
            <a:spLocks noGrp="1" noChangeArrowheads="1"/>
          </p:cNvSpPr>
          <p:nvPr>
            <p:ph type="title"/>
          </p:nvPr>
        </p:nvSpPr>
        <p:spPr>
          <a:xfrm>
            <a:off x="1219200" y="304800"/>
            <a:ext cx="7620000" cy="762000"/>
          </a:xfrm>
        </p:spPr>
        <p:txBody>
          <a:bodyPr/>
          <a:lstStyle/>
          <a:p>
            <a:r>
              <a:rPr lang="en-US"/>
              <a:t>Resources</a:t>
            </a:r>
          </a:p>
        </p:txBody>
      </p:sp>
      <p:sp>
        <p:nvSpPr>
          <p:cNvPr id="210947" name="Rectangle 3"/>
          <p:cNvSpPr>
            <a:spLocks noGrp="1" noChangeArrowheads="1"/>
          </p:cNvSpPr>
          <p:nvPr>
            <p:ph type="body" idx="1"/>
          </p:nvPr>
        </p:nvSpPr>
        <p:spPr>
          <a:xfrm>
            <a:off x="1219200" y="1143000"/>
            <a:ext cx="7467600" cy="5334000"/>
          </a:xfrm>
        </p:spPr>
        <p:txBody>
          <a:bodyPr/>
          <a:lstStyle/>
          <a:p>
            <a:pPr>
              <a:lnSpc>
                <a:spcPct val="75000"/>
              </a:lnSpc>
            </a:pPr>
            <a:r>
              <a:rPr lang="en-US" sz="2000"/>
              <a:t>Codes and Ciphers in History, Part 1 - To 1852, (last viewed 14 July 2005),</a:t>
            </a:r>
            <a:r>
              <a:rPr lang="en-US" sz="2000" b="1"/>
              <a:t>  </a:t>
            </a:r>
            <a:r>
              <a:rPr lang="en-US" sz="2000" b="1">
                <a:hlinkClick r:id="rId2"/>
              </a:rPr>
              <a:t>http://www.smithsrisca.demon.co.uk/crypto-ancient.html</a:t>
            </a:r>
            <a:endParaRPr lang="en-US" sz="2000" b="1"/>
          </a:p>
          <a:p>
            <a:pPr>
              <a:lnSpc>
                <a:spcPct val="75000"/>
              </a:lnSpc>
            </a:pPr>
            <a:r>
              <a:rPr lang="en-US" sz="2000"/>
              <a:t>Copeland, B. Jack (ed), </a:t>
            </a:r>
            <a:r>
              <a:rPr lang="en-US" sz="2000" i="1"/>
              <a:t>The Essential Turing</a:t>
            </a:r>
            <a:r>
              <a:rPr lang="en-US" sz="2000"/>
              <a:t>, (Oxford: Oxford University Press, 2004).</a:t>
            </a:r>
          </a:p>
          <a:p>
            <a:pPr>
              <a:lnSpc>
                <a:spcPct val="75000"/>
              </a:lnSpc>
            </a:pPr>
            <a:r>
              <a:rPr lang="en-US" sz="2000"/>
              <a:t>English Heritage – Bletchley Park, (last viewed 14 July 2005),  </a:t>
            </a:r>
            <a:r>
              <a:rPr lang="en-US" sz="2000">
                <a:hlinkClick r:id="rId3"/>
              </a:rPr>
              <a:t>http://www.english-heritage.org.uk/bletchleypark</a:t>
            </a:r>
            <a:endParaRPr lang="en-US" sz="2000"/>
          </a:p>
          <a:p>
            <a:pPr>
              <a:lnSpc>
                <a:spcPct val="75000"/>
              </a:lnSpc>
            </a:pPr>
            <a:r>
              <a:rPr lang="en-US" sz="2000"/>
              <a:t>History of Encryption, (last viewed 14 July 2005), </a:t>
            </a:r>
            <a:r>
              <a:rPr lang="en-US" sz="2000">
                <a:hlinkClick r:id="rId4"/>
              </a:rPr>
              <a:t>http://www.deathstar.ch/security/encryption/history/history.htm</a:t>
            </a:r>
            <a:endParaRPr lang="en-US" sz="2000"/>
          </a:p>
          <a:p>
            <a:pPr>
              <a:lnSpc>
                <a:spcPct val="75000"/>
              </a:lnSpc>
            </a:pPr>
            <a:r>
              <a:rPr lang="en-US" sz="2000"/>
              <a:t>Kahn, David, </a:t>
            </a:r>
            <a:r>
              <a:rPr lang="en-US" sz="2000" i="1"/>
              <a:t>The Codebreakers: The Story of Secret Writing</a:t>
            </a:r>
            <a:r>
              <a:rPr lang="en-US" sz="2000"/>
              <a:t> (New York: Macmillan, 1967).</a:t>
            </a:r>
          </a:p>
          <a:p>
            <a:pPr>
              <a:lnSpc>
                <a:spcPct val="75000"/>
              </a:lnSpc>
            </a:pPr>
            <a:r>
              <a:rPr lang="en-US" sz="2000"/>
              <a:t>Kallis, Jr., Stephen A., (last viewed 14 July 2005), </a:t>
            </a:r>
            <a:r>
              <a:rPr lang="en-US" sz="2000" b="1" i="1"/>
              <a:t>Codes and Ciphers, </a:t>
            </a:r>
            <a:r>
              <a:rPr lang="en-US" sz="2000" b="1" i="1">
                <a:hlinkClick r:id="rId5"/>
              </a:rPr>
              <a:t>http://www.otr.com/ciphers.html</a:t>
            </a:r>
            <a:endParaRPr lang="en-US" sz="2000"/>
          </a:p>
          <a:p>
            <a:pPr>
              <a:lnSpc>
                <a:spcPct val="75000"/>
              </a:lnSpc>
            </a:pPr>
            <a:r>
              <a:rPr lang="en-US" sz="2000"/>
              <a:t>Singh, Simon(1999), </a:t>
            </a:r>
            <a:r>
              <a:rPr lang="en-US" sz="2000" i="1"/>
              <a:t>The Code Book.</a:t>
            </a:r>
            <a:r>
              <a:rPr lang="en-US" sz="2000"/>
              <a:t> Doubleday.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8001000" cy="1143000"/>
          </a:xfrm>
        </p:spPr>
        <p:txBody>
          <a:bodyPr/>
          <a:lstStyle/>
          <a:p>
            <a:pPr algn="ctr" eaLnBrk="1" hangingPunct="1">
              <a:defRPr/>
            </a:pPr>
            <a:r>
              <a:rPr lang="en-US" sz="8000" dirty="0" smtClean="0"/>
              <a:t>Questions?</a:t>
            </a:r>
          </a:p>
        </p:txBody>
      </p:sp>
      <p:sp>
        <p:nvSpPr>
          <p:cNvPr id="5" name="Content Placeholder 4"/>
          <p:cNvSpPr>
            <a:spLocks noGrp="1"/>
          </p:cNvSpPr>
          <p:nvPr>
            <p:ph idx="1"/>
          </p:nvPr>
        </p:nvSpPr>
        <p:spPr>
          <a:xfrm>
            <a:off x="1447800" y="3200400"/>
            <a:ext cx="7010400" cy="3048000"/>
          </a:xfrm>
        </p:spPr>
        <p:txBody>
          <a:bodyPr/>
          <a:lstStyle/>
          <a:p>
            <a:pPr eaLnBrk="1" hangingPunct="1">
              <a:buFontTx/>
              <a:buNone/>
              <a:defRPr/>
            </a:pPr>
            <a:r>
              <a:rPr lang="en-US" dirty="0" smtClean="0"/>
              <a:t>Dr. Wayne Summers</a:t>
            </a:r>
          </a:p>
          <a:p>
            <a:pPr eaLnBrk="1" hangingPunct="1">
              <a:buFontTx/>
              <a:buNone/>
              <a:defRPr/>
            </a:pPr>
            <a:r>
              <a:rPr lang="en-US" dirty="0" smtClean="0"/>
              <a:t>TSYS School of Computer Science</a:t>
            </a:r>
          </a:p>
          <a:p>
            <a:pPr eaLnBrk="1" hangingPunct="1">
              <a:buFontTx/>
              <a:buNone/>
              <a:defRPr/>
            </a:pPr>
            <a:r>
              <a:rPr lang="en-US" dirty="0" smtClean="0"/>
              <a:t>Columbus State University</a:t>
            </a:r>
          </a:p>
          <a:p>
            <a:pPr eaLnBrk="1" hangingPunct="1">
              <a:buFontTx/>
              <a:buNone/>
              <a:defRPr/>
            </a:pPr>
            <a:r>
              <a:rPr lang="en-US" dirty="0" smtClean="0"/>
              <a:t>Columbus, GA</a:t>
            </a:r>
          </a:p>
          <a:p>
            <a:pPr eaLnBrk="1" hangingPunct="1">
              <a:buFontTx/>
              <a:buNone/>
              <a:defRPr/>
            </a:pPr>
            <a:r>
              <a:rPr lang="en-US" dirty="0" smtClean="0"/>
              <a:t>wsummers@ColumbusState.edu</a:t>
            </a:r>
          </a:p>
        </p:txBody>
      </p:sp>
      <p:sp>
        <p:nvSpPr>
          <p:cNvPr id="34820" name="Date Placeholder 1"/>
          <p:cNvSpPr>
            <a:spLocks noGrp="1"/>
          </p:cNvSpPr>
          <p:nvPr>
            <p:ph type="dt" sz="quarter" idx="10"/>
          </p:nvPr>
        </p:nvSpPr>
        <p:spPr>
          <a:noFill/>
        </p:spPr>
        <p:txBody>
          <a:bodyPr/>
          <a:lstStyle/>
          <a:p>
            <a:fld id="{D243C2C5-BF7C-48ED-9234-95BA93E64405}" type="datetime1">
              <a:rPr lang="en-US"/>
              <a:pPr/>
              <a:t>6/6/2011</a:t>
            </a:fld>
            <a:endParaRPr lang="en-US"/>
          </a:p>
        </p:txBody>
      </p:sp>
      <p:sp>
        <p:nvSpPr>
          <p:cNvPr id="34821" name="Footer Placeholder 2"/>
          <p:cNvSpPr>
            <a:spLocks noGrp="1"/>
          </p:cNvSpPr>
          <p:nvPr>
            <p:ph type="ftr" sz="quarter" idx="11"/>
          </p:nvPr>
        </p:nvSpPr>
        <p:spPr>
          <a:noFill/>
        </p:spPr>
        <p:txBody>
          <a:bodyPr/>
          <a:lstStyle/>
          <a:p>
            <a:r>
              <a:rPr lang="en-US"/>
              <a:t>Columbus State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8698C1-22D1-4A8E-BD95-A487629AF9D9}" type="slidenum">
              <a:rPr lang="en-US"/>
              <a:pPr/>
              <a:t>3</a:t>
            </a:fld>
            <a:endParaRPr lang="en-US"/>
          </a:p>
        </p:txBody>
      </p:sp>
      <p:sp>
        <p:nvSpPr>
          <p:cNvPr id="225282" name="Rectangle 2"/>
          <p:cNvSpPr>
            <a:spLocks noGrp="1" noChangeArrowheads="1"/>
          </p:cNvSpPr>
          <p:nvPr>
            <p:ph type="title"/>
          </p:nvPr>
        </p:nvSpPr>
        <p:spPr/>
        <p:txBody>
          <a:bodyPr/>
          <a:lstStyle/>
          <a:p>
            <a:pPr algn="ctr"/>
            <a:r>
              <a:rPr lang="en-US" altLang="zh-CN" b="1">
                <a:ea typeface="宋体" charset="-122"/>
              </a:rPr>
              <a:t>Introduction to Cryptography and Encryption</a:t>
            </a:r>
            <a:endParaRPr lang="en-US"/>
          </a:p>
        </p:txBody>
      </p:sp>
      <p:sp>
        <p:nvSpPr>
          <p:cNvPr id="225283" name="Rectangle 3"/>
          <p:cNvSpPr>
            <a:spLocks noGrp="1" noChangeArrowheads="1"/>
          </p:cNvSpPr>
          <p:nvPr>
            <p:ph type="body" idx="1"/>
          </p:nvPr>
        </p:nvSpPr>
        <p:spPr/>
        <p:txBody>
          <a:bodyPr/>
          <a:lstStyle/>
          <a:p>
            <a:pPr>
              <a:lnSpc>
                <a:spcPct val="75000"/>
              </a:lnSpc>
            </a:pPr>
            <a:r>
              <a:rPr lang="en-US" sz="2400" b="1"/>
              <a:t>cryptography </a:t>
            </a:r>
            <a:r>
              <a:rPr lang="en-US" sz="2400"/>
              <a:t>Greek words </a:t>
            </a:r>
            <a:r>
              <a:rPr lang="en-US" sz="2400" i="1"/>
              <a:t>kryptos</a:t>
            </a:r>
            <a:r>
              <a:rPr lang="en-US" sz="2400"/>
              <a:t> meaning hidden and </a:t>
            </a:r>
            <a:r>
              <a:rPr lang="en-US" sz="2400" i="1"/>
              <a:t>grafi</a:t>
            </a:r>
            <a:r>
              <a:rPr lang="en-US" sz="2400"/>
              <a:t> meaning writing and is the study of hiding written information through encoding or enciphering</a:t>
            </a:r>
          </a:p>
          <a:p>
            <a:pPr>
              <a:lnSpc>
                <a:spcPct val="75000"/>
              </a:lnSpc>
            </a:pPr>
            <a:r>
              <a:rPr lang="en-US" sz="2400" b="1"/>
              <a:t>code</a:t>
            </a:r>
            <a:r>
              <a:rPr lang="en-US" sz="2400"/>
              <a:t> is the replacing of a word or phrase with a word, number or symbol</a:t>
            </a:r>
          </a:p>
          <a:p>
            <a:pPr>
              <a:lnSpc>
                <a:spcPct val="75000"/>
              </a:lnSpc>
            </a:pPr>
            <a:r>
              <a:rPr lang="en-US" sz="2400" b="1"/>
              <a:t>cipher</a:t>
            </a:r>
            <a:r>
              <a:rPr lang="en-US" sz="2400"/>
              <a:t> involves making letter-for-letter substitutions.</a:t>
            </a:r>
          </a:p>
          <a:p>
            <a:pPr>
              <a:lnSpc>
                <a:spcPct val="75000"/>
              </a:lnSpc>
            </a:pPr>
            <a:r>
              <a:rPr lang="en-US" sz="2400"/>
              <a:t> Information can be hidden by either </a:t>
            </a:r>
            <a:r>
              <a:rPr lang="en-US" sz="2400" b="1"/>
              <a:t>substituting</a:t>
            </a:r>
            <a:r>
              <a:rPr lang="en-US" sz="2400"/>
              <a:t> other letters, words or symbols for the letters or words in the message or </a:t>
            </a:r>
            <a:r>
              <a:rPr lang="en-US" sz="2400" b="1"/>
              <a:t>transposing</a:t>
            </a:r>
            <a:r>
              <a:rPr lang="en-US" sz="2400"/>
              <a:t> the letters or words in the message.</a:t>
            </a:r>
          </a:p>
          <a:p>
            <a:pPr>
              <a:lnSpc>
                <a:spcPct val="75000"/>
              </a:lnSpc>
            </a:pPr>
            <a:r>
              <a:rPr lang="en-US" sz="2400" b="1"/>
              <a:t>Cryptology</a:t>
            </a:r>
            <a:r>
              <a:rPr lang="en-US" sz="2400"/>
              <a:t> is the overall study of codes and ciphers </a:t>
            </a:r>
          </a:p>
          <a:p>
            <a:pPr>
              <a:lnSpc>
                <a:spcPct val="75000"/>
              </a:lnSpc>
            </a:pPr>
            <a:r>
              <a:rPr lang="en-US" sz="2400" b="1"/>
              <a:t>cryptoanalysis</a:t>
            </a:r>
            <a:r>
              <a:rPr lang="en-US" sz="2400"/>
              <a:t> is the science of the decryption of codes and ciphers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C46B607-EF93-46B1-9AF4-6556DC9CEFA5}" type="slidenum">
              <a:rPr lang="en-US"/>
              <a:pPr/>
              <a:t>4</a:t>
            </a:fld>
            <a:endParaRPr lang="en-US"/>
          </a:p>
        </p:txBody>
      </p:sp>
      <p:sp>
        <p:nvSpPr>
          <p:cNvPr id="266242" name="Rectangle 2"/>
          <p:cNvSpPr>
            <a:spLocks noGrp="1" noChangeArrowheads="1"/>
          </p:cNvSpPr>
          <p:nvPr>
            <p:ph type="title"/>
          </p:nvPr>
        </p:nvSpPr>
        <p:spPr/>
        <p:txBody>
          <a:bodyPr/>
          <a:lstStyle/>
          <a:p>
            <a:pPr algn="ctr"/>
            <a:r>
              <a:rPr lang="en-US"/>
              <a:t>Early Encryption</a:t>
            </a:r>
          </a:p>
        </p:txBody>
      </p:sp>
      <p:sp>
        <p:nvSpPr>
          <p:cNvPr id="266243" name="Rectangle 3"/>
          <p:cNvSpPr>
            <a:spLocks noGrp="1" noChangeArrowheads="1"/>
          </p:cNvSpPr>
          <p:nvPr>
            <p:ph type="body" idx="1"/>
          </p:nvPr>
        </p:nvSpPr>
        <p:spPr/>
        <p:txBody>
          <a:bodyPr/>
          <a:lstStyle/>
          <a:p>
            <a:pPr>
              <a:lnSpc>
                <a:spcPct val="75000"/>
              </a:lnSpc>
            </a:pPr>
            <a:r>
              <a:rPr lang="en-US" altLang="zh-CN" sz="2400">
                <a:ea typeface="宋体" charset="-122"/>
              </a:rPr>
              <a:t>began in Egypt around 1900 BCE. The scribe for the Pharaoh Amenemhet II “used hieroglyphic substitutions to impart dignity and authority” to the inscriptions in the pyramids</a:t>
            </a:r>
          </a:p>
          <a:p>
            <a:pPr>
              <a:lnSpc>
                <a:spcPct val="75000"/>
              </a:lnSpc>
            </a:pPr>
            <a:r>
              <a:rPr lang="en-US" sz="2400"/>
              <a:t>500-1500 BCE, Assyrian and other cultures began hiding information </a:t>
            </a:r>
          </a:p>
          <a:p>
            <a:pPr lvl="1">
              <a:lnSpc>
                <a:spcPct val="75000"/>
              </a:lnSpc>
            </a:pPr>
            <a:r>
              <a:rPr lang="en-US" sz="2400"/>
              <a:t>tattooing the message on the heads of the messengers, </a:t>
            </a:r>
          </a:p>
          <a:p>
            <a:pPr lvl="1">
              <a:lnSpc>
                <a:spcPct val="75000"/>
              </a:lnSpc>
            </a:pPr>
            <a:r>
              <a:rPr lang="en-US" sz="2400"/>
              <a:t>“carving” the message in the stomach of animals, </a:t>
            </a:r>
          </a:p>
          <a:p>
            <a:pPr lvl="1">
              <a:lnSpc>
                <a:spcPct val="75000"/>
              </a:lnSpc>
            </a:pPr>
            <a:r>
              <a:rPr lang="en-US" sz="2400"/>
              <a:t>hiding the message under new wax</a:t>
            </a:r>
          </a:p>
          <a:p>
            <a:pPr>
              <a:lnSpc>
                <a:spcPct val="75000"/>
              </a:lnSpc>
            </a:pPr>
            <a:r>
              <a:rPr lang="en-US" altLang="zh-CN" sz="2400">
                <a:ea typeface="宋体" charset="-122"/>
              </a:rPr>
              <a:t>600 BCE, Hebrew scribes used a simple substitution cipher known as ATBASH using a reverse alphabet. (used in book of Jeremiah)</a:t>
            </a:r>
          </a:p>
          <a:p>
            <a:pPr>
              <a:lnSpc>
                <a:spcPct val="75000"/>
              </a:lnSpc>
            </a:pP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98616DA-0420-4488-B564-1B52D2E473FB}" type="slidenum">
              <a:rPr lang="en-US"/>
              <a:pPr/>
              <a:t>5</a:t>
            </a:fld>
            <a:endParaRPr lang="en-US"/>
          </a:p>
        </p:txBody>
      </p:sp>
      <p:sp>
        <p:nvSpPr>
          <p:cNvPr id="271362" name="Rectangle 2"/>
          <p:cNvSpPr>
            <a:spLocks noGrp="1" noChangeArrowheads="1"/>
          </p:cNvSpPr>
          <p:nvPr>
            <p:ph type="title"/>
          </p:nvPr>
        </p:nvSpPr>
        <p:spPr/>
        <p:txBody>
          <a:bodyPr/>
          <a:lstStyle/>
          <a:p>
            <a:pPr algn="ctr"/>
            <a:r>
              <a:rPr lang="en-US"/>
              <a:t>SCYTALE</a:t>
            </a:r>
          </a:p>
        </p:txBody>
      </p:sp>
      <p:sp>
        <p:nvSpPr>
          <p:cNvPr id="271364" name="Rectangle 4"/>
          <p:cNvSpPr>
            <a:spLocks noGrp="1" noChangeArrowheads="1"/>
          </p:cNvSpPr>
          <p:nvPr>
            <p:ph sz="half" idx="2"/>
          </p:nvPr>
        </p:nvSpPr>
        <p:spPr/>
        <p:txBody>
          <a:bodyPr/>
          <a:lstStyle/>
          <a:p>
            <a:r>
              <a:rPr lang="en-US" altLang="zh-CN" sz="2400">
                <a:ea typeface="宋体" charset="-122"/>
              </a:rPr>
              <a:t>The first appearance of a cipher device is the scytale used by the Greeks around 475 BCE</a:t>
            </a:r>
            <a:endParaRPr lang="en-US" sz="2400"/>
          </a:p>
          <a:p>
            <a:endParaRPr lang="en-US" sz="2400"/>
          </a:p>
          <a:p>
            <a:r>
              <a:rPr lang="en-US" sz="2400"/>
              <a:t>the message </a:t>
            </a:r>
            <a:endParaRPr lang="en-US" sz="2400" i="1"/>
          </a:p>
          <a:p>
            <a:pPr>
              <a:buFont typeface="Symbol" pitchFamily="18" charset="2"/>
              <a:buNone/>
            </a:pPr>
            <a:r>
              <a:rPr lang="en-US" sz="2400" i="1"/>
              <a:t>“the scytale is a transposition cipher”</a:t>
            </a:r>
            <a:r>
              <a:rPr lang="en-US" sz="2400"/>
              <a:t> </a:t>
            </a:r>
          </a:p>
          <a:p>
            <a:r>
              <a:rPr lang="en-US" sz="2400"/>
              <a:t>becomes</a:t>
            </a:r>
            <a:endParaRPr lang="en-US" altLang="zh-CN" sz="2400" i="1">
              <a:ea typeface="宋体" charset="-122"/>
            </a:endParaRPr>
          </a:p>
          <a:p>
            <a:pPr>
              <a:buFont typeface="Symbol" pitchFamily="18" charset="2"/>
              <a:buNone/>
            </a:pPr>
            <a:r>
              <a:rPr lang="en-US" altLang="zh-CN" sz="2400" i="1">
                <a:ea typeface="宋体" charset="-122"/>
              </a:rPr>
              <a:t>     THESN EIPCS SOICA SPYTI HTRTE AAIRL NO</a:t>
            </a:r>
            <a:r>
              <a:rPr lang="en-US" altLang="zh-CN" sz="2400">
                <a:ea typeface="宋体" charset="-122"/>
              </a:rPr>
              <a:t> </a:t>
            </a:r>
            <a:endParaRPr lang="en-US" sz="2400">
              <a:ea typeface="宋体" charset="-122"/>
            </a:endParaRPr>
          </a:p>
        </p:txBody>
      </p:sp>
      <p:pic>
        <p:nvPicPr>
          <p:cNvPr id="271365" name="Picture 5"/>
          <p:cNvPicPr>
            <a:picLocks noChangeAspect="1" noChangeArrowheads="1"/>
          </p:cNvPicPr>
          <p:nvPr>
            <p:ph sz="half" idx="1"/>
          </p:nvPr>
        </p:nvPicPr>
        <p:blipFill>
          <a:blip r:embed="rId2" cstate="print"/>
          <a:srcRect/>
          <a:stretch>
            <a:fillRect/>
          </a:stretch>
        </p:blipFill>
        <p:spPr>
          <a:xfrm>
            <a:off x="1371600" y="2667000"/>
            <a:ext cx="3581400" cy="104775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6"/>
          <p:cNvSpPr>
            <a:spLocks noGrp="1"/>
          </p:cNvSpPr>
          <p:nvPr>
            <p:ph type="sldNum" sz="quarter" idx="12"/>
          </p:nvPr>
        </p:nvSpPr>
        <p:spPr/>
        <p:txBody>
          <a:bodyPr/>
          <a:lstStyle/>
          <a:p>
            <a:fld id="{43D2F0E5-FE9C-4739-9004-C98DDFB23FD6}" type="slidenum">
              <a:rPr lang="en-US"/>
              <a:pPr/>
              <a:t>6</a:t>
            </a:fld>
            <a:endParaRPr lang="en-US"/>
          </a:p>
        </p:txBody>
      </p:sp>
      <p:sp>
        <p:nvSpPr>
          <p:cNvPr id="272388" name="Rectangle 4"/>
          <p:cNvSpPr>
            <a:spLocks noGrp="1" noChangeArrowheads="1"/>
          </p:cNvSpPr>
          <p:nvPr>
            <p:ph type="title"/>
          </p:nvPr>
        </p:nvSpPr>
        <p:spPr/>
        <p:txBody>
          <a:bodyPr/>
          <a:lstStyle/>
          <a:p>
            <a:pPr algn="ctr"/>
            <a:r>
              <a:rPr lang="en-US" altLang="zh-CN" sz="4800">
                <a:ea typeface="宋体" charset="-122"/>
              </a:rPr>
              <a:t>Caesar cipher</a:t>
            </a:r>
            <a:r>
              <a:rPr lang="en-US" altLang="zh-CN">
                <a:ea typeface="宋体" charset="-122"/>
              </a:rPr>
              <a:t> </a:t>
            </a:r>
            <a:endParaRPr lang="en-US"/>
          </a:p>
        </p:txBody>
      </p:sp>
      <p:sp>
        <p:nvSpPr>
          <p:cNvPr id="272394" name="Rectangle 10"/>
          <p:cNvSpPr>
            <a:spLocks noGrp="1" noChangeArrowheads="1"/>
          </p:cNvSpPr>
          <p:nvPr>
            <p:ph type="body" sz="half" idx="2"/>
          </p:nvPr>
        </p:nvSpPr>
        <p:spPr>
          <a:xfrm>
            <a:off x="1219200" y="3200400"/>
            <a:ext cx="7467600" cy="3276600"/>
          </a:xfrm>
        </p:spPr>
        <p:txBody>
          <a:bodyPr/>
          <a:lstStyle/>
          <a:p>
            <a:r>
              <a:rPr lang="en-US" sz="2400"/>
              <a:t>The message</a:t>
            </a:r>
          </a:p>
          <a:p>
            <a:pPr>
              <a:buFont typeface="Symbol" pitchFamily="18" charset="2"/>
              <a:buNone/>
            </a:pPr>
            <a:r>
              <a:rPr lang="en-US" sz="2400"/>
              <a:t>“the caesar cipher is a substitution cipher”</a:t>
            </a:r>
          </a:p>
          <a:p>
            <a:r>
              <a:rPr lang="en-US" sz="2400"/>
              <a:t>becomes</a:t>
            </a:r>
            <a:endParaRPr lang="en-US" altLang="zh-CN" sz="2400">
              <a:ea typeface="宋体" charset="-122"/>
            </a:endParaRPr>
          </a:p>
          <a:p>
            <a:pPr>
              <a:buFont typeface="Symbol" pitchFamily="18" charset="2"/>
              <a:buNone/>
            </a:pPr>
            <a:r>
              <a:rPr lang="en-US" altLang="zh-CN" sz="2400">
                <a:ea typeface="宋体" charset="-122"/>
              </a:rPr>
              <a:t>WKHFD HVDUF LSKHU LVDVX EVWLW XWLRQ FLSKH U </a:t>
            </a:r>
            <a:endParaRPr lang="en-US" sz="2400"/>
          </a:p>
        </p:txBody>
      </p:sp>
      <p:graphicFrame>
        <p:nvGraphicFramePr>
          <p:cNvPr id="272571" name="Group 187"/>
          <p:cNvGraphicFramePr>
            <a:graphicFrameLocks noGrp="1"/>
          </p:cNvGraphicFramePr>
          <p:nvPr>
            <p:ph sz="half" idx="1"/>
          </p:nvPr>
        </p:nvGraphicFramePr>
        <p:xfrm>
          <a:off x="1219200" y="1600200"/>
          <a:ext cx="7766050" cy="914400"/>
        </p:xfrm>
        <a:graphic>
          <a:graphicData uri="http://schemas.openxmlformats.org/drawingml/2006/table">
            <a:tbl>
              <a:tblPr/>
              <a:tblGrid>
                <a:gridCol w="298450"/>
                <a:gridCol w="298450"/>
                <a:gridCol w="298450"/>
                <a:gridCol w="300038"/>
                <a:gridCol w="298450"/>
                <a:gridCol w="298450"/>
                <a:gridCol w="298450"/>
                <a:gridCol w="298450"/>
                <a:gridCol w="298450"/>
                <a:gridCol w="300037"/>
                <a:gridCol w="298450"/>
                <a:gridCol w="298450"/>
                <a:gridCol w="298450"/>
                <a:gridCol w="298450"/>
                <a:gridCol w="298450"/>
                <a:gridCol w="300038"/>
                <a:gridCol w="298450"/>
                <a:gridCol w="298450"/>
                <a:gridCol w="298450"/>
                <a:gridCol w="298450"/>
                <a:gridCol w="298450"/>
                <a:gridCol w="300037"/>
                <a:gridCol w="298450"/>
                <a:gridCol w="298450"/>
                <a:gridCol w="298450"/>
                <a:gridCol w="298450"/>
              </a:tblGrid>
              <a:tr h="457200">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j</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q</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Z</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J</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Q</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U</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5000"/>
                        </a:lnSpc>
                        <a:spcBef>
                          <a:spcPct val="6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8E552C-422F-4ADD-8CA1-4945B0AEDC1A}" type="slidenum">
              <a:rPr lang="en-US"/>
              <a:pPr/>
              <a:t>7</a:t>
            </a:fld>
            <a:endParaRPr lang="en-US"/>
          </a:p>
        </p:txBody>
      </p:sp>
      <p:sp>
        <p:nvSpPr>
          <p:cNvPr id="276482" name="Rectangle 2"/>
          <p:cNvSpPr>
            <a:spLocks noGrp="1" noChangeArrowheads="1"/>
          </p:cNvSpPr>
          <p:nvPr>
            <p:ph type="title"/>
          </p:nvPr>
        </p:nvSpPr>
        <p:spPr/>
        <p:txBody>
          <a:bodyPr/>
          <a:lstStyle/>
          <a:p>
            <a:pPr algn="ctr"/>
            <a:r>
              <a:rPr lang="en-US"/>
              <a:t>Early Encryption</a:t>
            </a:r>
          </a:p>
        </p:txBody>
      </p:sp>
      <p:sp>
        <p:nvSpPr>
          <p:cNvPr id="276483" name="Rectangle 3"/>
          <p:cNvSpPr>
            <a:spLocks noGrp="1" noChangeArrowheads="1"/>
          </p:cNvSpPr>
          <p:nvPr>
            <p:ph type="body" idx="1"/>
          </p:nvPr>
        </p:nvSpPr>
        <p:spPr/>
        <p:txBody>
          <a:bodyPr/>
          <a:lstStyle/>
          <a:p>
            <a:pPr>
              <a:lnSpc>
                <a:spcPct val="65000"/>
              </a:lnSpc>
            </a:pPr>
            <a:r>
              <a:rPr lang="en-US" sz="2000"/>
              <a:t>Arab Cryptanalysis developed around the 8th century A.D. by </a:t>
            </a:r>
            <a:r>
              <a:rPr lang="en-US" sz="2000" b="1" i="1"/>
              <a:t>Abu 'Abd al-Rahman al-Khalil ibn Ahmad ibn 'Amr ibn Tammam al Farahidi al-Zadi al Yahmadi</a:t>
            </a:r>
            <a:r>
              <a:rPr lang="en-US" sz="2000"/>
              <a:t>  who solved a cryptogram in Greek for the Byzantine emperor; first to discover and write down the methods of cryptanalysis. </a:t>
            </a:r>
          </a:p>
          <a:p>
            <a:pPr>
              <a:lnSpc>
                <a:spcPct val="65000"/>
              </a:lnSpc>
            </a:pPr>
            <a:r>
              <a:rPr lang="en-US" sz="2000"/>
              <a:t>Another Arab of the 9th century, </a:t>
            </a:r>
            <a:r>
              <a:rPr lang="en-US" sz="2000" b="1" i="1"/>
              <a:t>Abu Yusuf Ya'qub ibn Is-haq ibn as-Sabbah ibn 'omran ibn Ismail al-Kindi</a:t>
            </a:r>
            <a:r>
              <a:rPr lang="en-US" sz="2000"/>
              <a:t> wrote "</a:t>
            </a:r>
            <a:r>
              <a:rPr lang="en-US" sz="2000" b="1" i="1"/>
              <a:t>A Manuscript on Deciphering Cryptographic Messages“</a:t>
            </a:r>
          </a:p>
          <a:p>
            <a:pPr>
              <a:lnSpc>
                <a:spcPct val="65000"/>
              </a:lnSpc>
            </a:pPr>
            <a:r>
              <a:rPr lang="en-US" sz="2000"/>
              <a:t>1412, Arabic knowledge of cryptology fully described in the </a:t>
            </a:r>
            <a:r>
              <a:rPr lang="en-US" sz="2000" b="1" i="1"/>
              <a:t>Subh al-a 'sha, </a:t>
            </a:r>
            <a:r>
              <a:rPr lang="en-US" sz="2000"/>
              <a:t>14-volume encyclopedia, written by</a:t>
            </a:r>
            <a:r>
              <a:rPr lang="en-US" sz="2000" b="1" i="1"/>
              <a:t> Shihab al-Din abu 'l-Abbas Ahmad ben Ali ben Ahmad Abd Allah al-Qalqashandi </a:t>
            </a:r>
          </a:p>
          <a:p>
            <a:pPr>
              <a:lnSpc>
                <a:spcPct val="65000"/>
              </a:lnSpc>
            </a:pPr>
            <a:r>
              <a:rPr lang="en-US" sz="2000"/>
              <a:t>During the Middle Ages in Europe, encryption was primarily restricted to the monks. </a:t>
            </a:r>
            <a:r>
              <a:rPr lang="en-US" sz="2000" b="1" i="1"/>
              <a:t>"</a:t>
            </a:r>
            <a:r>
              <a:rPr lang="en-US" sz="2000" i="1"/>
              <a:t> </a:t>
            </a:r>
            <a:r>
              <a:rPr lang="en-US" sz="2000"/>
              <a:t>Around 1250 A.D., </a:t>
            </a:r>
            <a:r>
              <a:rPr lang="en-US" sz="2000" b="1"/>
              <a:t>Roger Bacon</a:t>
            </a:r>
            <a:r>
              <a:rPr lang="en-US" sz="2000"/>
              <a:t>, wrote the "</a:t>
            </a:r>
            <a:r>
              <a:rPr lang="en-US" sz="2000" b="1" i="1"/>
              <a:t>Epistle on the Secret Works of Art and the Nullity of Magic”</a:t>
            </a:r>
            <a:r>
              <a:rPr lang="en-US" sz="2000"/>
              <a:t> describing seven deliberately vague methods of concealing a secret </a:t>
            </a:r>
          </a:p>
          <a:p>
            <a:pPr>
              <a:lnSpc>
                <a:spcPct val="65000"/>
              </a:lnSpc>
            </a:pPr>
            <a:r>
              <a:rPr lang="en-US" sz="2000"/>
              <a:t>Around 1392 A.D., </a:t>
            </a:r>
            <a:r>
              <a:rPr lang="en-US" sz="2000" b="1" i="1"/>
              <a:t>Geoffrey Chaucer</a:t>
            </a:r>
            <a:r>
              <a:rPr lang="en-US" sz="2000"/>
              <a:t> wrote six short passages in cipher in his "</a:t>
            </a:r>
            <a:r>
              <a:rPr lang="en-US" sz="2000" b="1" i="1"/>
              <a:t>The Equatorie of the Planetis"</a:t>
            </a:r>
            <a:r>
              <a:rPr lang="en-US" sz="2000"/>
              <a:t> notes to his "</a:t>
            </a:r>
            <a:r>
              <a:rPr lang="en-US" sz="2000" b="1" i="1"/>
              <a:t>Treatise on the Astrolabe</a:t>
            </a:r>
            <a:r>
              <a:rPr lang="en-US" sz="200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9758183-7DCE-45F0-95C5-6E90A7157AF2}" type="slidenum">
              <a:rPr lang="en-US"/>
              <a:pPr/>
              <a:t>8</a:t>
            </a:fld>
            <a:endParaRPr lang="en-US"/>
          </a:p>
        </p:txBody>
      </p:sp>
      <p:sp>
        <p:nvSpPr>
          <p:cNvPr id="277506" name="Rectangle 2"/>
          <p:cNvSpPr>
            <a:spLocks noGrp="1" noChangeArrowheads="1"/>
          </p:cNvSpPr>
          <p:nvPr>
            <p:ph type="title"/>
          </p:nvPr>
        </p:nvSpPr>
        <p:spPr/>
        <p:txBody>
          <a:bodyPr/>
          <a:lstStyle/>
          <a:p>
            <a:pPr algn="ctr"/>
            <a:r>
              <a:rPr lang="en-US" b="1"/>
              <a:t>Early Cipher Machines</a:t>
            </a:r>
          </a:p>
        </p:txBody>
      </p:sp>
      <p:sp>
        <p:nvSpPr>
          <p:cNvPr id="277508" name="Rectangle 4"/>
          <p:cNvSpPr>
            <a:spLocks noGrp="1" noChangeArrowheads="1"/>
          </p:cNvSpPr>
          <p:nvPr>
            <p:ph type="body" sz="half" idx="1"/>
          </p:nvPr>
        </p:nvSpPr>
        <p:spPr/>
        <p:txBody>
          <a:bodyPr/>
          <a:lstStyle/>
          <a:p>
            <a:r>
              <a:rPr lang="en-US" altLang="zh-CN" sz="2000">
                <a:ea typeface="宋体" charset="-122"/>
              </a:rPr>
              <a:t>Leon Battista Alberti (1404-1472) developed a cipher machine for mechanical encryption </a:t>
            </a:r>
          </a:p>
          <a:p>
            <a:r>
              <a:rPr lang="en-US" altLang="zh-CN" sz="2000">
                <a:ea typeface="宋体" charset="-122"/>
              </a:rPr>
              <a:t>based on the Caesar cipher algorithm</a:t>
            </a:r>
          </a:p>
          <a:p>
            <a:r>
              <a:rPr lang="en-US" altLang="zh-CN" sz="2000">
                <a:ea typeface="宋体" charset="-122"/>
              </a:rPr>
              <a:t>Alberti developed and published the first polyalphabetic cipher and designed a cipher disk to simplify the process</a:t>
            </a:r>
          </a:p>
          <a:p>
            <a:r>
              <a:rPr lang="en-US" altLang="zh-CN" sz="2000">
                <a:ea typeface="宋体" charset="-122"/>
              </a:rPr>
              <a:t>"Father of Western Cryptography"</a:t>
            </a:r>
            <a:endParaRPr lang="en-US" sz="2000"/>
          </a:p>
        </p:txBody>
      </p:sp>
      <p:pic>
        <p:nvPicPr>
          <p:cNvPr id="277510" name="Picture 6"/>
          <p:cNvPicPr>
            <a:picLocks noChangeAspect="1" noChangeArrowheads="1"/>
          </p:cNvPicPr>
          <p:nvPr>
            <p:ph sz="half" idx="2"/>
          </p:nvPr>
        </p:nvPicPr>
        <p:blipFill>
          <a:blip r:embed="rId2" cstate="print"/>
          <a:srcRect/>
          <a:stretch>
            <a:fillRect/>
          </a:stretch>
        </p:blipFill>
        <p:spPr>
          <a:xfrm>
            <a:off x="3744913" y="4114800"/>
            <a:ext cx="2414587" cy="23622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D66C12B-F714-45C3-B908-2B9BF1DC0078}" type="slidenum">
              <a:rPr lang="en-US"/>
              <a:pPr/>
              <a:t>9</a:t>
            </a:fld>
            <a:endParaRPr lang="en-US"/>
          </a:p>
        </p:txBody>
      </p:sp>
      <p:sp>
        <p:nvSpPr>
          <p:cNvPr id="279556" name="Rectangle 4"/>
          <p:cNvSpPr>
            <a:spLocks noGrp="1" noChangeArrowheads="1"/>
          </p:cNvSpPr>
          <p:nvPr>
            <p:ph type="title"/>
          </p:nvPr>
        </p:nvSpPr>
        <p:spPr/>
        <p:txBody>
          <a:bodyPr/>
          <a:lstStyle/>
          <a:p>
            <a:pPr algn="ctr"/>
            <a:r>
              <a:rPr lang="en-US"/>
              <a:t>Jefferson Cylinder – built late 1790s</a:t>
            </a:r>
          </a:p>
        </p:txBody>
      </p:sp>
      <p:pic>
        <p:nvPicPr>
          <p:cNvPr id="279558" name="Picture 6"/>
          <p:cNvPicPr>
            <a:picLocks noChangeAspect="1" noChangeArrowheads="1"/>
          </p:cNvPicPr>
          <p:nvPr>
            <p:ph idx="1"/>
          </p:nvPr>
        </p:nvPicPr>
        <p:blipFill>
          <a:blip r:embed="rId2" cstate="print"/>
          <a:srcRect/>
          <a:stretch>
            <a:fillRect/>
          </a:stretch>
        </p:blipFill>
        <p:spPr>
          <a:xfrm>
            <a:off x="2633663" y="3248025"/>
            <a:ext cx="4638675" cy="158115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5065</TotalTime>
  <Words>1460</Words>
  <Application>Microsoft Office PowerPoint</Application>
  <PresentationFormat>On-screen Show (4:3)</PresentationFormat>
  <Paragraphs>328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 New Roman</vt:lpstr>
      <vt:lpstr>Symbol</vt:lpstr>
      <vt:lpstr>宋体</vt:lpstr>
      <vt:lpstr>Lock And Key</vt:lpstr>
      <vt:lpstr>Cipher Machines: From Antiquity to the Enigma Machine</vt:lpstr>
      <vt:lpstr>Slide 2</vt:lpstr>
      <vt:lpstr>Introduction to Cryptography and Encryption</vt:lpstr>
      <vt:lpstr>Early Encryption</vt:lpstr>
      <vt:lpstr>SCYTALE</vt:lpstr>
      <vt:lpstr>Caesar cipher </vt:lpstr>
      <vt:lpstr>Early Encryption</vt:lpstr>
      <vt:lpstr>Early Cipher Machines</vt:lpstr>
      <vt:lpstr>Jefferson Cylinder – built late 1790s</vt:lpstr>
      <vt:lpstr>Wheatstone Cryptograph, originally invented by Wadsworth in 1817 </vt:lpstr>
      <vt:lpstr>Popular Cryptography</vt:lpstr>
      <vt:lpstr>Mexican Army Cipher Disk (1913)</vt:lpstr>
      <vt:lpstr>Rotor Cipher Machines</vt:lpstr>
      <vt:lpstr>Enigma machine</vt:lpstr>
      <vt:lpstr>Enigma machine </vt:lpstr>
      <vt:lpstr>Enigma machine</vt:lpstr>
      <vt:lpstr>Cracking the Enigma machine </vt:lpstr>
      <vt:lpstr>Cracking the Enigma machine</vt:lpstr>
      <vt:lpstr>Bombe</vt:lpstr>
      <vt:lpstr>Lorenz </vt:lpstr>
      <vt:lpstr>Colossus http://www.codesandciphers.org.uk/lorenz/colossus.htm</vt:lpstr>
      <vt:lpstr>Colussus (Then and Now)</vt:lpstr>
      <vt:lpstr>Bletchley Park</vt:lpstr>
      <vt:lpstr>Other Rotor Machines</vt:lpstr>
      <vt:lpstr>CRYPTOQUOTES</vt:lpstr>
      <vt:lpstr>CRYPTOQUOTES</vt:lpstr>
      <vt:lpstr>Resources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dc:title>
  <dc:creator>x x</dc:creator>
  <cp:lastModifiedBy>csu</cp:lastModifiedBy>
  <cp:revision>119</cp:revision>
  <cp:lastPrinted>1601-01-01T00:00:00Z</cp:lastPrinted>
  <dcterms:created xsi:type="dcterms:W3CDTF">2000-04-28T03:59:34Z</dcterms:created>
  <dcterms:modified xsi:type="dcterms:W3CDTF">2011-06-06T17:15:04Z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wsummers@cs.nmhu.edu</vt:lpwstr>
  </property>
  <property fmtid="{D5CDD505-2E9C-101B-9397-08002B2CF9AE}" pid="8" name="HomePage">
    <vt:lpwstr>http://jaring.nmhu.edu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H:\htdocs\NOTES\CS557\3mf</vt:lpwstr>
  </property>
</Properties>
</file>