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0"/>
  </p:notesMasterIdLst>
  <p:handoutMasterIdLst>
    <p:handoutMasterId r:id="rId41"/>
  </p:handoutMasterIdLst>
  <p:sldIdLst>
    <p:sldId id="324" r:id="rId2"/>
    <p:sldId id="323" r:id="rId3"/>
    <p:sldId id="353" r:id="rId4"/>
    <p:sldId id="347" r:id="rId5"/>
    <p:sldId id="354" r:id="rId6"/>
    <p:sldId id="355" r:id="rId7"/>
    <p:sldId id="345" r:id="rId8"/>
    <p:sldId id="325" r:id="rId9"/>
    <p:sldId id="327" r:id="rId10"/>
    <p:sldId id="326" r:id="rId11"/>
    <p:sldId id="330" r:id="rId12"/>
    <p:sldId id="371" r:id="rId13"/>
    <p:sldId id="348" r:id="rId14"/>
    <p:sldId id="366" r:id="rId15"/>
    <p:sldId id="363" r:id="rId16"/>
    <p:sldId id="367" r:id="rId17"/>
    <p:sldId id="372" r:id="rId18"/>
    <p:sldId id="329" r:id="rId19"/>
    <p:sldId id="328" r:id="rId20"/>
    <p:sldId id="369" r:id="rId21"/>
    <p:sldId id="373" r:id="rId22"/>
    <p:sldId id="358" r:id="rId23"/>
    <p:sldId id="335" r:id="rId24"/>
    <p:sldId id="336" r:id="rId25"/>
    <p:sldId id="337" r:id="rId26"/>
    <p:sldId id="360" r:id="rId27"/>
    <p:sldId id="361" r:id="rId28"/>
    <p:sldId id="349" r:id="rId29"/>
    <p:sldId id="351" r:id="rId30"/>
    <p:sldId id="338" r:id="rId31"/>
    <p:sldId id="344" r:id="rId32"/>
    <p:sldId id="342" r:id="rId33"/>
    <p:sldId id="362" r:id="rId34"/>
    <p:sldId id="339" r:id="rId35"/>
    <p:sldId id="364" r:id="rId36"/>
    <p:sldId id="333" r:id="rId37"/>
    <p:sldId id="365" r:id="rId38"/>
    <p:sldId id="370" r:id="rId39"/>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p:cViewPr varScale="1">
        <p:scale>
          <a:sx n="61" d="100"/>
          <a:sy n="61" d="100"/>
        </p:scale>
        <p:origin x="-171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none" lIns="93177" tIns="46589" rIns="93177" bIns="46589" numCol="1" anchor="t" anchorCtr="0" compatLnSpc="1">
            <a:prstTxWarp prst="textNoShape">
              <a:avLst/>
            </a:prstTxWarp>
          </a:bodyPr>
          <a:lstStyle>
            <a:lvl1pPr algn="l" defTabSz="931863">
              <a:defRPr sz="1200"/>
            </a:lvl1pPr>
          </a:lstStyle>
          <a:p>
            <a:endParaRPr lang="en-US"/>
          </a:p>
        </p:txBody>
      </p:sp>
      <p:sp>
        <p:nvSpPr>
          <p:cNvPr id="115715" name="Rectangle 3"/>
          <p:cNvSpPr>
            <a:spLocks noGrp="1" noChangeArrowheads="1"/>
          </p:cNvSpPr>
          <p:nvPr>
            <p:ph type="dt" sz="quarter"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none" lIns="93177" tIns="46589" rIns="93177" bIns="46589" numCol="1" anchor="t" anchorCtr="0" compatLnSpc="1">
            <a:prstTxWarp prst="textNoShape">
              <a:avLst/>
            </a:prstTxWarp>
          </a:bodyPr>
          <a:lstStyle>
            <a:lvl1pPr algn="r" defTabSz="931863">
              <a:defRPr sz="1200"/>
            </a:lvl1pPr>
          </a:lstStyle>
          <a:p>
            <a:endParaRPr lang="en-US"/>
          </a:p>
        </p:txBody>
      </p:sp>
      <p:sp>
        <p:nvSpPr>
          <p:cNvPr id="115716" name="Rectangle 4"/>
          <p:cNvSpPr>
            <a:spLocks noGrp="1" noChangeArrowheads="1"/>
          </p:cNvSpPr>
          <p:nvPr>
            <p:ph type="ftr" sz="quarter" idx="2"/>
          </p:nvPr>
        </p:nvSpPr>
        <p:spPr bwMode="auto">
          <a:xfrm>
            <a:off x="0" y="8831263"/>
            <a:ext cx="3038475" cy="465137"/>
          </a:xfrm>
          <a:prstGeom prst="rect">
            <a:avLst/>
          </a:prstGeom>
          <a:noFill/>
          <a:ln w="12700" cap="sq">
            <a:noFill/>
            <a:miter lim="800000"/>
            <a:headEnd type="none" w="sm" len="sm"/>
            <a:tailEnd type="none" w="sm" len="sm"/>
          </a:ln>
          <a:effectLst/>
        </p:spPr>
        <p:txBody>
          <a:bodyPr vert="horz" wrap="none" lIns="93177" tIns="46589" rIns="93177" bIns="46589" numCol="1" anchor="b" anchorCtr="0" compatLnSpc="1">
            <a:prstTxWarp prst="textNoShape">
              <a:avLst/>
            </a:prstTxWarp>
          </a:bodyPr>
          <a:lstStyle>
            <a:lvl1pPr algn="l" defTabSz="931863">
              <a:defRPr sz="1200"/>
            </a:lvl1pPr>
          </a:lstStyle>
          <a:p>
            <a:endParaRPr lang="en-US"/>
          </a:p>
        </p:txBody>
      </p:sp>
      <p:sp>
        <p:nvSpPr>
          <p:cNvPr id="115717" name="Rectangle 5"/>
          <p:cNvSpPr>
            <a:spLocks noGrp="1" noChangeArrowheads="1"/>
          </p:cNvSpPr>
          <p:nvPr>
            <p:ph type="sldNum" sz="quarter" idx="3"/>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none" lIns="93177" tIns="46589" rIns="93177" bIns="46589" numCol="1" anchor="b" anchorCtr="0" compatLnSpc="1">
            <a:prstTxWarp prst="textNoShape">
              <a:avLst/>
            </a:prstTxWarp>
          </a:bodyPr>
          <a:lstStyle>
            <a:lvl1pPr algn="r" defTabSz="931863">
              <a:defRPr sz="1200"/>
            </a:lvl1pPr>
          </a:lstStyle>
          <a:p>
            <a:fld id="{DAC86AB5-FD9B-455D-87B8-FD19FA89657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p>
        </p:txBody>
      </p:sp>
      <p:sp>
        <p:nvSpPr>
          <p:cNvPr id="3891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8916"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p>
        </p:txBody>
      </p:sp>
      <p:sp>
        <p:nvSpPr>
          <p:cNvPr id="3891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062E5DB1-FF32-4A51-8EE6-678A92BF0E9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828800" cy="6856413"/>
            <a:chOff x="0" y="0"/>
            <a:chExt cx="1152" cy="4319"/>
          </a:xfrm>
        </p:grpSpPr>
        <p:sp>
          <p:nvSpPr>
            <p:cNvPr id="307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sp>
          <p:nvSpPr>
            <p:cNvPr id="307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pic>
          <p:nvPicPr>
            <p:cNvPr id="307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a:effec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3085" name="Rectangle 13"/>
          <p:cNvSpPr>
            <a:spLocks noGrp="1" noChangeArrowheads="1"/>
          </p:cNvSpPr>
          <p:nvPr>
            <p:ph type="dt" sz="quarter" idx="2"/>
          </p:nvPr>
        </p:nvSpPr>
        <p:spPr>
          <a:xfrm>
            <a:off x="1828800" y="6400800"/>
            <a:ext cx="1905000" cy="457200"/>
          </a:xfrm>
        </p:spPr>
        <p:txBody>
          <a:bodyPr/>
          <a:lstStyle>
            <a:lvl1pPr>
              <a:defRPr/>
            </a:lvl1pPr>
          </a:lstStyle>
          <a:p>
            <a:endParaRPr lang="en-US"/>
          </a:p>
        </p:txBody>
      </p:sp>
      <p:sp>
        <p:nvSpPr>
          <p:cNvPr id="3086" name="Rectangle 14"/>
          <p:cNvSpPr>
            <a:spLocks noGrp="1" noChangeArrowheads="1"/>
          </p:cNvSpPr>
          <p:nvPr>
            <p:ph type="ftr" sz="quarter" idx="3"/>
          </p:nvPr>
        </p:nvSpPr>
        <p:spPr>
          <a:xfrm>
            <a:off x="3962400" y="6400800"/>
            <a:ext cx="2895600" cy="457200"/>
          </a:xfrm>
        </p:spPr>
        <p:txBody>
          <a:bodyPr/>
          <a:lstStyle>
            <a:lvl1pPr>
              <a:defRPr/>
            </a:lvl1pPr>
          </a:lstStyle>
          <a:p>
            <a:endParaRPr lang="en-US"/>
          </a:p>
        </p:txBody>
      </p:sp>
      <p:sp>
        <p:nvSpPr>
          <p:cNvPr id="3087" name="Rectangle 15"/>
          <p:cNvSpPr>
            <a:spLocks noGrp="1" noChangeArrowheads="1"/>
          </p:cNvSpPr>
          <p:nvPr>
            <p:ph type="sldNum" sz="quarter" idx="4"/>
          </p:nvPr>
        </p:nvSpPr>
        <p:spPr>
          <a:xfrm>
            <a:off x="7239000" y="6400800"/>
            <a:ext cx="1905000" cy="457200"/>
          </a:xfrm>
        </p:spPr>
        <p:txBody>
          <a:bodyPr/>
          <a:lstStyle>
            <a:lvl1pPr>
              <a:defRPr sz="1400"/>
            </a:lvl1pPr>
          </a:lstStyle>
          <a:p>
            <a:fld id="{60802348-0D60-41C6-BE7B-E166EC1DEC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3D9A92-3721-4834-91A5-07FF991C84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905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562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7BAB0C-D4E3-447A-9CB2-DA181E61EC7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6200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43000" y="64008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581400" y="64008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924800" y="381000"/>
            <a:ext cx="990600" cy="457200"/>
          </a:xfrm>
        </p:spPr>
        <p:txBody>
          <a:bodyPr/>
          <a:lstStyle>
            <a:lvl1pPr>
              <a:defRPr/>
            </a:lvl1pPr>
          </a:lstStyle>
          <a:p>
            <a:fld id="{275CE4F5-38B9-4FAD-907E-78E701053AB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657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002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1148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814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924800" y="381000"/>
            <a:ext cx="990600" cy="457200"/>
          </a:xfrm>
        </p:spPr>
        <p:txBody>
          <a:bodyPr/>
          <a:lstStyle>
            <a:lvl1pPr>
              <a:defRPr/>
            </a:lvl1pPr>
          </a:lstStyle>
          <a:p>
            <a:fld id="{3D656DD5-FC84-4FF3-BA53-EE7EF01785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1F32E6-6E93-4B7D-8E32-F0A25C8E69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628C24-CEDA-4140-9A90-67128B63CE8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7EF9B4-DE6D-44D7-BCF6-DF5CC4B3F2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0E225A-E0E9-4547-B34A-AE8D7B9554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80E9D8C-63BA-4AB3-9492-177BC2CEFC8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08B11F-A921-4695-861D-7CB3D4C8EF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CDC78C-87F5-4DB6-AB72-FA420FAAE5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A18622-D259-481C-9588-D6A44C4FB2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pic>
          <p:nvPicPr>
            <p:cNvPr id="2053" name="Picture 5"/>
            <p:cNvPicPr>
              <a:picLocks noChangeArrowheads="1"/>
            </p:cNvPicPr>
            <p:nvPr/>
          </p:nvPicPr>
          <p:blipFill>
            <a:blip r:embed="rId15" cstate="print"/>
            <a:srcRect/>
            <a:stretch>
              <a:fillRect/>
            </a:stretch>
          </p:blipFill>
          <p:spPr bwMode="auto">
            <a:xfrm>
              <a:off x="0" y="312"/>
              <a:ext cx="720" cy="1872"/>
            </a:xfrm>
            <a:prstGeom prst="rect">
              <a:avLst/>
            </a:prstGeom>
            <a:noFill/>
            <a:ln w="9525">
              <a:noFill/>
              <a:miter lim="800000"/>
              <a:headEnd/>
              <a:tailEnd/>
            </a:ln>
            <a:effectLst/>
          </p:spPr>
        </p:pic>
      </p:grpSp>
      <p:sp>
        <p:nvSpPr>
          <p:cNvPr id="2059" name="Rectangle 11"/>
          <p:cNvSpPr>
            <a:spLocks noGrp="1" noChangeArrowheads="1"/>
          </p:cNvSpPr>
          <p:nvPr>
            <p:ph type="title"/>
          </p:nvPr>
        </p:nvSpPr>
        <p:spPr bwMode="auto">
          <a:xfrm>
            <a:off x="1219200" y="304800"/>
            <a:ext cx="7620000" cy="1206500"/>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1219200" y="1600200"/>
            <a:ext cx="7467600" cy="4876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400"/>
            </a:lvl1pPr>
          </a:lstStyle>
          <a:p>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63" name="Rectangle 15"/>
          <p:cNvSpPr>
            <a:spLocks noGrp="1" noChangeArrowheads="1"/>
          </p:cNvSpPr>
          <p:nvPr>
            <p:ph type="sldNum" sz="quarter" idx="4"/>
          </p:nvPr>
        </p:nvSpPr>
        <p:spPr bwMode="auto">
          <a:xfrm>
            <a:off x="7924800" y="381000"/>
            <a:ext cx="990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a:lvl1pPr>
          </a:lstStyle>
          <a:p>
            <a:fld id="{23B38DEC-75D8-422E-9669-31523D9E93B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lnSpc>
          <a:spcPct val="85000"/>
        </a:lnSpc>
        <a:spcBef>
          <a:spcPct val="60000"/>
        </a:spcBef>
        <a:spcAft>
          <a:spcPct val="0"/>
        </a:spcAft>
        <a:buClr>
          <a:schemeClr val="tx2"/>
        </a:buClr>
        <a:buSzPct val="90000"/>
        <a:buFont typeface="Symbol" pitchFamily="18" charset="2"/>
        <a:buChar char="¨"/>
        <a:defRPr sz="2800">
          <a:solidFill>
            <a:schemeClr val="tx1"/>
          </a:solidFill>
          <a:latin typeface="+mn-lt"/>
          <a:ea typeface="+mn-ea"/>
          <a:cs typeface="+mn-cs"/>
        </a:defRPr>
      </a:lvl1pPr>
      <a:lvl2pPr marL="742950" indent="-285750" algn="l" rtl="0" fontAlgn="base">
        <a:lnSpc>
          <a:spcPct val="85000"/>
        </a:lnSpc>
        <a:spcBef>
          <a:spcPct val="40000"/>
        </a:spcBef>
        <a:spcAft>
          <a:spcPct val="0"/>
        </a:spcAft>
        <a:buChar char="–"/>
        <a:defRPr sz="2800">
          <a:solidFill>
            <a:schemeClr val="tx1"/>
          </a:solidFill>
          <a:latin typeface="+mn-lt"/>
        </a:defRPr>
      </a:lvl2pPr>
      <a:lvl3pPr marL="1143000" indent="-228600" algn="l" rtl="0" fontAlgn="base">
        <a:lnSpc>
          <a:spcPct val="85000"/>
        </a:lnSpc>
        <a:spcBef>
          <a:spcPct val="3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us-cert.gov/cas/techalerts/TA10-287A.html" TargetMode="External"/><Relationship Id="rId13" Type="http://schemas.openxmlformats.org/officeDocument/2006/relationships/hyperlink" Target="http://www.us-cert.gov/cas/techalerts/TA10-238A.html" TargetMode="External"/><Relationship Id="rId3" Type="http://schemas.openxmlformats.org/officeDocument/2006/relationships/hyperlink" Target="http://www.us-cert.gov/cas/techalerts/TA11-067A.html" TargetMode="External"/><Relationship Id="rId7" Type="http://schemas.openxmlformats.org/officeDocument/2006/relationships/hyperlink" Target="http://www.us-cert.gov/cas/techalerts/TA10-313A.html" TargetMode="External"/><Relationship Id="rId12" Type="http://schemas.openxmlformats.org/officeDocument/2006/relationships/hyperlink" Target="http://www.us-cert.gov/cas/techalerts/TA10-257A.html" TargetMode="External"/><Relationship Id="rId2" Type="http://schemas.openxmlformats.org/officeDocument/2006/relationships/hyperlink" Target="http://www.us-cert.gov/cas/techalerts/TA11-130A.html" TargetMode="External"/><Relationship Id="rId1" Type="http://schemas.openxmlformats.org/officeDocument/2006/relationships/slideLayout" Target="../slideLayouts/slideLayout2.xml"/><Relationship Id="rId6" Type="http://schemas.openxmlformats.org/officeDocument/2006/relationships/hyperlink" Target="http://www.us-cert.gov/cas/techalerts/TA10-348A.html" TargetMode="External"/><Relationship Id="rId11" Type="http://schemas.openxmlformats.org/officeDocument/2006/relationships/hyperlink" Target="http://www.us-cert.gov/cas/techalerts/TA10-263A.html" TargetMode="External"/><Relationship Id="rId5" Type="http://schemas.openxmlformats.org/officeDocument/2006/relationships/hyperlink" Target="http://www.us-cert.gov/cas/techalerts/TA11-011A.html" TargetMode="External"/><Relationship Id="rId15" Type="http://schemas.openxmlformats.org/officeDocument/2006/relationships/hyperlink" Target="http://www.us-cert.gov/cas/techalerts/TA10-223A.html" TargetMode="External"/><Relationship Id="rId10" Type="http://schemas.openxmlformats.org/officeDocument/2006/relationships/hyperlink" Target="http://www.us-cert.gov/cas/techalerts/TA10-279A.html" TargetMode="External"/><Relationship Id="rId4" Type="http://schemas.openxmlformats.org/officeDocument/2006/relationships/hyperlink" Target="http://www.us-cert.gov/cas/techalerts/TA11-039A.html" TargetMode="External"/><Relationship Id="rId9" Type="http://schemas.openxmlformats.org/officeDocument/2006/relationships/hyperlink" Target="http://www.us-cert.gov/cas/techalerts/TA10-285A.html" TargetMode="External"/><Relationship Id="rId14" Type="http://schemas.openxmlformats.org/officeDocument/2006/relationships/hyperlink" Target="http://www.us-cert.gov/cas/techalerts/TA10-231A.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www.sans.org/top20/#u2" TargetMode="External"/><Relationship Id="rId3" Type="http://schemas.openxmlformats.org/officeDocument/2006/relationships/hyperlink" Target="http://www.sans.org/top20/#w2" TargetMode="External"/><Relationship Id="rId7" Type="http://schemas.openxmlformats.org/officeDocument/2006/relationships/hyperlink" Target="http://www.sans.org/top20/#u1" TargetMode="External"/><Relationship Id="rId12" Type="http://schemas.openxmlformats.org/officeDocument/2006/relationships/hyperlink" Target="http://www.sans.org/top20/" TargetMode="External"/><Relationship Id="rId2" Type="http://schemas.openxmlformats.org/officeDocument/2006/relationships/hyperlink" Target="http://www.sans.org/top20/#w1" TargetMode="External"/><Relationship Id="rId1" Type="http://schemas.openxmlformats.org/officeDocument/2006/relationships/slideLayout" Target="../slideLayouts/slideLayout2.xml"/><Relationship Id="rId6" Type="http://schemas.openxmlformats.org/officeDocument/2006/relationships/hyperlink" Target="http://www.sans.org/top20/#w5" TargetMode="External"/><Relationship Id="rId11" Type="http://schemas.openxmlformats.org/officeDocument/2006/relationships/hyperlink" Target="http://www.sans.org/top20/#n3" TargetMode="External"/><Relationship Id="rId5" Type="http://schemas.openxmlformats.org/officeDocument/2006/relationships/hyperlink" Target="http://www.sans.org/top20/#w4" TargetMode="External"/><Relationship Id="rId10" Type="http://schemas.openxmlformats.org/officeDocument/2006/relationships/hyperlink" Target="http://www.sans.org/top20/#n2" TargetMode="External"/><Relationship Id="rId4" Type="http://schemas.openxmlformats.org/officeDocument/2006/relationships/hyperlink" Target="http://www.sans.org/top20/#w3" TargetMode="External"/><Relationship Id="rId9" Type="http://schemas.openxmlformats.org/officeDocument/2006/relationships/hyperlink" Target="http://www.sans.org/top20/#n1"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sans.org/top20/#c7" TargetMode="External"/><Relationship Id="rId3" Type="http://schemas.openxmlformats.org/officeDocument/2006/relationships/hyperlink" Target="http://www.sans.org/top20/#c2" TargetMode="External"/><Relationship Id="rId7" Type="http://schemas.openxmlformats.org/officeDocument/2006/relationships/hyperlink" Target="http://www.sans.org/top20/#c6" TargetMode="External"/><Relationship Id="rId12" Type="http://schemas.openxmlformats.org/officeDocument/2006/relationships/hyperlink" Target="http://www.sans.org/top20/" TargetMode="External"/><Relationship Id="rId2" Type="http://schemas.openxmlformats.org/officeDocument/2006/relationships/hyperlink" Target="http://www.sans.org/top20/#c1" TargetMode="External"/><Relationship Id="rId1" Type="http://schemas.openxmlformats.org/officeDocument/2006/relationships/slideLayout" Target="../slideLayouts/slideLayout2.xml"/><Relationship Id="rId6" Type="http://schemas.openxmlformats.org/officeDocument/2006/relationships/hyperlink" Target="http://www.sans.org/top20/#c5" TargetMode="External"/><Relationship Id="rId11" Type="http://schemas.openxmlformats.org/officeDocument/2006/relationships/hyperlink" Target="http://www.sans.org/top20/#c10" TargetMode="External"/><Relationship Id="rId5" Type="http://schemas.openxmlformats.org/officeDocument/2006/relationships/hyperlink" Target="http://www.sans.org/top20/#c4" TargetMode="External"/><Relationship Id="rId10" Type="http://schemas.openxmlformats.org/officeDocument/2006/relationships/hyperlink" Target="http://www.sans.org/top20/#c9" TargetMode="External"/><Relationship Id="rId4" Type="http://schemas.openxmlformats.org/officeDocument/2006/relationships/hyperlink" Target="http://www.sans.org/top20/#c3" TargetMode="External"/><Relationship Id="rId9" Type="http://schemas.openxmlformats.org/officeDocument/2006/relationships/hyperlink" Target="http://www.sans.org/top20/#c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ummers_wayne@colstate.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us-cert.gov/cas/bulletins/Browser%20Windows%20Without%20Indications%20of%20Their%20Origins%20may%20be%20Used%20in%20Phishing%20Attemp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pr.org/templates/story/story.php?storyId=4716843" TargetMode="External"/><Relationship Id="rId2" Type="http://schemas.openxmlformats.org/officeDocument/2006/relationships/hyperlink" Target="mailto:security@microsoft.com" TargetMode="External"/><Relationship Id="rId1" Type="http://schemas.openxmlformats.org/officeDocument/2006/relationships/slideLayout" Target="../slideLayouts/slideLayout2.xml"/><Relationship Id="rId4" Type="http://schemas.openxmlformats.org/officeDocument/2006/relationships/hyperlink" Target="http://www.419eater.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inux-sec.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uits.colstate.edu/infosec/securitypolicies/security_policies.asp%2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us-cert.gov/reading_room/" TargetMode="External"/><Relationship Id="rId3" Type="http://schemas.openxmlformats.org/officeDocument/2006/relationships/hyperlink" Target="http://www.cert.org/" TargetMode="External"/><Relationship Id="rId7" Type="http://schemas.openxmlformats.org/officeDocument/2006/relationships/hyperlink" Target="http://www.microsoft.com/security/" TargetMode="External"/><Relationship Id="rId2" Type="http://schemas.openxmlformats.org/officeDocument/2006/relationships/hyperlink" Target="http://www.sans.org/" TargetMode="External"/><Relationship Id="rId1" Type="http://schemas.openxmlformats.org/officeDocument/2006/relationships/slideLayout" Target="../slideLayouts/slideLayout2.xml"/><Relationship Id="rId6" Type="http://schemas.openxmlformats.org/officeDocument/2006/relationships/hyperlink" Target="http://www.linux-sec.net/" TargetMode="External"/><Relationship Id="rId5" Type="http://schemas.openxmlformats.org/officeDocument/2006/relationships/hyperlink" Target="http://www.linuxsecurity.com/" TargetMode="External"/><Relationship Id="rId4" Type="http://schemas.openxmlformats.org/officeDocument/2006/relationships/hyperlink" Target="http://www.cerias.purdue.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ins.colstate.edu/awarenes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F39CF1C8-E1C8-413E-9BA8-B3D8A2BAF451}" type="slidenum">
              <a:rPr lang="en-US"/>
              <a:pPr/>
              <a:t>1</a:t>
            </a:fld>
            <a:endParaRPr lang="en-US"/>
          </a:p>
        </p:txBody>
      </p:sp>
      <p:pic>
        <p:nvPicPr>
          <p:cNvPr id="201731" name="Picture 3" descr="doonesbury"/>
          <p:cNvPicPr>
            <a:picLocks noChangeAspect="1" noChangeArrowheads="1"/>
          </p:cNvPicPr>
          <p:nvPr>
            <p:ph idx="4294967295"/>
          </p:nvPr>
        </p:nvPicPr>
        <p:blipFill>
          <a:blip r:embed="rId2" cstate="print"/>
          <a:srcRect/>
          <a:stretch>
            <a:fillRect/>
          </a:stretch>
        </p:blipFill>
        <p:spPr>
          <a:xfrm>
            <a:off x="1219200" y="1371600"/>
            <a:ext cx="7924800" cy="4981575"/>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E50DE28-BAE6-4212-82A3-0C40AE2EE67A}" type="slidenum">
              <a:rPr lang="en-US"/>
              <a:pPr/>
              <a:t>10</a:t>
            </a:fld>
            <a:endParaRPr lang="en-US"/>
          </a:p>
        </p:txBody>
      </p:sp>
      <p:sp>
        <p:nvSpPr>
          <p:cNvPr id="203778" name="Rectangle 2"/>
          <p:cNvSpPr>
            <a:spLocks noGrp="1" noChangeArrowheads="1"/>
          </p:cNvSpPr>
          <p:nvPr>
            <p:ph type="title"/>
          </p:nvPr>
        </p:nvSpPr>
        <p:spPr/>
        <p:txBody>
          <a:bodyPr/>
          <a:lstStyle/>
          <a:p>
            <a:r>
              <a:rPr lang="en-US" sz="4000"/>
              <a:t>Definitions</a:t>
            </a:r>
          </a:p>
        </p:txBody>
      </p:sp>
      <p:sp>
        <p:nvSpPr>
          <p:cNvPr id="203779" name="Rectangle 3"/>
          <p:cNvSpPr>
            <a:spLocks noGrp="1" noChangeArrowheads="1"/>
          </p:cNvSpPr>
          <p:nvPr>
            <p:ph type="body" idx="1"/>
          </p:nvPr>
        </p:nvSpPr>
        <p:spPr/>
        <p:txBody>
          <a:bodyPr/>
          <a:lstStyle/>
          <a:p>
            <a:r>
              <a:rPr lang="en-US" sz="3200"/>
              <a:t>vulnerability - weakness in the security system that might be exploited to cause a loss or harm.</a:t>
            </a:r>
          </a:p>
          <a:p>
            <a:r>
              <a:rPr lang="en-US" sz="3200"/>
              <a:t>threats - circumstances that have the potential to cause loss or harm. Threats typically exploit vulnerabilities.</a:t>
            </a:r>
          </a:p>
          <a:p>
            <a:r>
              <a:rPr lang="en-US" sz="3200"/>
              <a:t>control - protective measure that reduces a vulnerability or minimize the threat.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62B0D0-9CAF-4376-A95D-A65BBA61D4E3}" type="slidenum">
              <a:rPr lang="en-US"/>
              <a:pPr/>
              <a:t>11</a:t>
            </a:fld>
            <a:endParaRPr lang="en-US"/>
          </a:p>
        </p:txBody>
      </p:sp>
      <p:sp>
        <p:nvSpPr>
          <p:cNvPr id="207874" name="Rectangle 2"/>
          <p:cNvSpPr>
            <a:spLocks noGrp="1" noChangeArrowheads="1"/>
          </p:cNvSpPr>
          <p:nvPr>
            <p:ph type="title"/>
          </p:nvPr>
        </p:nvSpPr>
        <p:spPr>
          <a:xfrm>
            <a:off x="1219200" y="304800"/>
            <a:ext cx="7620000" cy="685800"/>
          </a:xfrm>
        </p:spPr>
        <p:txBody>
          <a:bodyPr/>
          <a:lstStyle/>
          <a:p>
            <a:pPr algn="ctr"/>
            <a:r>
              <a:rPr lang="en-US" dirty="0"/>
              <a:t>Technical Cyber Security Alerts </a:t>
            </a:r>
            <a:r>
              <a:rPr lang="en-US" sz="3200" dirty="0"/>
              <a:t/>
            </a:r>
            <a:br>
              <a:rPr lang="en-US" sz="3200" dirty="0"/>
            </a:br>
            <a:r>
              <a:rPr lang="en-US" sz="1600" dirty="0"/>
              <a:t>(</a:t>
            </a:r>
            <a:r>
              <a:rPr lang="en-US" sz="1800" dirty="0"/>
              <a:t>http://www.us-cert.gov/cas/techalerts/</a:t>
            </a:r>
            <a:r>
              <a:rPr lang="en-US" sz="800" dirty="0"/>
              <a:t>)</a:t>
            </a:r>
          </a:p>
        </p:txBody>
      </p:sp>
      <p:sp>
        <p:nvSpPr>
          <p:cNvPr id="207875" name="Rectangle 3"/>
          <p:cNvSpPr>
            <a:spLocks noGrp="1" noChangeArrowheads="1"/>
          </p:cNvSpPr>
          <p:nvPr>
            <p:ph type="body" idx="1"/>
          </p:nvPr>
        </p:nvSpPr>
        <p:spPr>
          <a:xfrm>
            <a:off x="1219200" y="1143000"/>
            <a:ext cx="7467600" cy="5486400"/>
          </a:xfrm>
        </p:spPr>
        <p:txBody>
          <a:bodyPr/>
          <a:lstStyle/>
          <a:p>
            <a:pPr>
              <a:lnSpc>
                <a:spcPct val="65000"/>
              </a:lnSpc>
              <a:buNone/>
            </a:pPr>
            <a:r>
              <a:rPr lang="en-US" sz="1800" dirty="0" smtClean="0">
                <a:hlinkClick r:id="rId2"/>
              </a:rPr>
              <a:t>TA11-130AMicrosoft Updates for Multiple </a:t>
            </a:r>
            <a:r>
              <a:rPr lang="en-US" sz="1800" dirty="0" err="1" smtClean="0">
                <a:hlinkClick r:id="rId2"/>
              </a:rPr>
              <a:t>Vulnerabilities</a:t>
            </a:r>
            <a:r>
              <a:rPr lang="en-US" sz="1800" dirty="0" err="1" smtClean="0"/>
              <a:t>May</a:t>
            </a:r>
            <a:r>
              <a:rPr lang="en-US" sz="1800" dirty="0" smtClean="0"/>
              <a:t> 10, 2011 </a:t>
            </a:r>
          </a:p>
          <a:p>
            <a:pPr>
              <a:lnSpc>
                <a:spcPct val="65000"/>
              </a:lnSpc>
              <a:buNone/>
            </a:pPr>
            <a:r>
              <a:rPr lang="en-US" sz="1800" dirty="0" smtClean="0">
                <a:hlinkClick r:id="rId3"/>
              </a:rPr>
              <a:t>TA11-067AMicrosoft Updates for Multiple </a:t>
            </a:r>
            <a:r>
              <a:rPr lang="en-US" sz="1800" dirty="0" err="1" smtClean="0">
                <a:hlinkClick r:id="rId3"/>
              </a:rPr>
              <a:t>Vulnerabilities</a:t>
            </a:r>
            <a:r>
              <a:rPr lang="en-US" sz="1800" dirty="0" err="1" smtClean="0"/>
              <a:t>March</a:t>
            </a:r>
            <a:r>
              <a:rPr lang="en-US" sz="1800" dirty="0" smtClean="0"/>
              <a:t> 8, 2011</a:t>
            </a:r>
          </a:p>
          <a:p>
            <a:pPr>
              <a:lnSpc>
                <a:spcPct val="65000"/>
              </a:lnSpc>
              <a:buNone/>
            </a:pPr>
            <a:r>
              <a:rPr lang="en-US" sz="1800" dirty="0" smtClean="0"/>
              <a:t> </a:t>
            </a:r>
            <a:r>
              <a:rPr lang="en-US" sz="1800" dirty="0" smtClean="0">
                <a:hlinkClick r:id="rId4"/>
              </a:rPr>
              <a:t>TA11-039AMicrosoft Updates for Multiple </a:t>
            </a:r>
            <a:r>
              <a:rPr lang="en-US" sz="1800" dirty="0" err="1" smtClean="0">
                <a:hlinkClick r:id="rId4"/>
              </a:rPr>
              <a:t>Vulnerabilities</a:t>
            </a:r>
            <a:r>
              <a:rPr lang="en-US" sz="1800" dirty="0" err="1" smtClean="0"/>
              <a:t>February</a:t>
            </a:r>
            <a:r>
              <a:rPr lang="en-US" sz="1800" dirty="0" smtClean="0"/>
              <a:t> 8, 2011 </a:t>
            </a:r>
          </a:p>
          <a:p>
            <a:pPr>
              <a:lnSpc>
                <a:spcPct val="65000"/>
              </a:lnSpc>
              <a:buNone/>
            </a:pPr>
            <a:r>
              <a:rPr lang="en-US" sz="1800" dirty="0" smtClean="0">
                <a:hlinkClick r:id="rId5"/>
              </a:rPr>
              <a:t>TA11-011AMicrosoft Updates for Multiple </a:t>
            </a:r>
            <a:r>
              <a:rPr lang="en-US" sz="1800" dirty="0" err="1" smtClean="0">
                <a:hlinkClick r:id="rId5"/>
              </a:rPr>
              <a:t>Vulnerabilities</a:t>
            </a:r>
            <a:r>
              <a:rPr lang="en-US" sz="1800" dirty="0" err="1" smtClean="0"/>
              <a:t>January</a:t>
            </a:r>
            <a:r>
              <a:rPr lang="en-US" sz="1800" dirty="0" smtClean="0"/>
              <a:t> 11, 2011 </a:t>
            </a:r>
          </a:p>
          <a:p>
            <a:pPr>
              <a:lnSpc>
                <a:spcPct val="65000"/>
              </a:lnSpc>
              <a:buNone/>
            </a:pPr>
            <a:r>
              <a:rPr lang="en-US" sz="1800" dirty="0" smtClean="0">
                <a:hlinkClick r:id="rId6"/>
              </a:rPr>
              <a:t>TA10-348AMicrosoft Updates for Multiple </a:t>
            </a:r>
            <a:r>
              <a:rPr lang="en-US" sz="1800" dirty="0" err="1" smtClean="0">
                <a:hlinkClick r:id="rId6"/>
              </a:rPr>
              <a:t>Vulnerabilities</a:t>
            </a:r>
            <a:r>
              <a:rPr lang="en-US" sz="1800" dirty="0" err="1" smtClean="0"/>
              <a:t>December</a:t>
            </a:r>
            <a:r>
              <a:rPr lang="en-US" sz="1800" dirty="0" smtClean="0"/>
              <a:t> 14, 2010</a:t>
            </a:r>
          </a:p>
          <a:p>
            <a:pPr>
              <a:lnSpc>
                <a:spcPct val="65000"/>
              </a:lnSpc>
              <a:buNone/>
            </a:pPr>
            <a:r>
              <a:rPr lang="en-US" sz="1800" dirty="0" smtClean="0"/>
              <a:t> </a:t>
            </a:r>
            <a:r>
              <a:rPr lang="en-US" sz="1800" dirty="0" smtClean="0">
                <a:hlinkClick r:id="rId7"/>
              </a:rPr>
              <a:t>TA10-313AMicrosoft Updates for Multiple </a:t>
            </a:r>
            <a:r>
              <a:rPr lang="en-US" sz="1800" dirty="0" err="1" smtClean="0">
                <a:hlinkClick r:id="rId7"/>
              </a:rPr>
              <a:t>Vulnerabilities</a:t>
            </a:r>
            <a:r>
              <a:rPr lang="en-US" sz="1800" dirty="0" err="1" smtClean="0"/>
              <a:t>November</a:t>
            </a:r>
            <a:r>
              <a:rPr lang="en-US" sz="1800" dirty="0" smtClean="0"/>
              <a:t> 9, 2010 </a:t>
            </a:r>
          </a:p>
          <a:p>
            <a:pPr>
              <a:lnSpc>
                <a:spcPct val="65000"/>
              </a:lnSpc>
              <a:buNone/>
            </a:pPr>
            <a:r>
              <a:rPr lang="en-US" sz="1800" dirty="0" smtClean="0">
                <a:hlinkClick r:id="rId8"/>
              </a:rPr>
              <a:t>TA10-287AOracle Updates for Multiple </a:t>
            </a:r>
            <a:r>
              <a:rPr lang="en-US" sz="1800" dirty="0" err="1" smtClean="0">
                <a:hlinkClick r:id="rId8"/>
              </a:rPr>
              <a:t>Vulnerabilities</a:t>
            </a:r>
            <a:r>
              <a:rPr lang="en-US" sz="1800" dirty="0" err="1" smtClean="0"/>
              <a:t>October</a:t>
            </a:r>
            <a:r>
              <a:rPr lang="en-US" sz="1800" dirty="0" smtClean="0"/>
              <a:t> 14, 2010 </a:t>
            </a:r>
          </a:p>
          <a:p>
            <a:pPr>
              <a:lnSpc>
                <a:spcPct val="65000"/>
              </a:lnSpc>
              <a:buNone/>
            </a:pPr>
            <a:r>
              <a:rPr lang="en-US" sz="1800" dirty="0" smtClean="0">
                <a:hlinkClick r:id="rId9"/>
              </a:rPr>
              <a:t>TA10-285AMicrosoft Updates for Multiple </a:t>
            </a:r>
            <a:r>
              <a:rPr lang="en-US" sz="1800" dirty="0" err="1" smtClean="0">
                <a:hlinkClick r:id="rId9"/>
              </a:rPr>
              <a:t>Vulnerabilities</a:t>
            </a:r>
            <a:r>
              <a:rPr lang="en-US" sz="1800" dirty="0" err="1" smtClean="0"/>
              <a:t>October</a:t>
            </a:r>
            <a:r>
              <a:rPr lang="en-US" sz="1800" dirty="0" smtClean="0"/>
              <a:t> 12, 2010 </a:t>
            </a:r>
          </a:p>
          <a:p>
            <a:pPr>
              <a:lnSpc>
                <a:spcPct val="65000"/>
              </a:lnSpc>
              <a:buNone/>
            </a:pPr>
            <a:r>
              <a:rPr lang="en-US" sz="1800" dirty="0" smtClean="0">
                <a:hlinkClick r:id="rId10"/>
              </a:rPr>
              <a:t>TA10-279AAdobe Reader and Acrobat Affected by Multiple Vulnerabilities</a:t>
            </a:r>
            <a:r>
              <a:rPr lang="en-US" sz="1800" dirty="0" smtClean="0"/>
              <a:t> October 6, 2010 </a:t>
            </a:r>
          </a:p>
          <a:p>
            <a:pPr>
              <a:lnSpc>
                <a:spcPct val="65000"/>
              </a:lnSpc>
              <a:buNone/>
            </a:pPr>
            <a:r>
              <a:rPr lang="en-US" sz="1800" dirty="0" smtClean="0">
                <a:hlinkClick r:id="rId11"/>
              </a:rPr>
              <a:t>TA10-263AAdobe Flash Vulnerabilities</a:t>
            </a:r>
            <a:r>
              <a:rPr lang="en-US" sz="1800" dirty="0" smtClean="0"/>
              <a:t> September 20, 2010 </a:t>
            </a:r>
          </a:p>
          <a:p>
            <a:pPr>
              <a:lnSpc>
                <a:spcPct val="65000"/>
              </a:lnSpc>
              <a:buNone/>
            </a:pPr>
            <a:r>
              <a:rPr lang="en-US" sz="1800" dirty="0" smtClean="0">
                <a:hlinkClick r:id="rId12"/>
              </a:rPr>
              <a:t>TA10-257AMicrosoft Updates for Multiple Vulnerabilities</a:t>
            </a:r>
            <a:r>
              <a:rPr lang="en-US" sz="1800" dirty="0" smtClean="0"/>
              <a:t> September 14, 2010 </a:t>
            </a:r>
          </a:p>
          <a:p>
            <a:pPr>
              <a:lnSpc>
                <a:spcPct val="65000"/>
              </a:lnSpc>
              <a:buNone/>
            </a:pPr>
            <a:r>
              <a:rPr lang="en-US" sz="1800" dirty="0" smtClean="0">
                <a:hlinkClick r:id="rId13"/>
              </a:rPr>
              <a:t>TA10-238AMicrosoft Windows Insecurely Loads Dynamic </a:t>
            </a:r>
            <a:r>
              <a:rPr lang="en-US" sz="1800" dirty="0" err="1" smtClean="0">
                <a:hlinkClick r:id="rId13"/>
              </a:rPr>
              <a:t>Libraries</a:t>
            </a:r>
            <a:r>
              <a:rPr lang="en-US" sz="1800" dirty="0" err="1" smtClean="0"/>
              <a:t>August</a:t>
            </a:r>
            <a:r>
              <a:rPr lang="en-US" sz="1800" dirty="0" smtClean="0"/>
              <a:t> 26, 2010 </a:t>
            </a:r>
          </a:p>
          <a:p>
            <a:pPr>
              <a:lnSpc>
                <a:spcPct val="65000"/>
              </a:lnSpc>
              <a:buNone/>
            </a:pPr>
            <a:r>
              <a:rPr lang="en-US" sz="1800" dirty="0" smtClean="0">
                <a:hlinkClick r:id="rId14"/>
              </a:rPr>
              <a:t>TA10-231AAdobe Reader and Acrobat </a:t>
            </a:r>
            <a:r>
              <a:rPr lang="en-US" sz="1800" dirty="0" err="1" smtClean="0">
                <a:hlinkClick r:id="rId14"/>
              </a:rPr>
              <a:t>Vulnerabilities</a:t>
            </a:r>
            <a:r>
              <a:rPr lang="en-US" sz="1800" dirty="0" err="1" smtClean="0"/>
              <a:t>August</a:t>
            </a:r>
            <a:r>
              <a:rPr lang="en-US" sz="1800" dirty="0" smtClean="0"/>
              <a:t> 19, 2010 </a:t>
            </a:r>
          </a:p>
          <a:p>
            <a:pPr>
              <a:lnSpc>
                <a:spcPct val="65000"/>
              </a:lnSpc>
              <a:buNone/>
            </a:pPr>
            <a:r>
              <a:rPr lang="en-US" sz="1800" dirty="0" smtClean="0">
                <a:hlinkClick r:id="rId15"/>
              </a:rPr>
              <a:t>TA10-223AAdobe Flash and AIR </a:t>
            </a:r>
            <a:r>
              <a:rPr lang="en-US" sz="1800" dirty="0" err="1" smtClean="0">
                <a:hlinkClick r:id="rId15"/>
              </a:rPr>
              <a:t>Vulnerabilities</a:t>
            </a:r>
            <a:r>
              <a:rPr lang="en-US" sz="1800" dirty="0" err="1" smtClean="0"/>
              <a:t>August</a:t>
            </a:r>
            <a:r>
              <a:rPr lang="en-US" sz="1800" dirty="0" smtClean="0"/>
              <a:t> 11, 2010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news</a:t>
            </a:r>
            <a:endParaRPr lang="en-US" dirty="0"/>
          </a:p>
        </p:txBody>
      </p:sp>
      <p:sp>
        <p:nvSpPr>
          <p:cNvPr id="3" name="Content Placeholder 2"/>
          <p:cNvSpPr>
            <a:spLocks noGrp="1"/>
          </p:cNvSpPr>
          <p:nvPr>
            <p:ph idx="1"/>
          </p:nvPr>
        </p:nvSpPr>
        <p:spPr/>
        <p:txBody>
          <a:bodyPr/>
          <a:lstStyle/>
          <a:p>
            <a:r>
              <a:rPr lang="en-US" b="1" dirty="0" smtClean="0"/>
              <a:t>Hackers exploit Flash bug in new attacks against Gmail users</a:t>
            </a:r>
          </a:p>
          <a:p>
            <a:pPr lvl="1"/>
            <a:r>
              <a:rPr lang="en-US" b="1" dirty="0" smtClean="0"/>
              <a:t>Adobe patches vulnerability that attackers use to steal Web email usernames, passwords</a:t>
            </a:r>
          </a:p>
          <a:p>
            <a:pPr lvl="1"/>
            <a:r>
              <a:rPr lang="en-US" dirty="0" smtClean="0"/>
              <a:t>June 6, 2011 12:33 PM ET</a:t>
            </a:r>
          </a:p>
          <a:p>
            <a:endParaRPr lang="en-US" dirty="0"/>
          </a:p>
        </p:txBody>
      </p:sp>
      <p:sp>
        <p:nvSpPr>
          <p:cNvPr id="4" name="Slide Number Placeholder 3"/>
          <p:cNvSpPr>
            <a:spLocks noGrp="1"/>
          </p:cNvSpPr>
          <p:nvPr>
            <p:ph type="sldNum" sz="quarter" idx="12"/>
          </p:nvPr>
        </p:nvSpPr>
        <p:spPr/>
        <p:txBody>
          <a:bodyPr/>
          <a:lstStyle/>
          <a:p>
            <a:fld id="{321F32E6-6E93-4B7D-8E32-F0A25C8E69F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7"/>
          <p:cNvSpPr>
            <a:spLocks noGrp="1"/>
          </p:cNvSpPr>
          <p:nvPr>
            <p:ph type="sldNum" sz="quarter" idx="12"/>
          </p:nvPr>
        </p:nvSpPr>
        <p:spPr/>
        <p:txBody>
          <a:bodyPr/>
          <a:lstStyle/>
          <a:p>
            <a:fld id="{C1D12169-2D75-464F-9D9A-6561E40B6575}" type="slidenum">
              <a:rPr lang="en-US"/>
              <a:pPr/>
              <a:t>13</a:t>
            </a:fld>
            <a:endParaRPr lang="en-US"/>
          </a:p>
        </p:txBody>
      </p:sp>
      <p:sp>
        <p:nvSpPr>
          <p:cNvPr id="226306" name="Rectangle 2"/>
          <p:cNvSpPr>
            <a:spLocks noGrp="1" noChangeArrowheads="1"/>
          </p:cNvSpPr>
          <p:nvPr>
            <p:ph type="title"/>
          </p:nvPr>
        </p:nvSpPr>
        <p:spPr/>
        <p:txBody>
          <a:bodyPr/>
          <a:lstStyle/>
          <a:p>
            <a:r>
              <a:rPr lang="en-US"/>
              <a:t>Vulnerabilities reported </a:t>
            </a:r>
          </a:p>
        </p:txBody>
      </p:sp>
      <p:sp>
        <p:nvSpPr>
          <p:cNvPr id="226307" name="Rectangle 3"/>
          <p:cNvSpPr>
            <a:spLocks noGrp="1" noChangeArrowheads="1"/>
          </p:cNvSpPr>
          <p:nvPr>
            <p:ph type="body" sz="half" idx="1"/>
          </p:nvPr>
        </p:nvSpPr>
        <p:spPr>
          <a:xfrm>
            <a:off x="1219200" y="1371600"/>
            <a:ext cx="7924800" cy="5105400"/>
          </a:xfrm>
        </p:spPr>
        <p:txBody>
          <a:bodyPr/>
          <a:lstStyle/>
          <a:p>
            <a:pPr>
              <a:lnSpc>
                <a:spcPct val="65000"/>
              </a:lnSpc>
              <a:buNone/>
            </a:pPr>
            <a:endParaRPr lang="en-US" sz="1800" b="1" dirty="0"/>
          </a:p>
          <a:p>
            <a:pPr>
              <a:lnSpc>
                <a:spcPct val="65000"/>
              </a:lnSpc>
            </a:pPr>
            <a:endParaRPr lang="en-US" sz="1800" b="1" dirty="0"/>
          </a:p>
          <a:p>
            <a:pPr>
              <a:lnSpc>
                <a:spcPct val="65000"/>
              </a:lnSpc>
            </a:pPr>
            <a:endParaRPr lang="en-US" sz="1800" b="1" dirty="0"/>
          </a:p>
          <a:p>
            <a:pPr>
              <a:lnSpc>
                <a:spcPct val="65000"/>
              </a:lnSpc>
            </a:pPr>
            <a:endParaRPr lang="en-US" sz="1800" b="1" dirty="0"/>
          </a:p>
          <a:p>
            <a:pPr>
              <a:lnSpc>
                <a:spcPct val="65000"/>
              </a:lnSpc>
              <a:buNone/>
            </a:pPr>
            <a:endParaRPr lang="en-US" sz="1800" b="1" dirty="0"/>
          </a:p>
          <a:p>
            <a:pPr>
              <a:lnSpc>
                <a:spcPct val="65000"/>
              </a:lnSpc>
            </a:pPr>
            <a:endParaRPr lang="en-US" sz="1800" b="1" dirty="0" smtClean="0"/>
          </a:p>
          <a:p>
            <a:pPr>
              <a:lnSpc>
                <a:spcPct val="65000"/>
              </a:lnSpc>
            </a:pPr>
            <a:endParaRPr lang="en-US" sz="1800" b="1" dirty="0"/>
          </a:p>
          <a:p>
            <a:pPr>
              <a:lnSpc>
                <a:spcPct val="65000"/>
              </a:lnSpc>
            </a:pPr>
            <a:endParaRPr lang="en-US" sz="1800" b="1" dirty="0"/>
          </a:p>
          <a:p>
            <a:pPr>
              <a:lnSpc>
                <a:spcPct val="65000"/>
              </a:lnSpc>
              <a:buNone/>
            </a:pPr>
            <a:r>
              <a:rPr lang="en-US" sz="2400" dirty="0" smtClean="0"/>
              <a:t>The number of attacks is now so large and their sophistication so great, that many organizations are having trouble determining which new threats and vulnerabilities pose the greatest risk and how resources should be allocated to ensure that the most probable and damaging attacks are dealt with first. Exacerbating the problem is that most organizations do not have an Internet-wide view of the attacks. [http://www.sans.org/top-cyber-security-risks/]</a:t>
            </a:r>
            <a:endParaRPr lang="en-US" sz="2400" b="1" dirty="0"/>
          </a:p>
          <a:p>
            <a:pPr>
              <a:lnSpc>
                <a:spcPct val="65000"/>
              </a:lnSpc>
            </a:pPr>
            <a:endParaRPr lang="en-US" sz="1800" b="1" dirty="0"/>
          </a:p>
          <a:p>
            <a:pPr>
              <a:lnSpc>
                <a:spcPct val="65000"/>
              </a:lnSpc>
            </a:pPr>
            <a:endParaRPr lang="en-US" sz="1800" b="1" dirty="0"/>
          </a:p>
          <a:p>
            <a:pPr>
              <a:lnSpc>
                <a:spcPct val="65000"/>
              </a:lnSpc>
            </a:pPr>
            <a:endParaRPr lang="en-US" sz="1800" b="1" dirty="0"/>
          </a:p>
        </p:txBody>
      </p:sp>
      <p:graphicFrame>
        <p:nvGraphicFramePr>
          <p:cNvPr id="226411" name="Group 107"/>
          <p:cNvGraphicFramePr>
            <a:graphicFrameLocks noGrp="1"/>
          </p:cNvGraphicFramePr>
          <p:nvPr>
            <p:ph sz="quarter" idx="2"/>
          </p:nvPr>
        </p:nvGraphicFramePr>
        <p:xfrm>
          <a:off x="1905000" y="1371600"/>
          <a:ext cx="6934200" cy="1335024"/>
        </p:xfrm>
        <a:graphic>
          <a:graphicData uri="http://schemas.openxmlformats.org/drawingml/2006/table">
            <a:tbl>
              <a:tblPr/>
              <a:tblGrid>
                <a:gridCol w="2363788"/>
                <a:gridCol w="866775"/>
                <a:gridCol w="866775"/>
                <a:gridCol w="946150"/>
                <a:gridCol w="866775"/>
                <a:gridCol w="1023937"/>
              </a:tblGrid>
              <a:tr h="366713">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1" i="0" u="none" strike="noStrike" cap="none" normalizeH="0" baseline="0" dirty="0" smtClean="0">
                          <a:ln>
                            <a:noFill/>
                          </a:ln>
                          <a:solidFill>
                            <a:schemeClr val="tx1"/>
                          </a:solidFill>
                          <a:effectLst/>
                          <a:latin typeface="Times New Roman" pitchFamily="18" charset="0"/>
                        </a:rPr>
                        <a:t>Year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1995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1996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1997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1998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1999*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7563">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tx1"/>
                          </a:solidFill>
                          <a:effectLst/>
                          <a:latin typeface="Times New Roman" pitchFamily="18" charset="0"/>
                        </a:rPr>
                        <a:t>Vulnerabilities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171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345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311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262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417</a:t>
                      </a:r>
                    </a:p>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26404" name="Group 100"/>
          <p:cNvGraphicFramePr>
            <a:graphicFrameLocks noGrp="1"/>
          </p:cNvGraphicFramePr>
          <p:nvPr>
            <p:ph sz="quarter" idx="3"/>
          </p:nvPr>
        </p:nvGraphicFramePr>
        <p:xfrm>
          <a:off x="1905000" y="2743200"/>
          <a:ext cx="5943600" cy="1226249"/>
        </p:xfrm>
        <a:graphic>
          <a:graphicData uri="http://schemas.openxmlformats.org/drawingml/2006/table">
            <a:tbl>
              <a:tblPr/>
              <a:tblGrid>
                <a:gridCol w="2286000"/>
                <a:gridCol w="914400"/>
                <a:gridCol w="914400"/>
                <a:gridCol w="914400"/>
                <a:gridCol w="914400"/>
              </a:tblGrid>
              <a:tr h="319088">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1" i="0" u="none" strike="noStrike" cap="none" normalizeH="0" baseline="0" dirty="0" smtClean="0">
                          <a:ln>
                            <a:noFill/>
                          </a:ln>
                          <a:solidFill>
                            <a:schemeClr val="tx1"/>
                          </a:solidFill>
                          <a:effectLst/>
                          <a:latin typeface="Times New Roman" pitchFamily="18" charset="0"/>
                        </a:rPr>
                        <a:t>Year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2001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2002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2003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1" i="0" u="none" strike="noStrike" cap="none" normalizeH="0" baseline="0" dirty="0" smtClean="0">
                          <a:ln>
                            <a:noFill/>
                          </a:ln>
                          <a:solidFill>
                            <a:schemeClr val="tx1"/>
                          </a:solidFill>
                          <a:effectLst/>
                          <a:latin typeface="Times New Roman" pitchFamily="18" charset="0"/>
                        </a:rPr>
                        <a:t>Vulnerabilities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1,090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2,437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4,129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3,784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37B185-F342-4F76-A7B3-313000D437FE}" type="slidenum">
              <a:rPr lang="en-US"/>
              <a:pPr/>
              <a:t>14</a:t>
            </a:fld>
            <a:endParaRPr lang="en-US"/>
          </a:p>
        </p:txBody>
      </p:sp>
      <p:sp>
        <p:nvSpPr>
          <p:cNvPr id="263170" name="Rectangle 2"/>
          <p:cNvSpPr>
            <a:spLocks noGrp="1" noChangeArrowheads="1"/>
          </p:cNvSpPr>
          <p:nvPr>
            <p:ph type="title"/>
          </p:nvPr>
        </p:nvSpPr>
        <p:spPr/>
        <p:txBody>
          <a:bodyPr/>
          <a:lstStyle/>
          <a:p>
            <a:r>
              <a:rPr lang="en-US" b="1"/>
              <a:t>Top Vulnerabilities to Windows Systems</a:t>
            </a:r>
            <a:endParaRPr lang="en-US"/>
          </a:p>
        </p:txBody>
      </p:sp>
      <p:sp>
        <p:nvSpPr>
          <p:cNvPr id="263171" name="Rectangle 3"/>
          <p:cNvSpPr>
            <a:spLocks noGrp="1" noChangeArrowheads="1"/>
          </p:cNvSpPr>
          <p:nvPr>
            <p:ph type="body" idx="1"/>
          </p:nvPr>
        </p:nvSpPr>
        <p:spPr/>
        <p:txBody>
          <a:bodyPr/>
          <a:lstStyle/>
          <a:p>
            <a:pPr lvl="2">
              <a:lnSpc>
                <a:spcPct val="65000"/>
              </a:lnSpc>
            </a:pPr>
            <a:r>
              <a:rPr lang="en-US">
                <a:hlinkClick r:id="rId2"/>
              </a:rPr>
              <a:t>Windows Services</a:t>
            </a:r>
            <a:r>
              <a:rPr lang="en-US"/>
              <a:t> </a:t>
            </a:r>
          </a:p>
          <a:p>
            <a:pPr lvl="2">
              <a:lnSpc>
                <a:spcPct val="65000"/>
              </a:lnSpc>
            </a:pPr>
            <a:r>
              <a:rPr lang="en-US">
                <a:hlinkClick r:id="rId3"/>
              </a:rPr>
              <a:t>Internet Explorer</a:t>
            </a:r>
            <a:r>
              <a:rPr lang="en-US"/>
              <a:t> </a:t>
            </a:r>
          </a:p>
          <a:p>
            <a:pPr lvl="2">
              <a:lnSpc>
                <a:spcPct val="65000"/>
              </a:lnSpc>
            </a:pPr>
            <a:r>
              <a:rPr lang="en-US">
                <a:hlinkClick r:id="rId4"/>
              </a:rPr>
              <a:t>Windows Libraries</a:t>
            </a:r>
            <a:r>
              <a:rPr lang="en-US"/>
              <a:t> </a:t>
            </a:r>
          </a:p>
          <a:p>
            <a:pPr lvl="2">
              <a:lnSpc>
                <a:spcPct val="65000"/>
              </a:lnSpc>
            </a:pPr>
            <a:r>
              <a:rPr lang="en-US">
                <a:hlinkClick r:id="rId5"/>
              </a:rPr>
              <a:t>Microsoft Office and Outlook Express</a:t>
            </a:r>
            <a:r>
              <a:rPr lang="en-US"/>
              <a:t> </a:t>
            </a:r>
          </a:p>
          <a:p>
            <a:pPr lvl="2">
              <a:lnSpc>
                <a:spcPct val="65000"/>
              </a:lnSpc>
            </a:pPr>
            <a:r>
              <a:rPr lang="en-US">
                <a:hlinkClick r:id="rId6"/>
              </a:rPr>
              <a:t>Windows Configuration Weaknesses</a:t>
            </a:r>
            <a:r>
              <a:rPr lang="en-US"/>
              <a:t> </a:t>
            </a:r>
          </a:p>
          <a:p>
            <a:pPr>
              <a:lnSpc>
                <a:spcPct val="65000"/>
              </a:lnSpc>
            </a:pPr>
            <a:r>
              <a:rPr lang="en-US" sz="2400"/>
              <a:t>Top Vulnerabilities in UNIX Systems</a:t>
            </a:r>
          </a:p>
          <a:p>
            <a:pPr lvl="4">
              <a:lnSpc>
                <a:spcPct val="80000"/>
              </a:lnSpc>
            </a:pPr>
            <a:r>
              <a:rPr lang="en-US" sz="1800">
                <a:hlinkClick r:id="rId7"/>
              </a:rPr>
              <a:t>UNIX Configuration Weaknesses</a:t>
            </a:r>
            <a:r>
              <a:rPr lang="en-US" sz="1800"/>
              <a:t> </a:t>
            </a:r>
          </a:p>
          <a:p>
            <a:pPr lvl="4">
              <a:lnSpc>
                <a:spcPct val="80000"/>
              </a:lnSpc>
            </a:pPr>
            <a:r>
              <a:rPr lang="en-US" sz="1800">
                <a:hlinkClick r:id="rId8"/>
              </a:rPr>
              <a:t>Mac OS X</a:t>
            </a:r>
            <a:r>
              <a:rPr lang="en-US" sz="1800"/>
              <a:t> </a:t>
            </a:r>
          </a:p>
          <a:p>
            <a:pPr>
              <a:lnSpc>
                <a:spcPct val="65000"/>
              </a:lnSpc>
            </a:pPr>
            <a:r>
              <a:rPr lang="en-US" sz="2400"/>
              <a:t>Top Vulnerabilities in Networking Products</a:t>
            </a:r>
          </a:p>
          <a:p>
            <a:pPr lvl="4">
              <a:lnSpc>
                <a:spcPct val="80000"/>
              </a:lnSpc>
            </a:pPr>
            <a:r>
              <a:rPr lang="en-US" sz="1800">
                <a:hlinkClick r:id="rId9"/>
              </a:rPr>
              <a:t>Cisco IOS and non-IOS Products</a:t>
            </a:r>
            <a:r>
              <a:rPr lang="en-US" sz="1800"/>
              <a:t> </a:t>
            </a:r>
          </a:p>
          <a:p>
            <a:pPr lvl="4">
              <a:lnSpc>
                <a:spcPct val="80000"/>
              </a:lnSpc>
            </a:pPr>
            <a:r>
              <a:rPr lang="en-US" sz="1800">
                <a:hlinkClick r:id="rId10"/>
              </a:rPr>
              <a:t>Juniper, CheckPoint and Symantec Products</a:t>
            </a:r>
            <a:r>
              <a:rPr lang="en-US" sz="1800"/>
              <a:t> </a:t>
            </a:r>
          </a:p>
          <a:p>
            <a:pPr lvl="4">
              <a:lnSpc>
                <a:spcPct val="80000"/>
              </a:lnSpc>
            </a:pPr>
            <a:r>
              <a:rPr lang="en-US" sz="1800">
                <a:hlinkClick r:id="rId11"/>
              </a:rPr>
              <a:t>Cisco Devices Configuration Weaknesses</a:t>
            </a:r>
            <a:r>
              <a:rPr lang="en-US" sz="1800"/>
              <a:t> </a:t>
            </a:r>
          </a:p>
          <a:p>
            <a:pPr lvl="2">
              <a:lnSpc>
                <a:spcPct val="65000"/>
              </a:lnSpc>
              <a:spcBef>
                <a:spcPct val="60000"/>
              </a:spcBef>
              <a:buClr>
                <a:schemeClr val="tx2"/>
              </a:buClr>
              <a:buSzPct val="90000"/>
              <a:buFont typeface="Symbol" pitchFamily="18" charset="2"/>
              <a:buChar char="•"/>
            </a:pPr>
            <a:endParaRPr lang="en-US" sz="1800"/>
          </a:p>
          <a:p>
            <a:pPr>
              <a:lnSpc>
                <a:spcPct val="65000"/>
              </a:lnSpc>
              <a:buFont typeface="Symbol" pitchFamily="18" charset="2"/>
              <a:buNone/>
            </a:pPr>
            <a:r>
              <a:rPr lang="en-US" sz="1600">
                <a:hlinkClick r:id="rId12"/>
              </a:rPr>
              <a:t>http://www.sans.org/top20/</a:t>
            </a:r>
            <a:endParaRPr lang="en-US" sz="1600"/>
          </a:p>
          <a:p>
            <a:pPr>
              <a:lnSpc>
                <a:spcPct val="65000"/>
              </a:lnSpc>
              <a:buFont typeface="Symbol" pitchFamily="18" charset="2"/>
              <a:buNone/>
            </a:pPr>
            <a:endParaRPr 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9A8E5DC-1A19-4EDA-96C4-8EE234141AB4}" type="slidenum">
              <a:rPr lang="en-US"/>
              <a:pPr/>
              <a:t>15</a:t>
            </a:fld>
            <a:endParaRPr lang="en-US"/>
          </a:p>
        </p:txBody>
      </p:sp>
      <p:sp>
        <p:nvSpPr>
          <p:cNvPr id="254978" name="Rectangle 2"/>
          <p:cNvSpPr>
            <a:spLocks noGrp="1" noChangeArrowheads="1"/>
          </p:cNvSpPr>
          <p:nvPr>
            <p:ph type="title"/>
          </p:nvPr>
        </p:nvSpPr>
        <p:spPr>
          <a:xfrm>
            <a:off x="1219200" y="304800"/>
            <a:ext cx="7620000" cy="533400"/>
          </a:xfrm>
        </p:spPr>
        <p:txBody>
          <a:bodyPr/>
          <a:lstStyle/>
          <a:p>
            <a:r>
              <a:rPr lang="en-US" sz="2800" b="1"/>
              <a:t>Top Vulnerabilities in Cross-Platform Applications</a:t>
            </a:r>
            <a:r>
              <a:rPr lang="en-US"/>
              <a:t> </a:t>
            </a:r>
          </a:p>
        </p:txBody>
      </p:sp>
      <p:sp>
        <p:nvSpPr>
          <p:cNvPr id="254979" name="Rectangle 3"/>
          <p:cNvSpPr>
            <a:spLocks noGrp="1" noChangeArrowheads="1"/>
          </p:cNvSpPr>
          <p:nvPr>
            <p:ph type="body" idx="1"/>
          </p:nvPr>
        </p:nvSpPr>
        <p:spPr>
          <a:xfrm>
            <a:off x="1219200" y="914400"/>
            <a:ext cx="7467600" cy="5562600"/>
          </a:xfrm>
        </p:spPr>
        <p:txBody>
          <a:bodyPr/>
          <a:lstStyle/>
          <a:p>
            <a:pPr lvl="1"/>
            <a:r>
              <a:rPr lang="en-US">
                <a:hlinkClick r:id="rId2"/>
              </a:rPr>
              <a:t>Backup Software</a:t>
            </a:r>
            <a:r>
              <a:rPr lang="en-US"/>
              <a:t> </a:t>
            </a:r>
          </a:p>
          <a:p>
            <a:pPr lvl="1"/>
            <a:r>
              <a:rPr lang="en-US">
                <a:hlinkClick r:id="rId3"/>
              </a:rPr>
              <a:t>Anti-virus Software</a:t>
            </a:r>
            <a:r>
              <a:rPr lang="en-US"/>
              <a:t> </a:t>
            </a:r>
          </a:p>
          <a:p>
            <a:pPr lvl="1"/>
            <a:r>
              <a:rPr lang="en-US">
                <a:hlinkClick r:id="rId4"/>
              </a:rPr>
              <a:t>PHP-based Applications</a:t>
            </a:r>
            <a:r>
              <a:rPr lang="en-US"/>
              <a:t> </a:t>
            </a:r>
          </a:p>
          <a:p>
            <a:pPr lvl="1"/>
            <a:r>
              <a:rPr lang="en-US">
                <a:hlinkClick r:id="rId5"/>
              </a:rPr>
              <a:t>Database Software</a:t>
            </a:r>
            <a:r>
              <a:rPr lang="en-US"/>
              <a:t> </a:t>
            </a:r>
          </a:p>
          <a:p>
            <a:pPr lvl="1"/>
            <a:r>
              <a:rPr lang="en-US">
                <a:hlinkClick r:id="rId6"/>
              </a:rPr>
              <a:t>File Sharing Applications</a:t>
            </a:r>
            <a:r>
              <a:rPr lang="en-US"/>
              <a:t> </a:t>
            </a:r>
          </a:p>
          <a:p>
            <a:pPr lvl="1"/>
            <a:r>
              <a:rPr lang="en-US">
                <a:hlinkClick r:id="rId7"/>
              </a:rPr>
              <a:t>DNS Software</a:t>
            </a:r>
            <a:r>
              <a:rPr lang="en-US"/>
              <a:t> </a:t>
            </a:r>
          </a:p>
          <a:p>
            <a:pPr lvl="1"/>
            <a:r>
              <a:rPr lang="en-US">
                <a:hlinkClick r:id="rId8"/>
              </a:rPr>
              <a:t>Media Players</a:t>
            </a:r>
            <a:r>
              <a:rPr lang="en-US"/>
              <a:t> </a:t>
            </a:r>
          </a:p>
          <a:p>
            <a:pPr lvl="1"/>
            <a:r>
              <a:rPr lang="en-US">
                <a:hlinkClick r:id="rId9"/>
              </a:rPr>
              <a:t>Instant Messaging Applications</a:t>
            </a:r>
            <a:r>
              <a:rPr lang="en-US"/>
              <a:t> </a:t>
            </a:r>
          </a:p>
          <a:p>
            <a:pPr lvl="1"/>
            <a:r>
              <a:rPr lang="en-US">
                <a:hlinkClick r:id="rId10"/>
              </a:rPr>
              <a:t>Mozilla and Firefox Browsers</a:t>
            </a:r>
            <a:r>
              <a:rPr lang="en-US"/>
              <a:t> </a:t>
            </a:r>
          </a:p>
          <a:p>
            <a:pPr lvl="1"/>
            <a:r>
              <a:rPr lang="en-US">
                <a:hlinkClick r:id="rId11"/>
              </a:rPr>
              <a:t>Other Cross-platform Applications</a:t>
            </a:r>
            <a:r>
              <a:rPr lang="en-US"/>
              <a:t> </a:t>
            </a:r>
          </a:p>
          <a:p>
            <a:pPr>
              <a:lnSpc>
                <a:spcPct val="65000"/>
              </a:lnSpc>
              <a:buFont typeface="Symbol" pitchFamily="18" charset="2"/>
              <a:buNone/>
            </a:pPr>
            <a:r>
              <a:rPr lang="en-US" sz="1600">
                <a:hlinkClick r:id="rId12"/>
              </a:rPr>
              <a:t>http://www.sans.org/top20/</a:t>
            </a:r>
            <a:endParaRPr lang="en-US" sz="1600"/>
          </a:p>
          <a:p>
            <a:pPr>
              <a:lnSpc>
                <a:spcPct val="65000"/>
              </a:lnSpc>
              <a:buFont typeface="Symbol" pitchFamily="18" charset="2"/>
              <a:buNone/>
            </a:pPr>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79A72FE-2A0C-4496-B6CF-E9F01485C5D2}" type="slidenum">
              <a:rPr lang="en-US"/>
              <a:pPr/>
              <a:t>16</a:t>
            </a:fld>
            <a:endParaRPr lang="en-US"/>
          </a:p>
        </p:txBody>
      </p:sp>
      <p:sp>
        <p:nvSpPr>
          <p:cNvPr id="264194" name="Rectangle 2"/>
          <p:cNvSpPr>
            <a:spLocks noGrp="1" noChangeArrowheads="1"/>
          </p:cNvSpPr>
          <p:nvPr>
            <p:ph type="title"/>
          </p:nvPr>
        </p:nvSpPr>
        <p:spPr>
          <a:xfrm>
            <a:off x="1219200" y="304800"/>
            <a:ext cx="7620000" cy="762000"/>
          </a:xfrm>
        </p:spPr>
        <p:txBody>
          <a:bodyPr/>
          <a:lstStyle/>
          <a:p>
            <a:r>
              <a:rPr lang="en-US"/>
              <a:t>Buffer Overflow</a:t>
            </a:r>
          </a:p>
        </p:txBody>
      </p:sp>
      <p:sp>
        <p:nvSpPr>
          <p:cNvPr id="264195" name="Rectangle 3"/>
          <p:cNvSpPr>
            <a:spLocks noGrp="1" noChangeArrowheads="1"/>
          </p:cNvSpPr>
          <p:nvPr>
            <p:ph type="body" idx="1"/>
          </p:nvPr>
        </p:nvSpPr>
        <p:spPr>
          <a:xfrm>
            <a:off x="1219200" y="1219200"/>
            <a:ext cx="7467600" cy="5257800"/>
          </a:xfrm>
        </p:spPr>
        <p:txBody>
          <a:bodyPr/>
          <a:lstStyle/>
          <a:p>
            <a:pPr>
              <a:lnSpc>
                <a:spcPct val="65000"/>
              </a:lnSpc>
            </a:pPr>
            <a:r>
              <a:rPr lang="en-US" b="1" dirty="0"/>
              <a:t>A Gartner study found buffer overflows to be the most common security flaw in programs</a:t>
            </a:r>
            <a:r>
              <a:rPr lang="en-US" dirty="0"/>
              <a:t>. Unfortunately, matters haven't improved since that study was done in 1999. </a:t>
            </a:r>
            <a:r>
              <a:rPr lang="en-US" b="1" dirty="0"/>
              <a:t>Not a week goes by without the announcement of yet another serious overflow-triggered vulnerability.</a:t>
            </a:r>
            <a:r>
              <a:rPr lang="en-US" dirty="0"/>
              <a:t> </a:t>
            </a:r>
          </a:p>
          <a:p>
            <a:pPr>
              <a:lnSpc>
                <a:spcPct val="65000"/>
              </a:lnSpc>
            </a:pPr>
            <a:r>
              <a:rPr lang="en-US" dirty="0"/>
              <a:t>Overflows occur when a program tries to store more data than the allocated memory can hold. The extra data slops over into the adjacent memory area, overwriting what was already there, including data or instructions. Malicious hackers have become proficient at leveraging such overflows to introduce their own code into programs, effectively hijacking the computer. </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79A72FE-2A0C-4496-B6CF-E9F01485C5D2}" type="slidenum">
              <a:rPr lang="en-US"/>
              <a:pPr/>
              <a:t>17</a:t>
            </a:fld>
            <a:endParaRPr lang="en-US"/>
          </a:p>
        </p:txBody>
      </p:sp>
      <p:sp>
        <p:nvSpPr>
          <p:cNvPr id="264194" name="Rectangle 2"/>
          <p:cNvSpPr>
            <a:spLocks noGrp="1" noChangeArrowheads="1"/>
          </p:cNvSpPr>
          <p:nvPr>
            <p:ph type="title"/>
          </p:nvPr>
        </p:nvSpPr>
        <p:spPr>
          <a:xfrm>
            <a:off x="1219200" y="304800"/>
            <a:ext cx="7620000" cy="762000"/>
          </a:xfrm>
        </p:spPr>
        <p:txBody>
          <a:bodyPr/>
          <a:lstStyle/>
          <a:p>
            <a:r>
              <a:rPr lang="en-US"/>
              <a:t>Buffer Overflow</a:t>
            </a:r>
          </a:p>
        </p:txBody>
      </p:sp>
      <p:sp>
        <p:nvSpPr>
          <p:cNvPr id="264195" name="Rectangle 3"/>
          <p:cNvSpPr>
            <a:spLocks noGrp="1" noChangeArrowheads="1"/>
          </p:cNvSpPr>
          <p:nvPr>
            <p:ph type="body" idx="1"/>
          </p:nvPr>
        </p:nvSpPr>
        <p:spPr>
          <a:xfrm>
            <a:off x="1219200" y="1066800"/>
            <a:ext cx="7467600" cy="5257800"/>
          </a:xfrm>
        </p:spPr>
        <p:txBody>
          <a:bodyPr/>
          <a:lstStyle/>
          <a:p>
            <a:pPr>
              <a:lnSpc>
                <a:spcPct val="65000"/>
              </a:lnSpc>
            </a:pPr>
            <a:r>
              <a:rPr lang="en-US" dirty="0" smtClean="0"/>
              <a:t>At </a:t>
            </a:r>
            <a:r>
              <a:rPr lang="en-US" dirty="0"/>
              <a:t>the same time, overflows occur when programmers do not include code to check the size of data before storing it. Some programming languages make overflows difficult or impossible, because they automatically expand the memory area as needed to accommodate incoming data. Other languages, including C, make overflows practically inevitable since they typically lack any automatic size checking and will happily cram "10 pounds of data" into a five-pound memory area. </a:t>
            </a:r>
          </a:p>
          <a:p>
            <a:pPr>
              <a:lnSpc>
                <a:spcPct val="65000"/>
              </a:lnSpc>
            </a:pPr>
            <a:r>
              <a:rPr lang="en-US" b="1" dirty="0"/>
              <a:t>Unless a programmer makes a special effort to test for overflow conditions, these flaws become part of the application. The deadline pressure to get code out the door exacerbates the problem: instead of developers or testers addressing the issue, flaws turn up on the computers of millions of users.</a:t>
            </a:r>
            <a:r>
              <a:rPr lang="en-US"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A3A916E-52C6-4FF2-99F7-1428F82E670D}" type="slidenum">
              <a:rPr lang="en-US"/>
              <a:pPr/>
              <a:t>18</a:t>
            </a:fld>
            <a:endParaRPr lang="en-US"/>
          </a:p>
        </p:txBody>
      </p:sp>
      <p:sp>
        <p:nvSpPr>
          <p:cNvPr id="206850" name="Rectangle 2"/>
          <p:cNvSpPr>
            <a:spLocks noGrp="1" noChangeArrowheads="1"/>
          </p:cNvSpPr>
          <p:nvPr>
            <p:ph type="title"/>
          </p:nvPr>
        </p:nvSpPr>
        <p:spPr/>
        <p:txBody>
          <a:bodyPr/>
          <a:lstStyle/>
          <a:p>
            <a:r>
              <a:rPr lang="en-US"/>
              <a:t>Vulnerabilities</a:t>
            </a:r>
          </a:p>
        </p:txBody>
      </p:sp>
      <p:sp>
        <p:nvSpPr>
          <p:cNvPr id="206851" name="Rectangle 3"/>
          <p:cNvSpPr>
            <a:spLocks noGrp="1" noChangeArrowheads="1"/>
          </p:cNvSpPr>
          <p:nvPr>
            <p:ph type="body" idx="1"/>
          </p:nvPr>
        </p:nvSpPr>
        <p:spPr/>
        <p:txBody>
          <a:bodyPr/>
          <a:lstStyle/>
          <a:p>
            <a:r>
              <a:rPr lang="en-US" sz="3200"/>
              <a:t>“Today’s complex Internet networks cannot be made watertight…. A system administrator has to get everything right all the time; a hacker only has to find one small hole. A sysadmin has to be lucky all of the time; a hacker only has to get lucky once. It is easier to destroy than to create.”</a:t>
            </a:r>
          </a:p>
          <a:p>
            <a:pPr lvl="1"/>
            <a:r>
              <a:rPr lang="en-US"/>
              <a:t>Robert Graham, lead architect of Internet Security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745B644-79DD-4DE8-AFC3-D88E0D08BDC8}" type="slidenum">
              <a:rPr lang="en-US"/>
              <a:pPr/>
              <a:t>19</a:t>
            </a:fld>
            <a:endParaRPr lang="en-US"/>
          </a:p>
        </p:txBody>
      </p:sp>
      <p:sp>
        <p:nvSpPr>
          <p:cNvPr id="205826" name="Rectangle 2"/>
          <p:cNvSpPr>
            <a:spLocks noGrp="1" noChangeArrowheads="1"/>
          </p:cNvSpPr>
          <p:nvPr>
            <p:ph type="title"/>
          </p:nvPr>
        </p:nvSpPr>
        <p:spPr/>
        <p:txBody>
          <a:bodyPr/>
          <a:lstStyle/>
          <a:p>
            <a:r>
              <a:rPr lang="en-US"/>
              <a:t>Types of Threats</a:t>
            </a:r>
          </a:p>
        </p:txBody>
      </p:sp>
      <p:sp>
        <p:nvSpPr>
          <p:cNvPr id="205827" name="Rectangle 3"/>
          <p:cNvSpPr>
            <a:spLocks noGrp="1" noChangeArrowheads="1"/>
          </p:cNvSpPr>
          <p:nvPr>
            <p:ph type="body" idx="1"/>
          </p:nvPr>
        </p:nvSpPr>
        <p:spPr/>
        <p:txBody>
          <a:bodyPr/>
          <a:lstStyle/>
          <a:p>
            <a:r>
              <a:rPr lang="en-US"/>
              <a:t>interception - some unauthorized party has gained access to an asset.</a:t>
            </a:r>
          </a:p>
          <a:p>
            <a:r>
              <a:rPr lang="en-US"/>
              <a:t>modification - some unauthorized party tampers with an asset.</a:t>
            </a:r>
          </a:p>
          <a:p>
            <a:r>
              <a:rPr lang="en-US"/>
              <a:t>fabrication - some unauthorized party might fabricate counterfeit objects for a computer system.</a:t>
            </a:r>
          </a:p>
          <a:p>
            <a:r>
              <a:rPr lang="en-US"/>
              <a:t>interruption - asset of system becomes lost or unavailable or unusable.</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1905000" y="381000"/>
            <a:ext cx="6934200" cy="2590800"/>
          </a:xfrm>
        </p:spPr>
        <p:txBody>
          <a:bodyPr/>
          <a:lstStyle/>
          <a:p>
            <a:r>
              <a:rPr lang="en-US" sz="5400"/>
              <a:t>Information Assurance:</a:t>
            </a:r>
            <a:br>
              <a:rPr lang="en-US" sz="5400"/>
            </a:br>
            <a:r>
              <a:rPr lang="en-US"/>
              <a:t>vulnerabilities, threats, and controls</a:t>
            </a:r>
          </a:p>
        </p:txBody>
      </p:sp>
      <p:sp>
        <p:nvSpPr>
          <p:cNvPr id="200707" name="Rectangle 3"/>
          <p:cNvSpPr>
            <a:spLocks noGrp="1" noChangeArrowheads="1"/>
          </p:cNvSpPr>
          <p:nvPr>
            <p:ph type="subTitle" idx="1"/>
          </p:nvPr>
        </p:nvSpPr>
        <p:spPr>
          <a:xfrm>
            <a:off x="1911350" y="3581400"/>
            <a:ext cx="6400800" cy="2139950"/>
          </a:xfrm>
        </p:spPr>
        <p:txBody>
          <a:bodyPr/>
          <a:lstStyle/>
          <a:p>
            <a:pPr>
              <a:lnSpc>
                <a:spcPct val="75000"/>
              </a:lnSpc>
            </a:pPr>
            <a:r>
              <a:rPr lang="en-US" sz="2000"/>
              <a:t>Dr. Wayne Summers</a:t>
            </a:r>
          </a:p>
          <a:p>
            <a:pPr>
              <a:lnSpc>
                <a:spcPct val="75000"/>
              </a:lnSpc>
            </a:pPr>
            <a:r>
              <a:rPr lang="en-US" sz="2000"/>
              <a:t>TSYS Department of Computer Science</a:t>
            </a:r>
          </a:p>
          <a:p>
            <a:pPr>
              <a:lnSpc>
                <a:spcPct val="75000"/>
              </a:lnSpc>
            </a:pPr>
            <a:r>
              <a:rPr lang="en-US" sz="2000"/>
              <a:t>Columbus State University</a:t>
            </a:r>
          </a:p>
          <a:p>
            <a:pPr>
              <a:lnSpc>
                <a:spcPct val="75000"/>
              </a:lnSpc>
            </a:pPr>
            <a:r>
              <a:rPr lang="en-US" sz="2000">
                <a:hlinkClick r:id="rId2"/>
              </a:rPr>
              <a:t>Summers_wayne@colstate.edu</a:t>
            </a:r>
            <a:endParaRPr lang="en-US" sz="2000"/>
          </a:p>
          <a:p>
            <a:pPr>
              <a:lnSpc>
                <a:spcPct val="75000"/>
              </a:lnSpc>
            </a:pPr>
            <a:r>
              <a:rPr lang="en-US" sz="2000"/>
              <a:t>http://csc.colstate.edu/summers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0843E41-EA5B-44D3-963F-302457BBB029}" type="slidenum">
              <a:rPr lang="en-US"/>
              <a:pPr/>
              <a:t>20</a:t>
            </a:fld>
            <a:endParaRPr lang="en-US"/>
          </a:p>
        </p:txBody>
      </p:sp>
      <p:sp>
        <p:nvSpPr>
          <p:cNvPr id="267266" name="Rectangle 2"/>
          <p:cNvSpPr>
            <a:spLocks noGrp="1" noChangeArrowheads="1"/>
          </p:cNvSpPr>
          <p:nvPr>
            <p:ph type="title"/>
          </p:nvPr>
        </p:nvSpPr>
        <p:spPr>
          <a:xfrm>
            <a:off x="1219200" y="304800"/>
            <a:ext cx="7620000" cy="304800"/>
          </a:xfrm>
        </p:spPr>
        <p:txBody>
          <a:bodyPr/>
          <a:lstStyle/>
          <a:p>
            <a:r>
              <a:rPr lang="en-US" sz="3200"/>
              <a:t>Recent News</a:t>
            </a:r>
          </a:p>
        </p:txBody>
      </p:sp>
      <p:sp>
        <p:nvSpPr>
          <p:cNvPr id="267267" name="Rectangle 3"/>
          <p:cNvSpPr>
            <a:spLocks noGrp="1" noChangeArrowheads="1"/>
          </p:cNvSpPr>
          <p:nvPr>
            <p:ph type="body" idx="1"/>
          </p:nvPr>
        </p:nvSpPr>
        <p:spPr>
          <a:xfrm>
            <a:off x="1219200" y="762000"/>
            <a:ext cx="7467600" cy="5943600"/>
          </a:xfrm>
        </p:spPr>
        <p:txBody>
          <a:bodyPr/>
          <a:lstStyle/>
          <a:p>
            <a:pPr>
              <a:lnSpc>
                <a:spcPct val="65000"/>
              </a:lnSpc>
            </a:pPr>
            <a:r>
              <a:rPr lang="en-US" dirty="0">
                <a:hlinkClick r:id="rId2"/>
              </a:rPr>
              <a:t>Browser Windows Without Indications of Their Origins may be Used in Phishing Attempts.</a:t>
            </a:r>
            <a:r>
              <a:rPr lang="en-US" dirty="0"/>
              <a:t> Microsoft has investigated a public report of a phishing method that affects Web browsers in general, including Internet Explorer. The report describes the scenario of multiple, overlapping browser windows, some of which contain no indications of their origin. An attacker could arrange windows in such a way as to trick users into thinking that an unidentified dialog or pop-up window is trustworthy when it is in fact fraudulent. Source: Microsoft Security Advisory (902333)</a:t>
            </a:r>
          </a:p>
          <a:p>
            <a:pPr>
              <a:lnSpc>
                <a:spcPct val="65000"/>
              </a:lnSpc>
            </a:pPr>
            <a:r>
              <a:rPr lang="en-US" dirty="0"/>
              <a:t>IM Worms could spread in seconds – “Symantec has done some simulations…and has found that half a million systems could be infected in as little as 30 to 40 seconds.” [</a:t>
            </a:r>
            <a:r>
              <a:rPr lang="en-US" dirty="0" err="1"/>
              <a:t>InternetWeek</a:t>
            </a:r>
            <a:r>
              <a:rPr lang="en-US" dirty="0"/>
              <a:t> – Jun 21, 2004]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0843E41-EA5B-44D3-963F-302457BBB029}" type="slidenum">
              <a:rPr lang="en-US"/>
              <a:pPr/>
              <a:t>21</a:t>
            </a:fld>
            <a:endParaRPr lang="en-US"/>
          </a:p>
        </p:txBody>
      </p:sp>
      <p:sp>
        <p:nvSpPr>
          <p:cNvPr id="267266" name="Rectangle 2"/>
          <p:cNvSpPr>
            <a:spLocks noGrp="1" noChangeArrowheads="1"/>
          </p:cNvSpPr>
          <p:nvPr>
            <p:ph type="title"/>
          </p:nvPr>
        </p:nvSpPr>
        <p:spPr>
          <a:xfrm>
            <a:off x="1219200" y="304800"/>
            <a:ext cx="7620000" cy="304800"/>
          </a:xfrm>
        </p:spPr>
        <p:txBody>
          <a:bodyPr/>
          <a:lstStyle/>
          <a:p>
            <a:r>
              <a:rPr lang="en-US" sz="3200"/>
              <a:t>Recent News</a:t>
            </a:r>
          </a:p>
        </p:txBody>
      </p:sp>
      <p:sp>
        <p:nvSpPr>
          <p:cNvPr id="267267" name="Rectangle 3"/>
          <p:cNvSpPr>
            <a:spLocks noGrp="1" noChangeArrowheads="1"/>
          </p:cNvSpPr>
          <p:nvPr>
            <p:ph type="body" idx="1"/>
          </p:nvPr>
        </p:nvSpPr>
        <p:spPr>
          <a:xfrm>
            <a:off x="1219200" y="762000"/>
            <a:ext cx="7467600" cy="5943600"/>
          </a:xfrm>
        </p:spPr>
        <p:txBody>
          <a:bodyPr/>
          <a:lstStyle/>
          <a:p>
            <a:pPr>
              <a:lnSpc>
                <a:spcPct val="65000"/>
              </a:lnSpc>
            </a:pPr>
            <a:r>
              <a:rPr lang="en-US" dirty="0" err="1" smtClean="0"/>
              <a:t>Cabir</a:t>
            </a:r>
            <a:r>
              <a:rPr lang="en-US" dirty="0" smtClean="0"/>
              <a:t> </a:t>
            </a:r>
            <a:r>
              <a:rPr lang="en-US" dirty="0"/>
              <a:t>is the first-ever computer virus that is capable of spreading over mobile phone networks. It is a network worm that infects phones running the </a:t>
            </a:r>
            <a:r>
              <a:rPr lang="en-US" dirty="0" err="1"/>
              <a:t>Symbian</a:t>
            </a:r>
            <a:r>
              <a:rPr lang="en-US" dirty="0"/>
              <a:t> mobile phone operating system by </a:t>
            </a:r>
            <a:r>
              <a:rPr lang="en-US" dirty="0" err="1"/>
              <a:t>Symbian</a:t>
            </a:r>
            <a:r>
              <a:rPr lang="en-US" dirty="0"/>
              <a:t>. [http://www.technewsworld.com/story/34542.html June 14, 2004]</a:t>
            </a:r>
          </a:p>
          <a:p>
            <a:pPr>
              <a:lnSpc>
                <a:spcPct val="65000"/>
              </a:lnSpc>
            </a:pPr>
            <a:r>
              <a:rPr lang="en-US" dirty="0"/>
              <a:t>Fraudulent e-mails designed to dupe Internet users out of their credit card details or bank information topped the three billion mark last month, according to one of the largest spam e-mail filtering companies. The authentic-looking e-mails, masquerading as messages from banks or online retailers, have become a popular new tool for tech-savvy fraudsters in a new scam known as "phishing.” [Gartner report, June 2004]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238C85-ACC2-4688-B594-4C39E37FFCD8}" type="slidenum">
              <a:rPr lang="en-US"/>
              <a:pPr/>
              <a:t>22</a:t>
            </a:fld>
            <a:endParaRPr lang="en-US"/>
          </a:p>
        </p:txBody>
      </p:sp>
      <p:sp>
        <p:nvSpPr>
          <p:cNvPr id="247810" name="Rectangle 2"/>
          <p:cNvSpPr>
            <a:spLocks noGrp="1" noChangeArrowheads="1"/>
          </p:cNvSpPr>
          <p:nvPr>
            <p:ph type="title"/>
          </p:nvPr>
        </p:nvSpPr>
        <p:spPr/>
        <p:txBody>
          <a:bodyPr/>
          <a:lstStyle/>
          <a:p>
            <a:endParaRPr lang="en-US" b="1"/>
          </a:p>
        </p:txBody>
      </p:sp>
      <p:sp>
        <p:nvSpPr>
          <p:cNvPr id="247811" name="Rectangle 3"/>
          <p:cNvSpPr>
            <a:spLocks noGrp="1" noChangeArrowheads="1"/>
          </p:cNvSpPr>
          <p:nvPr>
            <p:ph type="body" idx="1"/>
          </p:nvPr>
        </p:nvSpPr>
        <p:spPr/>
        <p:txBody>
          <a:bodyPr/>
          <a:lstStyle/>
          <a:p>
            <a:r>
              <a:rPr lang="en-US" sz="2400"/>
              <a:t>E-mail from "Microsoft“ </a:t>
            </a:r>
            <a:r>
              <a:rPr lang="en-US" sz="2400" u="sng">
                <a:hlinkClick r:id="rId2"/>
              </a:rPr>
              <a:t>security@microsoft.com</a:t>
            </a:r>
            <a:endParaRPr lang="en-US" sz="2400" u="sng"/>
          </a:p>
          <a:p>
            <a:pPr>
              <a:buFont typeface="Symbol" pitchFamily="18" charset="2"/>
              <a:buNone/>
            </a:pPr>
            <a:r>
              <a:rPr lang="en-US" sz="2400" b="1"/>
              <a:t>{Virus?} Use this patch immediately !</a:t>
            </a:r>
            <a:r>
              <a:rPr lang="en-US" sz="2400"/>
              <a:t> </a:t>
            </a:r>
          </a:p>
          <a:p>
            <a:pPr>
              <a:buFont typeface="Symbol" pitchFamily="18" charset="2"/>
              <a:buNone/>
            </a:pPr>
            <a:r>
              <a:rPr lang="en-US" sz="2000"/>
              <a:t>Dear friend , use this Internet Explorer patch now!</a:t>
            </a:r>
          </a:p>
          <a:p>
            <a:pPr>
              <a:buFont typeface="Symbol" pitchFamily="18" charset="2"/>
              <a:buNone/>
            </a:pPr>
            <a:r>
              <a:rPr lang="en-US" sz="2000"/>
              <a:t>There are dangerous virus in the Internet now!</a:t>
            </a:r>
          </a:p>
          <a:p>
            <a:pPr>
              <a:buFont typeface="Symbol" pitchFamily="18" charset="2"/>
              <a:buNone/>
            </a:pPr>
            <a:r>
              <a:rPr lang="en-US" sz="2000"/>
              <a:t>More than 500.000 already infected!</a:t>
            </a:r>
          </a:p>
          <a:p>
            <a:r>
              <a:rPr lang="en-US" sz="2400"/>
              <a:t>Vigilantes Go on the Offensive to Bait Net Crooks</a:t>
            </a:r>
          </a:p>
          <a:p>
            <a:pPr lvl="1"/>
            <a:r>
              <a:rPr lang="en-US" sz="2400">
                <a:hlinkClick r:id="rId3"/>
              </a:rPr>
              <a:t>http://www.npr.org/templates/story/story.php?storyId=4716843</a:t>
            </a:r>
            <a:endParaRPr lang="en-US" sz="2400"/>
          </a:p>
          <a:p>
            <a:pPr lvl="1"/>
            <a:r>
              <a:rPr lang="en-US" sz="2400"/>
              <a:t>Scambaiter - </a:t>
            </a:r>
            <a:r>
              <a:rPr lang="en-US" sz="2400">
                <a:hlinkClick r:id="rId4"/>
              </a:rPr>
              <a:t>http://www.419eater.com/</a:t>
            </a:r>
            <a:endParaRPr lang="en-US" sz="2400"/>
          </a:p>
          <a:p>
            <a:pPr>
              <a:buFont typeface="Symbol" pitchFamily="18" charset="2"/>
              <a:buNone/>
            </a:pPr>
            <a:endParaRPr 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37F586-8A87-472E-845C-F52E22B2FB15}" type="slidenum">
              <a:rPr lang="en-US"/>
              <a:pPr/>
              <a:t>23</a:t>
            </a:fld>
            <a:endParaRPr lang="en-US"/>
          </a:p>
        </p:txBody>
      </p:sp>
      <p:sp>
        <p:nvSpPr>
          <p:cNvPr id="212994" name="Rectangle 2"/>
          <p:cNvSpPr>
            <a:spLocks noGrp="1" noChangeArrowheads="1"/>
          </p:cNvSpPr>
          <p:nvPr>
            <p:ph type="title"/>
          </p:nvPr>
        </p:nvSpPr>
        <p:spPr/>
        <p:txBody>
          <a:bodyPr/>
          <a:lstStyle/>
          <a:p>
            <a:r>
              <a:rPr lang="en-US"/>
              <a:t>Malware and other Threats</a:t>
            </a:r>
          </a:p>
        </p:txBody>
      </p:sp>
      <p:sp>
        <p:nvSpPr>
          <p:cNvPr id="212995" name="Rectangle 3"/>
          <p:cNvSpPr>
            <a:spLocks noGrp="1" noChangeArrowheads="1"/>
          </p:cNvSpPr>
          <p:nvPr>
            <p:ph type="body" idx="1"/>
          </p:nvPr>
        </p:nvSpPr>
        <p:spPr/>
        <p:txBody>
          <a:bodyPr/>
          <a:lstStyle/>
          <a:p>
            <a:r>
              <a:rPr lang="en-US" sz="2400"/>
              <a:t>Viruses / Worms (over 180,000 viruses – 5/2006; doubling every 12 months)</a:t>
            </a:r>
          </a:p>
          <a:p>
            <a:pPr lvl="1"/>
            <a:r>
              <a:rPr lang="en-US" sz="2000"/>
              <a:t>1987-1995: boot &amp; program infectors</a:t>
            </a:r>
          </a:p>
          <a:p>
            <a:pPr lvl="1"/>
            <a:r>
              <a:rPr lang="en-US" sz="2000"/>
              <a:t>1995-1999: Macro viruses (Concept)</a:t>
            </a:r>
          </a:p>
          <a:p>
            <a:pPr lvl="1"/>
            <a:r>
              <a:rPr lang="en-US" sz="2000"/>
              <a:t>1999-2003: self/mass-mailing worms (Melissa-Klez)</a:t>
            </a:r>
          </a:p>
          <a:p>
            <a:pPr lvl="1"/>
            <a:r>
              <a:rPr lang="en-US" sz="2000"/>
              <a:t>2001-???: Megaworms [blended attacks] (Code Red, Nimda, SQL Slammer, Slapper)</a:t>
            </a:r>
          </a:p>
          <a:p>
            <a:r>
              <a:rPr lang="en-US" sz="2400"/>
              <a:t>Trojan Horses</a:t>
            </a:r>
          </a:p>
          <a:p>
            <a:pPr lvl="1"/>
            <a:r>
              <a:rPr lang="en-US" sz="2400"/>
              <a:t>Remote Access Trojans (Back Orifice)</a:t>
            </a:r>
          </a:p>
          <a:p>
            <a:pPr lvl="1"/>
            <a:r>
              <a:rPr lang="en-US" sz="2400"/>
              <a:t>Computer parasites (pests – Splog, spyware, BHOs, keylogger, dialers, SPIM)</a:t>
            </a:r>
          </a:p>
          <a:p>
            <a:r>
              <a:rPr lang="en-US" sz="2400"/>
              <a:t>Most Threats use Buffer Overflow vulnerabilities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C36246E-606B-4C04-94BC-F4216E007A18}" type="slidenum">
              <a:rPr lang="en-US"/>
              <a:pPr/>
              <a:t>24</a:t>
            </a:fld>
            <a:endParaRPr lang="en-US"/>
          </a:p>
        </p:txBody>
      </p:sp>
      <p:sp>
        <p:nvSpPr>
          <p:cNvPr id="214018" name="Rectangle 2"/>
          <p:cNvSpPr>
            <a:spLocks noGrp="1" noChangeArrowheads="1"/>
          </p:cNvSpPr>
          <p:nvPr>
            <p:ph type="title"/>
          </p:nvPr>
        </p:nvSpPr>
        <p:spPr/>
        <p:txBody>
          <a:bodyPr/>
          <a:lstStyle/>
          <a:p>
            <a:r>
              <a:rPr lang="en-US"/>
              <a:t>Social Engineering</a:t>
            </a:r>
          </a:p>
        </p:txBody>
      </p:sp>
      <p:sp>
        <p:nvSpPr>
          <p:cNvPr id="214019" name="Rectangle 3"/>
          <p:cNvSpPr>
            <a:spLocks noGrp="1" noChangeArrowheads="1"/>
          </p:cNvSpPr>
          <p:nvPr>
            <p:ph type="body" idx="1"/>
          </p:nvPr>
        </p:nvSpPr>
        <p:spPr/>
        <p:txBody>
          <a:bodyPr/>
          <a:lstStyle/>
          <a:p>
            <a:r>
              <a:rPr lang="en-US"/>
              <a:t>“we have met the enemy and they are us” - POGO</a:t>
            </a:r>
          </a:p>
          <a:p>
            <a:r>
              <a:rPr lang="en-US"/>
              <a:t>Social Engineering – “getting people to do things that they wouldn’t ordinarily do for a stranger” – </a:t>
            </a:r>
            <a:r>
              <a:rPr lang="en-US" b="1"/>
              <a:t>The Art of Deception</a:t>
            </a:r>
            <a:r>
              <a:rPr lang="en-US"/>
              <a:t>, Kevin Mitnick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634B225-5AA3-4524-AFFC-36299AA3C4BD}" type="slidenum">
              <a:rPr lang="en-US"/>
              <a:pPr/>
              <a:t>25</a:t>
            </a:fld>
            <a:endParaRPr lang="en-US"/>
          </a:p>
        </p:txBody>
      </p:sp>
      <p:sp>
        <p:nvSpPr>
          <p:cNvPr id="215042" name="Rectangle 2"/>
          <p:cNvSpPr>
            <a:spLocks noGrp="1" noChangeArrowheads="1"/>
          </p:cNvSpPr>
          <p:nvPr>
            <p:ph type="title"/>
          </p:nvPr>
        </p:nvSpPr>
        <p:spPr/>
        <p:txBody>
          <a:bodyPr/>
          <a:lstStyle/>
          <a:p>
            <a:r>
              <a:rPr lang="en-US"/>
              <a:t>Controls</a:t>
            </a:r>
          </a:p>
        </p:txBody>
      </p:sp>
      <p:sp>
        <p:nvSpPr>
          <p:cNvPr id="215043" name="Rectangle 3"/>
          <p:cNvSpPr>
            <a:spLocks noGrp="1" noChangeArrowheads="1"/>
          </p:cNvSpPr>
          <p:nvPr>
            <p:ph type="body" idx="1"/>
          </p:nvPr>
        </p:nvSpPr>
        <p:spPr/>
        <p:txBody>
          <a:bodyPr/>
          <a:lstStyle/>
          <a:p>
            <a:r>
              <a:rPr lang="en-US"/>
              <a:t>Reduce and contain the risk of security breaches</a:t>
            </a:r>
          </a:p>
          <a:p>
            <a:r>
              <a:rPr lang="en-US"/>
              <a:t>“Security is not a product, it’s a process” – Bruce Schneier [Using any security product without understanding what it does, and does not, protect against is a recipe for disaster.]</a:t>
            </a:r>
          </a:p>
          <a:p>
            <a:r>
              <a:rPr lang="en-US"/>
              <a:t>Security is NOT installing a firewall.</a:t>
            </a:r>
          </a:p>
          <a:p>
            <a:r>
              <a:rPr lang="en-US"/>
              <a:t>A Security Audit is NOT "running a port scan and turning things off"</a:t>
            </a:r>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2E61FD-D6A6-48E2-AB84-46C4DFCD99AE}" type="slidenum">
              <a:rPr lang="en-US"/>
              <a:pPr/>
              <a:t>26</a:t>
            </a:fld>
            <a:endParaRPr lang="en-US"/>
          </a:p>
        </p:txBody>
      </p:sp>
      <p:sp>
        <p:nvSpPr>
          <p:cNvPr id="251906" name="Rectangle 2"/>
          <p:cNvSpPr>
            <a:spLocks noGrp="1" noChangeArrowheads="1"/>
          </p:cNvSpPr>
          <p:nvPr>
            <p:ph type="title"/>
          </p:nvPr>
        </p:nvSpPr>
        <p:spPr>
          <a:xfrm>
            <a:off x="1219200" y="304800"/>
            <a:ext cx="7620000" cy="762000"/>
          </a:xfrm>
        </p:spPr>
        <p:txBody>
          <a:bodyPr/>
          <a:lstStyle/>
          <a:p>
            <a:r>
              <a:rPr lang="en-US"/>
              <a:t>Security is</a:t>
            </a:r>
          </a:p>
        </p:txBody>
      </p:sp>
      <p:sp>
        <p:nvSpPr>
          <p:cNvPr id="251907" name="Rectangle 3"/>
          <p:cNvSpPr>
            <a:spLocks noGrp="1" noChangeArrowheads="1"/>
          </p:cNvSpPr>
          <p:nvPr>
            <p:ph type="body" idx="1"/>
          </p:nvPr>
        </p:nvSpPr>
        <p:spPr>
          <a:xfrm>
            <a:off x="1143000" y="1066800"/>
            <a:ext cx="7467600" cy="5334000"/>
          </a:xfrm>
        </p:spPr>
        <p:txBody>
          <a:bodyPr/>
          <a:lstStyle/>
          <a:p>
            <a:pPr>
              <a:lnSpc>
                <a:spcPct val="75000"/>
              </a:lnSpc>
            </a:pPr>
            <a:r>
              <a:rPr lang="en-US" sz="2400"/>
              <a:t>"Can you still continue to work productively/safely, without compounding the problem" </a:t>
            </a:r>
          </a:p>
          <a:p>
            <a:pPr>
              <a:lnSpc>
                <a:spcPct val="75000"/>
              </a:lnSpc>
            </a:pPr>
            <a:r>
              <a:rPr lang="en-US" sz="2400"/>
              <a:t>only as good as your "weakest link" </a:t>
            </a:r>
          </a:p>
          <a:p>
            <a:pPr>
              <a:lnSpc>
                <a:spcPct val="75000"/>
              </a:lnSpc>
            </a:pPr>
            <a:r>
              <a:rPr lang="en-US" sz="2400"/>
              <a:t>"risk management of your corporate resources (computers) and people" </a:t>
            </a:r>
          </a:p>
          <a:p>
            <a:pPr>
              <a:lnSpc>
                <a:spcPct val="75000"/>
              </a:lnSpc>
            </a:pPr>
            <a:r>
              <a:rPr lang="en-US" sz="2400"/>
              <a:t>"Can somebody physically walk out with your computers, disks, tapes, .. " </a:t>
            </a:r>
          </a:p>
          <a:p>
            <a:pPr>
              <a:lnSpc>
                <a:spcPct val="75000"/>
              </a:lnSpc>
            </a:pPr>
            <a:r>
              <a:rPr lang="en-US" sz="2400"/>
              <a:t>a Process, Methodology, Policies and People </a:t>
            </a:r>
          </a:p>
          <a:p>
            <a:pPr>
              <a:lnSpc>
                <a:spcPct val="75000"/>
              </a:lnSpc>
            </a:pPr>
            <a:r>
              <a:rPr lang="en-US" sz="2400"/>
              <a:t>24x7x365 ... constantly ongoing .. never ending </a:t>
            </a:r>
          </a:p>
          <a:p>
            <a:pPr>
              <a:lnSpc>
                <a:spcPct val="75000"/>
              </a:lnSpc>
            </a:pPr>
            <a:r>
              <a:rPr lang="en-US" sz="2400"/>
              <a:t>"learn all you can as fast as you can, without negatively affecting the network, productivity and budget" </a:t>
            </a:r>
          </a:p>
          <a:p>
            <a:pPr>
              <a:lnSpc>
                <a:spcPct val="75000"/>
              </a:lnSpc>
              <a:buFont typeface="Symbol" pitchFamily="18" charset="2"/>
              <a:buNone/>
            </a:pPr>
            <a:r>
              <a:rPr lang="en-US" sz="2400"/>
              <a:t>http://www.linux-sec.net/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D47A52-46AB-432E-B612-08E07D7D2CC8}" type="slidenum">
              <a:rPr lang="en-US"/>
              <a:pPr/>
              <a:t>27</a:t>
            </a:fld>
            <a:endParaRPr lang="en-US"/>
          </a:p>
        </p:txBody>
      </p:sp>
      <p:sp>
        <p:nvSpPr>
          <p:cNvPr id="252930" name="Rectangle 2"/>
          <p:cNvSpPr>
            <a:spLocks noGrp="1" noChangeArrowheads="1"/>
          </p:cNvSpPr>
          <p:nvPr>
            <p:ph type="title"/>
          </p:nvPr>
        </p:nvSpPr>
        <p:spPr>
          <a:xfrm>
            <a:off x="1219200" y="304800"/>
            <a:ext cx="7620000" cy="762000"/>
          </a:xfrm>
        </p:spPr>
        <p:txBody>
          <a:bodyPr/>
          <a:lstStyle/>
          <a:p>
            <a:r>
              <a:rPr lang="en-US"/>
              <a:t>Food for Thought</a:t>
            </a:r>
          </a:p>
        </p:txBody>
      </p:sp>
      <p:sp>
        <p:nvSpPr>
          <p:cNvPr id="252931" name="Rectangle 3"/>
          <p:cNvSpPr>
            <a:spLocks noGrp="1" noChangeArrowheads="1"/>
          </p:cNvSpPr>
          <p:nvPr>
            <p:ph type="body" idx="1"/>
          </p:nvPr>
        </p:nvSpPr>
        <p:spPr>
          <a:xfrm>
            <a:off x="1143000" y="914400"/>
            <a:ext cx="7467600" cy="5715000"/>
          </a:xfrm>
        </p:spPr>
        <p:txBody>
          <a:bodyPr/>
          <a:lstStyle/>
          <a:p>
            <a:pPr>
              <a:lnSpc>
                <a:spcPct val="65000"/>
              </a:lnSpc>
            </a:pPr>
            <a:endParaRPr lang="en-US" sz="500"/>
          </a:p>
          <a:p>
            <a:pPr>
              <a:lnSpc>
                <a:spcPct val="65000"/>
              </a:lnSpc>
            </a:pPr>
            <a:r>
              <a:rPr lang="en-US" sz="2000" b="1"/>
              <a:t>80%-90% of any/all security issues are INTERNAL ( not the outside world )</a:t>
            </a:r>
            <a:r>
              <a:rPr lang="en-US" sz="1800" b="1"/>
              <a:t> </a:t>
            </a:r>
          </a:p>
          <a:p>
            <a:pPr>
              <a:lnSpc>
                <a:spcPct val="65000"/>
              </a:lnSpc>
            </a:pPr>
            <a:r>
              <a:rPr lang="en-US" sz="2000"/>
              <a:t>If you want to simulate a disk crash right now (unplug it NOW)... </a:t>
            </a:r>
          </a:p>
          <a:p>
            <a:pPr lvl="1">
              <a:lnSpc>
                <a:spcPct val="65000"/>
              </a:lnSpc>
            </a:pPr>
            <a:r>
              <a:rPr lang="en-US" sz="1800"/>
              <a:t>what data did you just lose .. </a:t>
            </a:r>
          </a:p>
          <a:p>
            <a:pPr lvl="1">
              <a:lnSpc>
                <a:spcPct val="65000"/>
              </a:lnSpc>
            </a:pPr>
            <a:r>
              <a:rPr lang="en-US" sz="1800"/>
              <a:t>how fast can you recover your entire system from the offline backups ..</a:t>
            </a:r>
          </a:p>
          <a:p>
            <a:pPr>
              <a:lnSpc>
                <a:spcPct val="65000"/>
              </a:lnSpc>
            </a:pPr>
            <a:r>
              <a:rPr lang="en-US" sz="2000"/>
              <a:t>If the hacker/cracker penetrated your firewall ...</a:t>
            </a:r>
            <a:r>
              <a:rPr lang="en-US" sz="1800"/>
              <a:t> </a:t>
            </a:r>
          </a:p>
          <a:p>
            <a:pPr lvl="1">
              <a:lnSpc>
                <a:spcPct val="65000"/>
              </a:lnSpc>
            </a:pPr>
            <a:r>
              <a:rPr lang="en-US" sz="1800"/>
              <a:t>what else can they do to your network/data ... </a:t>
            </a:r>
          </a:p>
          <a:p>
            <a:pPr lvl="1">
              <a:lnSpc>
                <a:spcPct val="65000"/>
              </a:lnSpc>
            </a:pPr>
            <a:r>
              <a:rPr lang="en-US" sz="1800"/>
              <a:t>what will they see on your network and other computers ... </a:t>
            </a:r>
          </a:p>
          <a:p>
            <a:pPr>
              <a:lnSpc>
                <a:spcPct val="65000"/>
              </a:lnSpc>
            </a:pPr>
            <a:r>
              <a:rPr lang="en-US" sz="2000" b="1"/>
              <a:t>There always is someone out there that can get in ... if they wanted to ...</a:t>
            </a:r>
            <a:r>
              <a:rPr lang="en-US" sz="1600"/>
              <a:t> </a:t>
            </a:r>
          </a:p>
          <a:p>
            <a:pPr>
              <a:lnSpc>
                <a:spcPct val="65000"/>
              </a:lnSpc>
              <a:buFont typeface="Symbol" pitchFamily="18" charset="2"/>
              <a:buNone/>
            </a:pPr>
            <a:r>
              <a:rPr lang="en-US" sz="1400">
                <a:hlinkClick r:id="rId2"/>
              </a:rPr>
              <a:t>http://www.linux-sec.net/</a:t>
            </a:r>
            <a:endParaRPr lang="en-US" sz="1400"/>
          </a:p>
          <a:p>
            <a:pPr>
              <a:lnSpc>
                <a:spcPct val="65000"/>
              </a:lnSpc>
              <a:buFont typeface="Symbol" pitchFamily="18" charset="2"/>
              <a:buNone/>
            </a:pPr>
            <a:endParaRPr lang="en-US" sz="1400"/>
          </a:p>
          <a:p>
            <a:pPr>
              <a:lnSpc>
                <a:spcPct val="65000"/>
              </a:lnSpc>
              <a:buFont typeface="Symbol" pitchFamily="18" charset="2"/>
              <a:buChar char="•"/>
            </a:pPr>
            <a:r>
              <a:rPr lang="en-US" sz="2400"/>
              <a:t>"Ninety-five percent of software bugs are caused by the same 19 programming flaws," Amit Yoran said. For this reason, it's "inexcusable" to develop software that suffers from an avoidable flaw such as buffer overflow.</a:t>
            </a:r>
            <a:r>
              <a:rPr lang="en-US"/>
              <a:t> </a:t>
            </a:r>
          </a:p>
          <a:p>
            <a:pPr>
              <a:lnSpc>
                <a:spcPct val="65000"/>
              </a:lnSpc>
              <a:buFont typeface="Symbol" pitchFamily="18" charset="2"/>
              <a:buChar char="•"/>
            </a:pPr>
            <a:r>
              <a:rPr lang="en-US" sz="1400"/>
              <a:t>http://www.informationweek.com/story/showArticle.jhtml?articleID=18902167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8819D17-770D-4EA4-8FBD-42CEA0533EFF}" type="slidenum">
              <a:rPr lang="en-US"/>
              <a:pPr/>
              <a:t>28</a:t>
            </a:fld>
            <a:endParaRPr lang="en-US"/>
          </a:p>
        </p:txBody>
      </p:sp>
      <p:sp>
        <p:nvSpPr>
          <p:cNvPr id="232450" name="Rectangle 2"/>
          <p:cNvSpPr>
            <a:spLocks noGrp="1" noChangeArrowheads="1"/>
          </p:cNvSpPr>
          <p:nvPr>
            <p:ph type="title"/>
          </p:nvPr>
        </p:nvSpPr>
        <p:spPr/>
        <p:txBody>
          <a:bodyPr/>
          <a:lstStyle/>
          <a:p>
            <a:r>
              <a:rPr lang="en-US"/>
              <a:t>Solutions </a:t>
            </a:r>
          </a:p>
        </p:txBody>
      </p:sp>
      <p:sp>
        <p:nvSpPr>
          <p:cNvPr id="232451" name="Rectangle 3"/>
          <p:cNvSpPr>
            <a:spLocks noGrp="1" noChangeArrowheads="1"/>
          </p:cNvSpPr>
          <p:nvPr>
            <p:ph type="body" idx="1"/>
          </p:nvPr>
        </p:nvSpPr>
        <p:spPr/>
        <p:txBody>
          <a:bodyPr/>
          <a:lstStyle/>
          <a:p>
            <a:r>
              <a:rPr lang="en-US" sz="3200"/>
              <a:t>Apply “defense in-depth”</a:t>
            </a:r>
          </a:p>
          <a:p>
            <a:pPr lvl="1"/>
            <a:r>
              <a:rPr lang="en-US" sz="3200"/>
              <a:t>Run and maintain an antivirus product </a:t>
            </a:r>
          </a:p>
          <a:p>
            <a:pPr lvl="1"/>
            <a:r>
              <a:rPr lang="en-US" sz="3200"/>
              <a:t>Do not run programs of unknown origin </a:t>
            </a:r>
          </a:p>
          <a:p>
            <a:pPr lvl="1"/>
            <a:r>
              <a:rPr lang="en-US" sz="3200"/>
              <a:t>Disable or secure file shares </a:t>
            </a:r>
          </a:p>
          <a:p>
            <a:pPr lvl="1"/>
            <a:r>
              <a:rPr lang="en-US" sz="3200"/>
              <a:t>Deploy a firewall</a:t>
            </a:r>
          </a:p>
          <a:p>
            <a:pPr lvl="1"/>
            <a:r>
              <a:rPr lang="en-US" sz="3200"/>
              <a:t>Keep your patches up-to-date</a:t>
            </a:r>
            <a:endParaRPr 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0F43D1-986F-40B0-9B10-28FA0D6B372B}" type="slidenum">
              <a:rPr lang="en-US"/>
              <a:pPr/>
              <a:t>29</a:t>
            </a:fld>
            <a:endParaRPr lang="en-US"/>
          </a:p>
        </p:txBody>
      </p:sp>
      <p:sp>
        <p:nvSpPr>
          <p:cNvPr id="234498" name="Rectangle 2"/>
          <p:cNvSpPr>
            <a:spLocks noGrp="1" noChangeArrowheads="1"/>
          </p:cNvSpPr>
          <p:nvPr>
            <p:ph type="title"/>
          </p:nvPr>
        </p:nvSpPr>
        <p:spPr/>
        <p:txBody>
          <a:bodyPr/>
          <a:lstStyle/>
          <a:p>
            <a:r>
              <a:rPr lang="en-US" b="1"/>
              <a:t>Critical Microsoft Security Bulletin MS03-039</a:t>
            </a:r>
          </a:p>
        </p:txBody>
      </p:sp>
      <p:sp>
        <p:nvSpPr>
          <p:cNvPr id="234499" name="Rectangle 3"/>
          <p:cNvSpPr>
            <a:spLocks noGrp="1" noChangeArrowheads="1"/>
          </p:cNvSpPr>
          <p:nvPr>
            <p:ph type="body" idx="1"/>
          </p:nvPr>
        </p:nvSpPr>
        <p:spPr/>
        <p:txBody>
          <a:bodyPr/>
          <a:lstStyle/>
          <a:p>
            <a:pPr>
              <a:lnSpc>
                <a:spcPct val="65000"/>
              </a:lnSpc>
            </a:pPr>
            <a:r>
              <a:rPr lang="en-US" sz="2400"/>
              <a:t>Verify firewall configuration. </a:t>
            </a:r>
          </a:p>
          <a:p>
            <a:pPr>
              <a:lnSpc>
                <a:spcPct val="65000"/>
              </a:lnSpc>
            </a:pPr>
            <a:r>
              <a:rPr lang="en-US" sz="2400"/>
              <a:t>Stay up to date.  Use update services from Microsoft to keep your systems up to date.</a:t>
            </a:r>
          </a:p>
          <a:p>
            <a:pPr>
              <a:lnSpc>
                <a:spcPct val="65000"/>
              </a:lnSpc>
            </a:pPr>
            <a:r>
              <a:rPr lang="en-US" sz="2400"/>
              <a:t>Use and keep antivirus software up-to-date. You should not let remote users or laptops connect to your network unless they have up-to-date antivirus software installed. In addition, consider using antivirus software in multiple points of your computer infrastructure, such as on edge Web proxy systems, as well as on email servers and gateways.</a:t>
            </a:r>
          </a:p>
          <a:p>
            <a:pPr>
              <a:lnSpc>
                <a:spcPct val="65000"/>
              </a:lnSpc>
            </a:pPr>
            <a:r>
              <a:rPr lang="en-US" sz="2400"/>
              <a:t>You should also protect your network by requiring employees to take the same three steps with home and laptop PCs they use to remotely connect to your enterprise, and by encouraging them to talk with friends and family to do the same with their PCs. (</a:t>
            </a:r>
            <a:r>
              <a:rPr lang="en-US" sz="2400" u="sng"/>
              <a:t>http://www.microsoft.com/protect)</a:t>
            </a: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BC471018-A76B-4314-AC5A-AD041E8D2932}" type="slidenum">
              <a:rPr lang="en-US"/>
              <a:pPr/>
              <a:t>3</a:t>
            </a:fld>
            <a:endParaRPr lang="en-US"/>
          </a:p>
        </p:txBody>
      </p:sp>
      <p:pic>
        <p:nvPicPr>
          <p:cNvPr id="239622" name="Picture 6"/>
          <p:cNvPicPr>
            <a:picLocks noChangeAspect="1" noChangeArrowheads="1"/>
          </p:cNvPicPr>
          <p:nvPr>
            <p:ph/>
          </p:nvPr>
        </p:nvPicPr>
        <p:blipFill>
          <a:blip r:embed="rId2" cstate="print"/>
          <a:srcRect/>
          <a:stretch>
            <a:fillRect/>
          </a:stretch>
        </p:blipFill>
        <p:spPr>
          <a:xfrm>
            <a:off x="2874963" y="1090613"/>
            <a:ext cx="4308475" cy="4600575"/>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B1185B-BB6F-41E2-9803-DA8A6924D536}" type="slidenum">
              <a:rPr lang="en-US"/>
              <a:pPr/>
              <a:t>30</a:t>
            </a:fld>
            <a:endParaRPr lang="en-US"/>
          </a:p>
        </p:txBody>
      </p:sp>
      <p:sp>
        <p:nvSpPr>
          <p:cNvPr id="216066" name="Rectangle 2"/>
          <p:cNvSpPr>
            <a:spLocks noGrp="1" noChangeArrowheads="1"/>
          </p:cNvSpPr>
          <p:nvPr>
            <p:ph type="title"/>
          </p:nvPr>
        </p:nvSpPr>
        <p:spPr/>
        <p:txBody>
          <a:bodyPr/>
          <a:lstStyle/>
          <a:p>
            <a:r>
              <a:rPr lang="en-US"/>
              <a:t>Defense in Depth</a:t>
            </a:r>
          </a:p>
        </p:txBody>
      </p:sp>
      <p:sp>
        <p:nvSpPr>
          <p:cNvPr id="216067" name="Rectangle 3"/>
          <p:cNvSpPr>
            <a:spLocks noGrp="1" noChangeArrowheads="1"/>
          </p:cNvSpPr>
          <p:nvPr>
            <p:ph type="body" idx="1"/>
          </p:nvPr>
        </p:nvSpPr>
        <p:spPr/>
        <p:txBody>
          <a:bodyPr/>
          <a:lstStyle/>
          <a:p>
            <a:pPr>
              <a:lnSpc>
                <a:spcPct val="75000"/>
              </a:lnSpc>
            </a:pPr>
            <a:r>
              <a:rPr lang="en-US"/>
              <a:t>Antivirus</a:t>
            </a:r>
          </a:p>
          <a:p>
            <a:pPr>
              <a:lnSpc>
                <a:spcPct val="75000"/>
              </a:lnSpc>
            </a:pPr>
            <a:r>
              <a:rPr lang="en-US"/>
              <a:t>Firewall</a:t>
            </a:r>
          </a:p>
          <a:p>
            <a:pPr>
              <a:lnSpc>
                <a:spcPct val="75000"/>
              </a:lnSpc>
            </a:pPr>
            <a:r>
              <a:rPr lang="en-US"/>
              <a:t>Intrusion Detection Systems</a:t>
            </a:r>
          </a:p>
          <a:p>
            <a:pPr>
              <a:lnSpc>
                <a:spcPct val="75000"/>
              </a:lnSpc>
            </a:pPr>
            <a:r>
              <a:rPr lang="en-US"/>
              <a:t>Intrusion Protection Systems</a:t>
            </a:r>
          </a:p>
          <a:p>
            <a:pPr>
              <a:lnSpc>
                <a:spcPct val="75000"/>
              </a:lnSpc>
            </a:pPr>
            <a:r>
              <a:rPr lang="en-US"/>
              <a:t>Vulnerability Analyzers</a:t>
            </a:r>
          </a:p>
          <a:p>
            <a:pPr>
              <a:lnSpc>
                <a:spcPct val="75000"/>
              </a:lnSpc>
            </a:pPr>
            <a:r>
              <a:rPr lang="en-US"/>
              <a:t>Authentication Techniques (passwords, biometric controls)</a:t>
            </a:r>
          </a:p>
          <a:p>
            <a:pPr>
              <a:lnSpc>
                <a:spcPct val="75000"/>
              </a:lnSpc>
            </a:pPr>
            <a:r>
              <a:rPr lang="en-US"/>
              <a:t>Encryption</a:t>
            </a:r>
          </a:p>
          <a:p>
            <a:pPr>
              <a:lnSpc>
                <a:spcPct val="75000"/>
              </a:lnSpc>
            </a:pPr>
            <a:r>
              <a:rPr lang="en-US" sz="3200" b="1" i="1"/>
              <a:t>BACKUP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CCADC4C-23FA-4782-9E37-427A104F076B}" type="slidenum">
              <a:rPr lang="en-US"/>
              <a:pPr/>
              <a:t>31</a:t>
            </a:fld>
            <a:endParaRPr lang="en-US"/>
          </a:p>
        </p:txBody>
      </p:sp>
      <p:sp>
        <p:nvSpPr>
          <p:cNvPr id="222210" name="Rectangle 2"/>
          <p:cNvSpPr>
            <a:spLocks noGrp="1" noChangeArrowheads="1"/>
          </p:cNvSpPr>
          <p:nvPr>
            <p:ph type="title"/>
          </p:nvPr>
        </p:nvSpPr>
        <p:spPr/>
        <p:txBody>
          <a:bodyPr/>
          <a:lstStyle/>
          <a:p>
            <a:r>
              <a:rPr lang="en-US"/>
              <a:t>Default-Deny Posture</a:t>
            </a:r>
          </a:p>
        </p:txBody>
      </p:sp>
      <p:sp>
        <p:nvSpPr>
          <p:cNvPr id="222211" name="Rectangle 3"/>
          <p:cNvSpPr>
            <a:spLocks noGrp="1" noChangeArrowheads="1"/>
          </p:cNvSpPr>
          <p:nvPr>
            <p:ph type="body" idx="1"/>
          </p:nvPr>
        </p:nvSpPr>
        <p:spPr/>
        <p:txBody>
          <a:bodyPr/>
          <a:lstStyle/>
          <a:p>
            <a:r>
              <a:rPr lang="en-US" sz="2400"/>
              <a:t>Configure all perimeter firewalls and routers to block all protocols except those expressly permitted.</a:t>
            </a:r>
          </a:p>
          <a:p>
            <a:r>
              <a:rPr lang="en-US" sz="2400"/>
              <a:t>Configure all internal routers to block all unnecessary traffic between internal network segments, remote VPN connections, and business partner links.</a:t>
            </a:r>
          </a:p>
          <a:p>
            <a:r>
              <a:rPr lang="en-US" sz="2400"/>
              <a:t>Harden servers and workstations to run only necessary services and applications.</a:t>
            </a:r>
          </a:p>
          <a:p>
            <a:r>
              <a:rPr lang="en-US" sz="2400"/>
              <a:t>Organize networks into logical compartmental segments that only have necessary services and communications with the rest of the enterprise.</a:t>
            </a:r>
          </a:p>
          <a:p>
            <a:r>
              <a:rPr lang="en-US" sz="2400"/>
              <a:t>Patch servers and applications on a routine schedule.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0D9B793-A08F-46A3-9DF8-2C3879156D82}" type="slidenum">
              <a:rPr lang="en-US"/>
              <a:pPr/>
              <a:t>32</a:t>
            </a:fld>
            <a:endParaRPr lang="en-US"/>
          </a:p>
        </p:txBody>
      </p:sp>
      <p:sp>
        <p:nvSpPr>
          <p:cNvPr id="220162" name="Rectangle 2"/>
          <p:cNvSpPr>
            <a:spLocks noGrp="1" noChangeArrowheads="1"/>
          </p:cNvSpPr>
          <p:nvPr>
            <p:ph type="title"/>
          </p:nvPr>
        </p:nvSpPr>
        <p:spPr/>
        <p:txBody>
          <a:bodyPr/>
          <a:lstStyle/>
          <a:p>
            <a:r>
              <a:rPr lang="en-US"/>
              <a:t>Education &amp; Misinformation</a:t>
            </a:r>
          </a:p>
        </p:txBody>
      </p:sp>
      <p:sp>
        <p:nvSpPr>
          <p:cNvPr id="220163" name="Rectangle 3"/>
          <p:cNvSpPr>
            <a:spLocks noGrp="1" noChangeArrowheads="1"/>
          </p:cNvSpPr>
          <p:nvPr>
            <p:ph type="body" idx="1"/>
          </p:nvPr>
        </p:nvSpPr>
        <p:spPr/>
        <p:txBody>
          <a:bodyPr/>
          <a:lstStyle/>
          <a:p>
            <a:r>
              <a:rPr lang="en-US"/>
              <a:t>SQL Slammer infected through MSDE 2000, a lightweight version of SQL Server installed as part of many applications from Microsoft (e.g. Visio) as well as 3rd parties.</a:t>
            </a:r>
          </a:p>
          <a:p>
            <a:r>
              <a:rPr lang="en-US"/>
              <a:t>CodeRed infected primarily desktops from people who didn't know that the "personal" version of IIS was installed.</a:t>
            </a:r>
          </a:p>
          <a:p>
            <a:r>
              <a:rPr lang="en-US"/>
              <a:t>Educate programmers and future programmers of the importance of checking for buffer overflows.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D64744-C8EE-4FF7-99CB-A08F47EEE146}" type="slidenum">
              <a:rPr lang="en-US"/>
              <a:pPr/>
              <a:t>33</a:t>
            </a:fld>
            <a:endParaRPr lang="en-US"/>
          </a:p>
        </p:txBody>
      </p:sp>
      <p:sp>
        <p:nvSpPr>
          <p:cNvPr id="253954" name="Rectangle 2"/>
          <p:cNvSpPr>
            <a:spLocks noGrp="1" noChangeArrowheads="1"/>
          </p:cNvSpPr>
          <p:nvPr>
            <p:ph type="title"/>
          </p:nvPr>
        </p:nvSpPr>
        <p:spPr>
          <a:xfrm>
            <a:off x="1219200" y="304800"/>
            <a:ext cx="7620000" cy="990600"/>
          </a:xfrm>
        </p:spPr>
        <p:txBody>
          <a:bodyPr/>
          <a:lstStyle/>
          <a:p>
            <a:r>
              <a:rPr lang="en-US" sz="3200" b="1"/>
              <a:t>The 7 Top Management Errors that Lead to Computer Security Vulnerabilities</a:t>
            </a:r>
          </a:p>
        </p:txBody>
      </p:sp>
      <p:sp>
        <p:nvSpPr>
          <p:cNvPr id="253955" name="Rectangle 3"/>
          <p:cNvSpPr>
            <a:spLocks noGrp="1" noChangeArrowheads="1"/>
          </p:cNvSpPr>
          <p:nvPr>
            <p:ph type="body" idx="1"/>
          </p:nvPr>
        </p:nvSpPr>
        <p:spPr>
          <a:xfrm>
            <a:off x="1219200" y="1524000"/>
            <a:ext cx="7467600" cy="4953000"/>
          </a:xfrm>
        </p:spPr>
        <p:txBody>
          <a:bodyPr/>
          <a:lstStyle/>
          <a:p>
            <a:pPr>
              <a:lnSpc>
                <a:spcPct val="65000"/>
              </a:lnSpc>
            </a:pPr>
            <a:r>
              <a:rPr lang="en-US" sz="2000" b="1"/>
              <a:t>Number Seven: Pretend the problem will go away if they ignore it. </a:t>
            </a:r>
          </a:p>
          <a:p>
            <a:pPr>
              <a:lnSpc>
                <a:spcPct val="65000"/>
              </a:lnSpc>
            </a:pPr>
            <a:r>
              <a:rPr lang="en-US" sz="2000" b="1"/>
              <a:t>Number Six: Authorize reactive, short-term fixes so problems re-emerge rapidly </a:t>
            </a:r>
          </a:p>
          <a:p>
            <a:pPr>
              <a:lnSpc>
                <a:spcPct val="65000"/>
              </a:lnSpc>
            </a:pPr>
            <a:r>
              <a:rPr lang="en-US" sz="2000" b="1"/>
              <a:t>Number Five: Fail to realize how much money their information and organizational reputations are worth. </a:t>
            </a:r>
          </a:p>
          <a:p>
            <a:pPr>
              <a:lnSpc>
                <a:spcPct val="65000"/>
              </a:lnSpc>
            </a:pPr>
            <a:r>
              <a:rPr lang="en-US" sz="2000" b="1"/>
              <a:t>Number Four: Rely primarily on a firewall. </a:t>
            </a:r>
          </a:p>
          <a:p>
            <a:pPr>
              <a:lnSpc>
                <a:spcPct val="65000"/>
              </a:lnSpc>
            </a:pPr>
            <a:r>
              <a:rPr lang="en-US" sz="2000" b="1"/>
              <a:t>Number Three: Fail to deal with the operational aspects of security: make a few fixes and then not allow the follow through necessary to ensure the problems stay fixed </a:t>
            </a:r>
          </a:p>
          <a:p>
            <a:pPr>
              <a:lnSpc>
                <a:spcPct val="65000"/>
              </a:lnSpc>
            </a:pPr>
            <a:r>
              <a:rPr lang="en-US" sz="2000" b="1"/>
              <a:t>Number Two: Fail to understand the relationship of information security to the business problem -- they understand physical security but do not see the consequences of poor information security. </a:t>
            </a:r>
          </a:p>
          <a:p>
            <a:pPr>
              <a:lnSpc>
                <a:spcPct val="65000"/>
              </a:lnSpc>
            </a:pPr>
            <a:r>
              <a:rPr lang="en-US" sz="2000" b="1"/>
              <a:t>Number One: Assign untrained people to maintain security and provide neither the training nor the time to make it possible to do the job.</a:t>
            </a:r>
          </a:p>
          <a:p>
            <a:pPr>
              <a:lnSpc>
                <a:spcPct val="65000"/>
              </a:lnSpc>
              <a:buFont typeface="Symbol" pitchFamily="18" charset="2"/>
              <a:buNone/>
            </a:pPr>
            <a:r>
              <a:rPr lang="en-US" sz="2000"/>
              <a:t>http://www.sans.org/resources/errors.php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ACE88A-0661-4625-AB4C-41651F6A82F9}" type="slidenum">
              <a:rPr lang="en-US"/>
              <a:pPr/>
              <a:t>34</a:t>
            </a:fld>
            <a:endParaRPr lang="en-US"/>
          </a:p>
        </p:txBody>
      </p:sp>
      <p:sp>
        <p:nvSpPr>
          <p:cNvPr id="217090" name="Rectangle 2"/>
          <p:cNvSpPr>
            <a:spLocks noGrp="1" noChangeArrowheads="1"/>
          </p:cNvSpPr>
          <p:nvPr>
            <p:ph type="title"/>
          </p:nvPr>
        </p:nvSpPr>
        <p:spPr/>
        <p:txBody>
          <a:bodyPr/>
          <a:lstStyle/>
          <a:p>
            <a:r>
              <a:rPr lang="en-US"/>
              <a:t>Conclusions</a:t>
            </a:r>
          </a:p>
        </p:txBody>
      </p:sp>
      <p:sp>
        <p:nvSpPr>
          <p:cNvPr id="217091" name="Rectangle 3"/>
          <p:cNvSpPr>
            <a:spLocks noGrp="1" noChangeArrowheads="1"/>
          </p:cNvSpPr>
          <p:nvPr>
            <p:ph type="body" idx="1"/>
          </p:nvPr>
        </p:nvSpPr>
        <p:spPr/>
        <p:txBody>
          <a:bodyPr/>
          <a:lstStyle/>
          <a:p>
            <a:r>
              <a:rPr lang="en-US" dirty="0"/>
              <a:t>Every organization MUST have a security policy </a:t>
            </a:r>
            <a:r>
              <a:rPr lang="en-US" dirty="0" smtClean="0"/>
              <a:t>(</a:t>
            </a:r>
            <a:r>
              <a:rPr lang="en-US" dirty="0" smtClean="0">
                <a:hlinkClick r:id="rId2"/>
              </a:rPr>
              <a:t>http://uits.colstate.edu/infosec/securitypolicies/security_policies.asp /</a:t>
            </a:r>
            <a:r>
              <a:rPr lang="en-US" dirty="0" smtClean="0"/>
              <a:t>)</a:t>
            </a:r>
            <a:endParaRPr lang="en-US" dirty="0"/>
          </a:p>
          <a:p>
            <a:pPr lvl="1"/>
            <a:r>
              <a:rPr lang="en-US" dirty="0"/>
              <a:t>Acceptable use statements</a:t>
            </a:r>
          </a:p>
          <a:p>
            <a:pPr lvl="1"/>
            <a:r>
              <a:rPr lang="en-US" dirty="0"/>
              <a:t>Password policy</a:t>
            </a:r>
          </a:p>
          <a:p>
            <a:pPr lvl="1"/>
            <a:r>
              <a:rPr lang="en-US" dirty="0"/>
              <a:t>Training / Education</a:t>
            </a:r>
          </a:p>
          <a:p>
            <a:r>
              <a:rPr lang="en-US" dirty="0"/>
              <a:t>Conduct a risk analysis to create a baseline for the organization’s security</a:t>
            </a:r>
          </a:p>
          <a:p>
            <a:r>
              <a:rPr lang="en-US" sz="3600" b="1" i="1" dirty="0"/>
              <a:t>“You are the weakest link”</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43F5807-C8C4-4C95-93CA-EE5C9242446D}" type="slidenum">
              <a:rPr lang="en-US"/>
              <a:pPr/>
              <a:t>35</a:t>
            </a:fld>
            <a:endParaRPr lang="en-US"/>
          </a:p>
        </p:txBody>
      </p:sp>
      <p:sp>
        <p:nvSpPr>
          <p:cNvPr id="256003" name="Rectangle 3"/>
          <p:cNvSpPr>
            <a:spLocks noGrp="1" noChangeArrowheads="1"/>
          </p:cNvSpPr>
          <p:nvPr>
            <p:ph type="body" idx="1"/>
          </p:nvPr>
        </p:nvSpPr>
        <p:spPr>
          <a:xfrm>
            <a:off x="1219200" y="838200"/>
            <a:ext cx="7467600" cy="5638800"/>
          </a:xfrm>
        </p:spPr>
        <p:txBody>
          <a:bodyPr/>
          <a:lstStyle/>
          <a:p>
            <a:r>
              <a:rPr lang="en-US" sz="4400"/>
              <a:t>“The most potent tool in any security arsenal isn’t a powerful firewall or a sophisticated intrusion detection system. When it comes to security, knowledge is the most effective tool…”</a:t>
            </a:r>
          </a:p>
          <a:p>
            <a:pPr>
              <a:buFont typeface="Symbol" pitchFamily="18" charset="2"/>
              <a:buNone/>
            </a:pPr>
            <a:endParaRPr lang="en-US"/>
          </a:p>
          <a:p>
            <a:pPr>
              <a:buFont typeface="Symbol" pitchFamily="18" charset="2"/>
              <a:buNone/>
            </a:pPr>
            <a:r>
              <a:rPr lang="en-US" sz="1800"/>
              <a:t>Douglas Schweizer – </a:t>
            </a:r>
            <a:r>
              <a:rPr lang="en-US" sz="1800" i="1"/>
              <a:t>The State of Network Security</a:t>
            </a:r>
            <a:r>
              <a:rPr lang="en-US" sz="1800"/>
              <a:t>, </a:t>
            </a:r>
            <a:r>
              <a:rPr lang="en-US" sz="1800" b="1"/>
              <a:t>Processor.com</a:t>
            </a:r>
            <a:r>
              <a:rPr lang="en-US" sz="1800"/>
              <a:t>, August 22, 2003.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36487-6267-46DA-9550-B3F87D65AA8F}" type="slidenum">
              <a:rPr lang="en-US"/>
              <a:pPr/>
              <a:t>36</a:t>
            </a:fld>
            <a:endParaRPr lang="en-US"/>
          </a:p>
        </p:txBody>
      </p:sp>
      <p:sp>
        <p:nvSpPr>
          <p:cNvPr id="210946" name="Rectangle 2"/>
          <p:cNvSpPr>
            <a:spLocks noGrp="1" noChangeArrowheads="1"/>
          </p:cNvSpPr>
          <p:nvPr>
            <p:ph type="title"/>
          </p:nvPr>
        </p:nvSpPr>
        <p:spPr>
          <a:xfrm>
            <a:off x="1219200" y="304800"/>
            <a:ext cx="7620000" cy="762000"/>
          </a:xfrm>
        </p:spPr>
        <p:txBody>
          <a:bodyPr/>
          <a:lstStyle/>
          <a:p>
            <a:r>
              <a:rPr lang="en-US"/>
              <a:t>Resources</a:t>
            </a:r>
          </a:p>
        </p:txBody>
      </p:sp>
      <p:sp>
        <p:nvSpPr>
          <p:cNvPr id="210947" name="Rectangle 3"/>
          <p:cNvSpPr>
            <a:spLocks noGrp="1" noChangeArrowheads="1"/>
          </p:cNvSpPr>
          <p:nvPr>
            <p:ph type="body" idx="1"/>
          </p:nvPr>
        </p:nvSpPr>
        <p:spPr>
          <a:xfrm>
            <a:off x="1219200" y="1143000"/>
            <a:ext cx="7467600" cy="5334000"/>
          </a:xfrm>
        </p:spPr>
        <p:txBody>
          <a:bodyPr/>
          <a:lstStyle/>
          <a:p>
            <a:r>
              <a:rPr lang="en-US" sz="2400" dirty="0">
                <a:hlinkClick r:id="rId2"/>
              </a:rPr>
              <a:t>http://www.sans.org</a:t>
            </a:r>
            <a:endParaRPr lang="en-US" sz="2000" dirty="0"/>
          </a:p>
          <a:p>
            <a:r>
              <a:rPr lang="en-US" sz="2000" dirty="0">
                <a:hlinkClick r:id="rId3"/>
              </a:rPr>
              <a:t>http://www.cert.org</a:t>
            </a:r>
            <a:endParaRPr lang="en-US" sz="2000" dirty="0"/>
          </a:p>
          <a:p>
            <a:r>
              <a:rPr lang="en-US" sz="2400" dirty="0">
                <a:hlinkClick r:id="rId4"/>
              </a:rPr>
              <a:t>http://www.cerias.purdue.edu/</a:t>
            </a:r>
            <a:endParaRPr lang="en-US" sz="2000" dirty="0"/>
          </a:p>
          <a:p>
            <a:r>
              <a:rPr lang="en-US" sz="2400" b="1" dirty="0">
                <a:hlinkClick r:id="rId5"/>
              </a:rPr>
              <a:t>http://www.linuxsecurity.com/</a:t>
            </a:r>
            <a:endParaRPr lang="en-US" sz="2400" b="1" dirty="0"/>
          </a:p>
          <a:p>
            <a:r>
              <a:rPr lang="en-US" sz="2400" b="1" dirty="0">
                <a:hlinkClick r:id="rId6"/>
              </a:rPr>
              <a:t>http://www.linux-sec.net/</a:t>
            </a:r>
            <a:endParaRPr lang="en-US" sz="2400" b="1" dirty="0"/>
          </a:p>
          <a:p>
            <a:r>
              <a:rPr lang="en-US" sz="2400" b="1" dirty="0">
                <a:hlinkClick r:id="rId7"/>
              </a:rPr>
              <a:t>http://www.microsoft.com/security/</a:t>
            </a:r>
            <a:endParaRPr lang="en-US" sz="2400" b="1" dirty="0"/>
          </a:p>
          <a:p>
            <a:r>
              <a:rPr lang="en-US" sz="2000" b="1" dirty="0"/>
              <a:t>Cuckoo’s Egg – </a:t>
            </a:r>
            <a:r>
              <a:rPr lang="en-US" sz="2000" dirty="0"/>
              <a:t>Clifford Stoll</a:t>
            </a:r>
          </a:p>
          <a:p>
            <a:r>
              <a:rPr lang="en-US" sz="2000" b="1" dirty="0"/>
              <a:t>Takedown</a:t>
            </a:r>
            <a:r>
              <a:rPr lang="en-US" sz="2000" dirty="0"/>
              <a:t> – Tsutomu Shimomura</a:t>
            </a:r>
          </a:p>
          <a:p>
            <a:r>
              <a:rPr lang="en-US" sz="2000" b="1" dirty="0"/>
              <a:t>The Art of Deception</a:t>
            </a:r>
            <a:r>
              <a:rPr lang="en-US" sz="2000" dirty="0"/>
              <a:t> – Kevin </a:t>
            </a:r>
            <a:r>
              <a:rPr lang="en-US" sz="2000" dirty="0" err="1"/>
              <a:t>Mitnick</a:t>
            </a:r>
            <a:endParaRPr lang="en-US" sz="2000" dirty="0"/>
          </a:p>
          <a:p>
            <a:r>
              <a:rPr lang="en-US" sz="2000" dirty="0"/>
              <a:t>19 Deadly Sins of Software Security – Howard, Leblanc, </a:t>
            </a:r>
            <a:r>
              <a:rPr lang="en-US" sz="2000" dirty="0" err="1" smtClean="0"/>
              <a:t>Viega</a:t>
            </a:r>
            <a:endParaRPr lang="en-US" sz="2000" dirty="0" smtClean="0"/>
          </a:p>
          <a:p>
            <a:r>
              <a:rPr lang="en-US" sz="2000" dirty="0" smtClean="0">
                <a:hlinkClick r:id="rId8"/>
              </a:rPr>
              <a:t>http://www.us-cert.gov/reading_room/</a:t>
            </a:r>
            <a:endParaRPr lang="en-US" sz="2000" dirty="0"/>
          </a:p>
          <a:p>
            <a:pPr>
              <a:buFont typeface="Symbol" pitchFamily="18" charset="2"/>
              <a:buNone/>
            </a:pP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BD3C75B-FE5C-4CA2-BAB3-44F35A21585E}" type="slidenum">
              <a:rPr lang="en-US"/>
              <a:pPr/>
              <a:t>37</a:t>
            </a:fld>
            <a:endParaRPr lang="en-US"/>
          </a:p>
        </p:txBody>
      </p:sp>
      <p:sp>
        <p:nvSpPr>
          <p:cNvPr id="258050" name="Rectangle 2"/>
          <p:cNvSpPr>
            <a:spLocks noGrp="1" noChangeArrowheads="1"/>
          </p:cNvSpPr>
          <p:nvPr>
            <p:ph type="title" idx="4294967295"/>
          </p:nvPr>
        </p:nvSpPr>
        <p:spPr>
          <a:xfrm>
            <a:off x="1524000" y="228600"/>
            <a:ext cx="7620000" cy="1219200"/>
          </a:xfrm>
        </p:spPr>
        <p:txBody>
          <a:bodyPr/>
          <a:lstStyle/>
          <a:p>
            <a:pPr algn="ctr"/>
            <a:r>
              <a:rPr lang="en-US" sz="2800" b="1"/>
              <a:t>COMPUTER SECURITY AWARENESS WEEK</a:t>
            </a:r>
            <a:r>
              <a:rPr lang="en-US" sz="3200"/>
              <a:t/>
            </a:r>
            <a:br>
              <a:rPr lang="en-US" sz="3200"/>
            </a:br>
            <a:r>
              <a:rPr lang="en-US" sz="3200"/>
              <a:t>(</a:t>
            </a:r>
            <a:r>
              <a:rPr lang="en-US" sz="3200">
                <a:hlinkClick r:id="rId2"/>
              </a:rPr>
              <a:t>http://cins.colstate.edu/awareness/</a:t>
            </a:r>
            <a:r>
              <a:rPr lang="en-US" sz="3200"/>
              <a:t>)</a:t>
            </a:r>
            <a:br>
              <a:rPr lang="en-US" sz="3200"/>
            </a:br>
            <a:r>
              <a:rPr lang="en-US" sz="2000"/>
              <a:t>October 31 – November 4, 2005</a:t>
            </a:r>
            <a:r>
              <a:rPr lang="en-US" sz="3200"/>
              <a:t> </a:t>
            </a:r>
          </a:p>
        </p:txBody>
      </p:sp>
      <p:sp>
        <p:nvSpPr>
          <p:cNvPr id="258067" name="Rectangle 19"/>
          <p:cNvSpPr>
            <a:spLocks noChangeArrowheads="1"/>
          </p:cNvSpPr>
          <p:nvPr/>
        </p:nvSpPr>
        <p:spPr bwMode="auto">
          <a:xfrm>
            <a:off x="3124200" y="6267450"/>
            <a:ext cx="4392613" cy="457200"/>
          </a:xfrm>
          <a:prstGeom prst="rect">
            <a:avLst/>
          </a:prstGeom>
          <a:noFill/>
          <a:ln w="12700" cap="sq">
            <a:noFill/>
            <a:miter lim="800000"/>
            <a:headEnd type="none" w="sm" len="sm"/>
            <a:tailEnd type="none" w="sm" len="sm"/>
          </a:ln>
          <a:effectLst/>
        </p:spPr>
        <p:txBody>
          <a:bodyPr anchor="ctr">
            <a:spAutoFit/>
          </a:bodyPr>
          <a:lstStyle/>
          <a:p>
            <a:pPr algn="l"/>
            <a:r>
              <a:rPr lang="en-US"/>
              <a:t>ACCENTUATE THE POSITIVE </a:t>
            </a:r>
          </a:p>
        </p:txBody>
      </p:sp>
      <p:pic>
        <p:nvPicPr>
          <p:cNvPr id="258069" name="Picture 21" descr="pstr2003"/>
          <p:cNvPicPr>
            <a:picLocks noChangeAspect="1" noChangeArrowheads="1"/>
          </p:cNvPicPr>
          <p:nvPr/>
        </p:nvPicPr>
        <p:blipFill>
          <a:blip r:embed="rId3" cstate="print"/>
          <a:srcRect/>
          <a:stretch>
            <a:fillRect/>
          </a:stretch>
        </p:blipFill>
        <p:spPr bwMode="auto">
          <a:xfrm>
            <a:off x="3810000" y="1828800"/>
            <a:ext cx="2911475" cy="4495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8001000" cy="1143000"/>
          </a:xfrm>
        </p:spPr>
        <p:txBody>
          <a:bodyPr/>
          <a:lstStyle/>
          <a:p>
            <a:pPr algn="ctr" eaLnBrk="1" hangingPunct="1">
              <a:defRPr/>
            </a:pPr>
            <a:r>
              <a:rPr lang="en-US" sz="8000" dirty="0" smtClean="0"/>
              <a:t>Questions?</a:t>
            </a:r>
          </a:p>
        </p:txBody>
      </p:sp>
      <p:sp>
        <p:nvSpPr>
          <p:cNvPr id="5" name="Content Placeholder 4"/>
          <p:cNvSpPr>
            <a:spLocks noGrp="1"/>
          </p:cNvSpPr>
          <p:nvPr>
            <p:ph idx="1"/>
          </p:nvPr>
        </p:nvSpPr>
        <p:spPr>
          <a:xfrm>
            <a:off x="1447800" y="3200400"/>
            <a:ext cx="7010400" cy="3048000"/>
          </a:xfrm>
        </p:spPr>
        <p:txBody>
          <a:bodyPr/>
          <a:lstStyle/>
          <a:p>
            <a:pPr eaLnBrk="1" hangingPunct="1">
              <a:buFontTx/>
              <a:buNone/>
              <a:defRPr/>
            </a:pPr>
            <a:r>
              <a:rPr lang="en-US" dirty="0" smtClean="0"/>
              <a:t>Dr. Wayne Summers</a:t>
            </a:r>
          </a:p>
          <a:p>
            <a:pPr eaLnBrk="1" hangingPunct="1">
              <a:buFontTx/>
              <a:buNone/>
              <a:defRPr/>
            </a:pPr>
            <a:r>
              <a:rPr lang="en-US" dirty="0" smtClean="0"/>
              <a:t>TSYS School of Computer Science</a:t>
            </a:r>
          </a:p>
          <a:p>
            <a:pPr eaLnBrk="1" hangingPunct="1">
              <a:buFontTx/>
              <a:buNone/>
              <a:defRPr/>
            </a:pPr>
            <a:r>
              <a:rPr lang="en-US" dirty="0" smtClean="0"/>
              <a:t>Columbus State University</a:t>
            </a:r>
          </a:p>
          <a:p>
            <a:pPr eaLnBrk="1" hangingPunct="1">
              <a:buFontTx/>
              <a:buNone/>
              <a:defRPr/>
            </a:pPr>
            <a:r>
              <a:rPr lang="en-US" dirty="0" smtClean="0"/>
              <a:t>Columbus, GA</a:t>
            </a:r>
          </a:p>
          <a:p>
            <a:pPr eaLnBrk="1" hangingPunct="1">
              <a:buFontTx/>
              <a:buNone/>
              <a:defRPr/>
            </a:pPr>
            <a:r>
              <a:rPr lang="en-US" dirty="0" smtClean="0"/>
              <a:t>wsummers@ColumbusState.edu</a:t>
            </a:r>
          </a:p>
        </p:txBody>
      </p:sp>
      <p:sp>
        <p:nvSpPr>
          <p:cNvPr id="34820" name="Date Placeholder 1"/>
          <p:cNvSpPr>
            <a:spLocks noGrp="1"/>
          </p:cNvSpPr>
          <p:nvPr>
            <p:ph type="dt" sz="quarter" idx="10"/>
          </p:nvPr>
        </p:nvSpPr>
        <p:spPr>
          <a:noFill/>
        </p:spPr>
        <p:txBody>
          <a:bodyPr/>
          <a:lstStyle/>
          <a:p>
            <a:fld id="{D243C2C5-BF7C-48ED-9234-95BA93E64405}" type="datetime1">
              <a:rPr lang="en-US"/>
              <a:pPr/>
              <a:t>6/6/2011</a:t>
            </a:fld>
            <a:endParaRPr lang="en-US"/>
          </a:p>
        </p:txBody>
      </p:sp>
      <p:sp>
        <p:nvSpPr>
          <p:cNvPr id="34821" name="Footer Placeholder 2"/>
          <p:cNvSpPr>
            <a:spLocks noGrp="1"/>
          </p:cNvSpPr>
          <p:nvPr>
            <p:ph type="ftr" sz="quarter" idx="11"/>
          </p:nvPr>
        </p:nvSpPr>
        <p:spPr>
          <a:noFill/>
        </p:spPr>
        <p:txBody>
          <a:bodyPr/>
          <a:lstStyle/>
          <a:p>
            <a:r>
              <a:rPr lang="en-US"/>
              <a:t>Columbus State University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E6B81BB-029D-4440-A443-32A78C90FB16}" type="slidenum">
              <a:rPr lang="en-US"/>
              <a:pPr/>
              <a:t>4</a:t>
            </a:fld>
            <a:endParaRPr lang="en-US"/>
          </a:p>
        </p:txBody>
      </p:sp>
      <p:sp>
        <p:nvSpPr>
          <p:cNvPr id="225282" name="Rectangle 2"/>
          <p:cNvSpPr>
            <a:spLocks noGrp="1" noChangeArrowheads="1"/>
          </p:cNvSpPr>
          <p:nvPr>
            <p:ph type="title"/>
          </p:nvPr>
        </p:nvSpPr>
        <p:spPr/>
        <p:txBody>
          <a:bodyPr/>
          <a:lstStyle/>
          <a:p>
            <a:r>
              <a:rPr lang="en-US"/>
              <a:t>SQL Slammer</a:t>
            </a:r>
          </a:p>
        </p:txBody>
      </p:sp>
      <p:sp>
        <p:nvSpPr>
          <p:cNvPr id="225283" name="Rectangle 3"/>
          <p:cNvSpPr>
            <a:spLocks noGrp="1" noChangeArrowheads="1"/>
          </p:cNvSpPr>
          <p:nvPr>
            <p:ph type="body" idx="1"/>
          </p:nvPr>
        </p:nvSpPr>
        <p:spPr/>
        <p:txBody>
          <a:bodyPr/>
          <a:lstStyle/>
          <a:p>
            <a:pPr>
              <a:lnSpc>
                <a:spcPct val="75000"/>
              </a:lnSpc>
            </a:pPr>
            <a:r>
              <a:rPr lang="en-US"/>
              <a:t>“It only took 10 minutes for the SQL Slammer worm to race across the globe and wreak havoc on the Internet two weeks ago, making it the fastest-spreading computer infection ever seen.”</a:t>
            </a:r>
          </a:p>
          <a:p>
            <a:pPr>
              <a:lnSpc>
                <a:spcPct val="75000"/>
              </a:lnSpc>
            </a:pPr>
            <a:r>
              <a:rPr lang="en-US"/>
              <a:t>“The worm, which nearly cut off Web access in South Korea and shut down some U.S. bank teller machines, doubled the number of computers it infected every 8.5 seconds in the first minute of its appearance.”</a:t>
            </a:r>
          </a:p>
          <a:p>
            <a:pPr>
              <a:lnSpc>
                <a:spcPct val="75000"/>
              </a:lnSpc>
            </a:pPr>
            <a:r>
              <a:rPr lang="en-US"/>
              <a:t>It is estimated that 90% of all systems that fell victim to the SQL Slammer worm were infected within the first 10 minutes.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981F2A-8CB9-4B8E-800A-AD0D5318DCFE}" type="slidenum">
              <a:rPr lang="en-US"/>
              <a:pPr/>
              <a:t>5</a:t>
            </a:fld>
            <a:endParaRPr lang="en-US"/>
          </a:p>
        </p:txBody>
      </p:sp>
      <p:sp>
        <p:nvSpPr>
          <p:cNvPr id="242690" name="Rectangle 2"/>
          <p:cNvSpPr>
            <a:spLocks noGrp="1" noChangeArrowheads="1"/>
          </p:cNvSpPr>
          <p:nvPr>
            <p:ph type="title"/>
          </p:nvPr>
        </p:nvSpPr>
        <p:spPr/>
        <p:txBody>
          <a:bodyPr/>
          <a:lstStyle/>
          <a:p>
            <a:r>
              <a:rPr lang="en-US"/>
              <a:t>BLASTER</a:t>
            </a:r>
          </a:p>
        </p:txBody>
      </p:sp>
      <p:sp>
        <p:nvSpPr>
          <p:cNvPr id="242691" name="Rectangle 3"/>
          <p:cNvSpPr>
            <a:spLocks noGrp="1" noChangeArrowheads="1"/>
          </p:cNvSpPr>
          <p:nvPr>
            <p:ph type="body" idx="1"/>
          </p:nvPr>
        </p:nvSpPr>
        <p:spPr/>
        <p:txBody>
          <a:bodyPr/>
          <a:lstStyle/>
          <a:p>
            <a:pPr>
              <a:lnSpc>
                <a:spcPct val="75000"/>
              </a:lnSpc>
            </a:pPr>
            <a:r>
              <a:rPr lang="en-US"/>
              <a:t>On Aug. 11, the Blaster virus and related bugs struck, hammering dozens of corporations.</a:t>
            </a:r>
          </a:p>
          <a:p>
            <a:pPr>
              <a:lnSpc>
                <a:spcPct val="75000"/>
              </a:lnSpc>
            </a:pPr>
            <a:r>
              <a:rPr lang="en-US"/>
              <a:t>At least 500,000 computers worldwide infected</a:t>
            </a:r>
          </a:p>
          <a:p>
            <a:pPr>
              <a:lnSpc>
                <a:spcPct val="75000"/>
              </a:lnSpc>
            </a:pPr>
            <a:r>
              <a:rPr lang="en-US"/>
              <a:t>Maryland Motor Vehicle Administration shut its offices for a day.</a:t>
            </a:r>
          </a:p>
          <a:p>
            <a:pPr>
              <a:lnSpc>
                <a:spcPct val="75000"/>
              </a:lnSpc>
            </a:pPr>
            <a:r>
              <a:rPr lang="en-US"/>
              <a:t>Check-in system at Air Canada brought down.</a:t>
            </a:r>
          </a:p>
          <a:p>
            <a:pPr>
              <a:lnSpc>
                <a:spcPct val="75000"/>
              </a:lnSpc>
            </a:pPr>
            <a:r>
              <a:rPr lang="en-US"/>
              <a:t>Infiltrated unclassified computers on the Navy-Marine intranet.</a:t>
            </a:r>
          </a:p>
          <a:p>
            <a:pPr>
              <a:lnSpc>
                <a:spcPct val="75000"/>
              </a:lnSpc>
            </a:pPr>
            <a:r>
              <a:rPr lang="en-US"/>
              <a:t>In eight days, the estimated cost of damages neared $2 billion.</a:t>
            </a:r>
          </a:p>
          <a:p>
            <a:pPr>
              <a:lnSpc>
                <a:spcPct val="75000"/>
              </a:lnSpc>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D09F858-7CF9-42D0-A2BC-4AD373E366E3}" type="slidenum">
              <a:rPr lang="en-US"/>
              <a:pPr/>
              <a:t>6</a:t>
            </a:fld>
            <a:endParaRPr lang="en-US"/>
          </a:p>
        </p:txBody>
      </p:sp>
      <p:sp>
        <p:nvSpPr>
          <p:cNvPr id="243714" name="Rectangle 2"/>
          <p:cNvSpPr>
            <a:spLocks noGrp="1" noChangeArrowheads="1"/>
          </p:cNvSpPr>
          <p:nvPr>
            <p:ph type="title"/>
          </p:nvPr>
        </p:nvSpPr>
        <p:spPr/>
        <p:txBody>
          <a:bodyPr/>
          <a:lstStyle/>
          <a:p>
            <a:r>
              <a:rPr lang="en-US"/>
              <a:t>SOBIG.F</a:t>
            </a:r>
          </a:p>
        </p:txBody>
      </p:sp>
      <p:sp>
        <p:nvSpPr>
          <p:cNvPr id="243715" name="Rectangle 3"/>
          <p:cNvSpPr>
            <a:spLocks noGrp="1" noChangeArrowheads="1"/>
          </p:cNvSpPr>
          <p:nvPr>
            <p:ph type="body" idx="1"/>
          </p:nvPr>
        </p:nvSpPr>
        <p:spPr/>
        <p:txBody>
          <a:bodyPr/>
          <a:lstStyle/>
          <a:p>
            <a:pPr>
              <a:lnSpc>
                <a:spcPct val="75000"/>
              </a:lnSpc>
            </a:pPr>
            <a:r>
              <a:rPr lang="en-US" sz="2000"/>
              <a:t>Ten days later, the SoBig virus took over, causing delays in freight traffic at rail giant CSX Corp. forcing cancellation of some Washington-area trains and causing delays averaging six to 10 hours.</a:t>
            </a:r>
          </a:p>
          <a:p>
            <a:pPr>
              <a:lnSpc>
                <a:spcPct val="75000"/>
              </a:lnSpc>
            </a:pPr>
            <a:r>
              <a:rPr lang="en-US" sz="2000"/>
              <a:t>Shutting down more than 3,000 computers belonging to the city of Forth Worth.</a:t>
            </a:r>
          </a:p>
          <a:p>
            <a:pPr>
              <a:lnSpc>
                <a:spcPct val="75000"/>
              </a:lnSpc>
            </a:pPr>
            <a:r>
              <a:rPr lang="en-US" sz="2000"/>
              <a:t>One of every 17 e-mails scanned was infected (AOL detected 23.2 million attachments infected with SoBig.F)</a:t>
            </a:r>
          </a:p>
          <a:p>
            <a:pPr>
              <a:lnSpc>
                <a:spcPct val="75000"/>
              </a:lnSpc>
            </a:pPr>
            <a:r>
              <a:rPr lang="en-US" sz="2000"/>
              <a:t>Worldwide, 15% of large companies and 30% of small companies were affected by SoBig -  estimated damage of $2 billion.</a:t>
            </a:r>
          </a:p>
          <a:p>
            <a:pPr>
              <a:lnSpc>
                <a:spcPct val="75000"/>
              </a:lnSpc>
            </a:pPr>
            <a:r>
              <a:rPr lang="en-US" sz="2400"/>
              <a:t>MyDoom quickly surpassed Sobig as the fastest-spreading e-mail worm ever. In addition to seeding Windows machines to create botnets, MyDoom was programmed to launch DDoS (distributed denial-of-service) attacks on Microsoft's Web site.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24BA5EA-DFC1-4847-A7AA-2F4601CA8906}" type="slidenum">
              <a:rPr lang="en-US"/>
              <a:pPr/>
              <a:t>7</a:t>
            </a:fld>
            <a:endParaRPr lang="en-US"/>
          </a:p>
        </p:txBody>
      </p:sp>
      <p:sp>
        <p:nvSpPr>
          <p:cNvPr id="223234" name="Rectangle 2"/>
          <p:cNvSpPr>
            <a:spLocks noGrp="1" noChangeArrowheads="1"/>
          </p:cNvSpPr>
          <p:nvPr>
            <p:ph type="title"/>
          </p:nvPr>
        </p:nvSpPr>
        <p:spPr/>
        <p:txBody>
          <a:bodyPr/>
          <a:lstStyle/>
          <a:p>
            <a:r>
              <a:rPr lang="en-US" sz="5400"/>
              <a:t>Information Assurance:</a:t>
            </a:r>
            <a:endParaRPr lang="en-US" sz="4400"/>
          </a:p>
        </p:txBody>
      </p:sp>
      <p:sp>
        <p:nvSpPr>
          <p:cNvPr id="223235" name="Rectangle 3"/>
          <p:cNvSpPr>
            <a:spLocks noGrp="1" noChangeArrowheads="1"/>
          </p:cNvSpPr>
          <p:nvPr>
            <p:ph type="body" idx="1"/>
          </p:nvPr>
        </p:nvSpPr>
        <p:spPr/>
        <p:txBody>
          <a:bodyPr/>
          <a:lstStyle/>
          <a:p>
            <a:r>
              <a:rPr lang="en-US" sz="3600"/>
              <a:t>Definitions</a:t>
            </a:r>
          </a:p>
          <a:p>
            <a:r>
              <a:rPr lang="en-US" sz="3600"/>
              <a:t>Vulnerabilities</a:t>
            </a:r>
          </a:p>
          <a:p>
            <a:r>
              <a:rPr lang="en-US" sz="3600"/>
              <a:t>Threats</a:t>
            </a:r>
          </a:p>
          <a:p>
            <a:r>
              <a:rPr lang="en-US" sz="3600"/>
              <a:t>Controls</a:t>
            </a:r>
          </a:p>
          <a:p>
            <a:r>
              <a:rPr lang="en-US" sz="3600"/>
              <a:t>Conclusions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6BA210-2AB3-40DC-9EDA-7434914C6C13}" type="slidenum">
              <a:rPr lang="en-US"/>
              <a:pPr/>
              <a:t>8</a:t>
            </a:fld>
            <a:endParaRPr lang="en-US"/>
          </a:p>
        </p:txBody>
      </p:sp>
      <p:sp>
        <p:nvSpPr>
          <p:cNvPr id="202754" name="Rectangle 2"/>
          <p:cNvSpPr>
            <a:spLocks noGrp="1" noChangeArrowheads="1"/>
          </p:cNvSpPr>
          <p:nvPr>
            <p:ph type="title"/>
          </p:nvPr>
        </p:nvSpPr>
        <p:spPr/>
        <p:txBody>
          <a:bodyPr/>
          <a:lstStyle/>
          <a:p>
            <a:r>
              <a:rPr lang="en-US"/>
              <a:t>Computer Security</a:t>
            </a:r>
          </a:p>
        </p:txBody>
      </p:sp>
      <p:sp>
        <p:nvSpPr>
          <p:cNvPr id="202755" name="Rectangle 3"/>
          <p:cNvSpPr>
            <a:spLocks noGrp="1" noChangeArrowheads="1"/>
          </p:cNvSpPr>
          <p:nvPr>
            <p:ph type="body" idx="1"/>
          </p:nvPr>
        </p:nvSpPr>
        <p:spPr>
          <a:xfrm>
            <a:off x="1219200" y="1600200"/>
            <a:ext cx="7696200" cy="4876800"/>
          </a:xfrm>
        </p:spPr>
        <p:txBody>
          <a:bodyPr/>
          <a:lstStyle/>
          <a:p>
            <a:r>
              <a:rPr lang="en-US" sz="3200"/>
              <a:t>the protection of the computer resources against accidental or intentional disclosure of confidential data, unlawful modification of data or programs, the destruction of data, software or hardware, and the denial of one's own computer facilities irrespective of the method together with such criminal activities including computer related fraud and blackmail. [Palmer]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927C261-9B9F-4748-8C27-7A8DF2ADDFD0}" type="slidenum">
              <a:rPr lang="en-US"/>
              <a:pPr/>
              <a:t>9</a:t>
            </a:fld>
            <a:endParaRPr lang="en-US"/>
          </a:p>
        </p:txBody>
      </p:sp>
      <p:sp>
        <p:nvSpPr>
          <p:cNvPr id="204802" name="Rectangle 2"/>
          <p:cNvSpPr>
            <a:spLocks noGrp="1" noChangeArrowheads="1"/>
          </p:cNvSpPr>
          <p:nvPr>
            <p:ph type="title"/>
          </p:nvPr>
        </p:nvSpPr>
        <p:spPr/>
        <p:txBody>
          <a:bodyPr/>
          <a:lstStyle/>
          <a:p>
            <a:r>
              <a:rPr lang="en-US"/>
              <a:t>Goals</a:t>
            </a:r>
          </a:p>
        </p:txBody>
      </p:sp>
      <p:sp>
        <p:nvSpPr>
          <p:cNvPr id="204803" name="Rectangle 3"/>
          <p:cNvSpPr>
            <a:spLocks noGrp="1" noChangeArrowheads="1"/>
          </p:cNvSpPr>
          <p:nvPr>
            <p:ph type="body" idx="1"/>
          </p:nvPr>
        </p:nvSpPr>
        <p:spPr/>
        <p:txBody>
          <a:bodyPr/>
          <a:lstStyle/>
          <a:p>
            <a:r>
              <a:rPr lang="en-US" sz="3200"/>
              <a:t>confidentiality - limiting who can access assets of a computer system. </a:t>
            </a:r>
          </a:p>
          <a:p>
            <a:r>
              <a:rPr lang="en-US" sz="3200"/>
              <a:t>integrity - limiting who can modify assets of a computer system. </a:t>
            </a:r>
          </a:p>
          <a:p>
            <a:r>
              <a:rPr lang="en-US" sz="3200"/>
              <a:t>availability - allowing authorized users access to assets.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3795</TotalTime>
  <Words>2631</Words>
  <Application>Microsoft Office PowerPoint</Application>
  <PresentationFormat>On-screen Show (4:3)</PresentationFormat>
  <Paragraphs>295</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Times New Roman</vt:lpstr>
      <vt:lpstr>Symbol</vt:lpstr>
      <vt:lpstr>Lock And Key</vt:lpstr>
      <vt:lpstr>Slide 1</vt:lpstr>
      <vt:lpstr>Information Assurance: vulnerabilities, threats, and controls</vt:lpstr>
      <vt:lpstr>Slide 3</vt:lpstr>
      <vt:lpstr>SQL Slammer</vt:lpstr>
      <vt:lpstr>BLASTER</vt:lpstr>
      <vt:lpstr>SOBIG.F</vt:lpstr>
      <vt:lpstr>Information Assurance:</vt:lpstr>
      <vt:lpstr>Computer Security</vt:lpstr>
      <vt:lpstr>Goals</vt:lpstr>
      <vt:lpstr>Definitions</vt:lpstr>
      <vt:lpstr>Technical Cyber Security Alerts  (http://www.us-cert.gov/cas/techalerts/)</vt:lpstr>
      <vt:lpstr>Recent news</vt:lpstr>
      <vt:lpstr>Vulnerabilities reported </vt:lpstr>
      <vt:lpstr>Top Vulnerabilities to Windows Systems</vt:lpstr>
      <vt:lpstr>Top Vulnerabilities in Cross-Platform Applications </vt:lpstr>
      <vt:lpstr>Buffer Overflow</vt:lpstr>
      <vt:lpstr>Buffer Overflow</vt:lpstr>
      <vt:lpstr>Vulnerabilities</vt:lpstr>
      <vt:lpstr>Types of Threats</vt:lpstr>
      <vt:lpstr>Recent News</vt:lpstr>
      <vt:lpstr>Recent News</vt:lpstr>
      <vt:lpstr>Slide 22</vt:lpstr>
      <vt:lpstr>Malware and other Threats</vt:lpstr>
      <vt:lpstr>Social Engineering</vt:lpstr>
      <vt:lpstr>Controls</vt:lpstr>
      <vt:lpstr>Security is</vt:lpstr>
      <vt:lpstr>Food for Thought</vt:lpstr>
      <vt:lpstr>Solutions </vt:lpstr>
      <vt:lpstr>Critical Microsoft Security Bulletin MS03-039</vt:lpstr>
      <vt:lpstr>Defense in Depth</vt:lpstr>
      <vt:lpstr>Default-Deny Posture</vt:lpstr>
      <vt:lpstr>Education &amp; Misinformation</vt:lpstr>
      <vt:lpstr>The 7 Top Management Errors that Lead to Computer Security Vulnerabilities</vt:lpstr>
      <vt:lpstr>Conclusions</vt:lpstr>
      <vt:lpstr>Slide 35</vt:lpstr>
      <vt:lpstr>Resources</vt:lpstr>
      <vt:lpstr>COMPUTER SECURITY AWARENESS WEEK (http://cins.colstate.edu/awareness/) October 31 – November 4, 2005 </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dc:title>
  <dc:creator>x x</dc:creator>
  <cp:lastModifiedBy>csu</cp:lastModifiedBy>
  <cp:revision>122</cp:revision>
  <cp:lastPrinted>1601-01-01T00:00:00Z</cp:lastPrinted>
  <dcterms:created xsi:type="dcterms:W3CDTF">2000-04-28T03:59:34Z</dcterms:created>
  <dcterms:modified xsi:type="dcterms:W3CDTF">2011-06-06T17:52:53Z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wsummers@cs.nmhu.edu</vt:lpwstr>
  </property>
  <property fmtid="{D5CDD505-2E9C-101B-9397-08002B2CF9AE}" pid="8" name="HomePage">
    <vt:lpwstr>http://jaring.nmhu.edu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H:\htdocs\NOTES\CS557\3mf</vt:lpwstr>
  </property>
</Properties>
</file>