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handoutMasterIdLst>
    <p:handoutMasterId r:id="rId45"/>
  </p:handoutMasterIdLst>
  <p:sldIdLst>
    <p:sldId id="256" r:id="rId2"/>
    <p:sldId id="257" r:id="rId3"/>
    <p:sldId id="275" r:id="rId4"/>
    <p:sldId id="276" r:id="rId5"/>
    <p:sldId id="277" r:id="rId6"/>
    <p:sldId id="258" r:id="rId7"/>
    <p:sldId id="259" r:id="rId8"/>
    <p:sldId id="282" r:id="rId9"/>
    <p:sldId id="283" r:id="rId10"/>
    <p:sldId id="278" r:id="rId11"/>
    <p:sldId id="281" r:id="rId12"/>
    <p:sldId id="280" r:id="rId13"/>
    <p:sldId id="284" r:id="rId14"/>
    <p:sldId id="285" r:id="rId15"/>
    <p:sldId id="286" r:id="rId16"/>
    <p:sldId id="287" r:id="rId17"/>
    <p:sldId id="289" r:id="rId18"/>
    <p:sldId id="299" r:id="rId19"/>
    <p:sldId id="300" r:id="rId20"/>
    <p:sldId id="301" r:id="rId21"/>
    <p:sldId id="290" r:id="rId22"/>
    <p:sldId id="292" r:id="rId23"/>
    <p:sldId id="293" r:id="rId24"/>
    <p:sldId id="295" r:id="rId25"/>
    <p:sldId id="296" r:id="rId26"/>
    <p:sldId id="297" r:id="rId27"/>
    <p:sldId id="261" r:id="rId28"/>
    <p:sldId id="262" r:id="rId29"/>
    <p:sldId id="268" r:id="rId30"/>
    <p:sldId id="263" r:id="rId31"/>
    <p:sldId id="264" r:id="rId32"/>
    <p:sldId id="270" r:id="rId33"/>
    <p:sldId id="305" r:id="rId34"/>
    <p:sldId id="304" r:id="rId35"/>
    <p:sldId id="265" r:id="rId36"/>
    <p:sldId id="271" r:id="rId37"/>
    <p:sldId id="274" r:id="rId38"/>
    <p:sldId id="273" r:id="rId39"/>
    <p:sldId id="302" r:id="rId40"/>
    <p:sldId id="303" r:id="rId41"/>
    <p:sldId id="266" r:id="rId42"/>
    <p:sldId id="267" r:id="rId43"/>
  </p:sldIdLst>
  <p:sldSz cx="9144000" cy="6858000" type="screen4x3"/>
  <p:notesSz cx="6997700" cy="92837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2B09"/>
    <a:srgbClr val="00538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52" autoAdjust="0"/>
    <p:restoredTop sz="85484" autoAdjust="0"/>
  </p:normalViewPr>
  <p:slideViewPr>
    <p:cSldViewPr>
      <p:cViewPr varScale="1">
        <p:scale>
          <a:sx n="78" d="100"/>
          <a:sy n="78" d="100"/>
        </p:scale>
        <p:origin x="-69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Software Engineering Student Intake</a:t>
            </a:r>
          </a:p>
        </c:rich>
      </c:tx>
      <c:layout/>
    </c:title>
    <c:plotArea>
      <c:layout/>
      <c:barChart>
        <c:barDir val="col"/>
        <c:grouping val="clustered"/>
        <c:ser>
          <c:idx val="0"/>
          <c:order val="0"/>
          <c:tx>
            <c:v>Student Intake</c:v>
          </c:tx>
          <c:cat>
            <c:numRef>
              <c:f>Sheet1!$A$2:$A$15</c:f>
              <c:numCache>
                <c:formatCode>General</c:formatCode>
                <c:ptCount val="1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numCache>
            </c:numRef>
          </c:cat>
          <c:val>
            <c:numRef>
              <c:f>Sheet1!$B$2:$B$15</c:f>
              <c:numCache>
                <c:formatCode>General</c:formatCode>
                <c:ptCount val="14"/>
                <c:pt idx="0">
                  <c:v>54</c:v>
                </c:pt>
                <c:pt idx="1">
                  <c:v>70</c:v>
                </c:pt>
                <c:pt idx="2">
                  <c:v>68</c:v>
                </c:pt>
                <c:pt idx="3">
                  <c:v>78</c:v>
                </c:pt>
                <c:pt idx="4">
                  <c:v>80</c:v>
                </c:pt>
                <c:pt idx="5">
                  <c:v>86</c:v>
                </c:pt>
                <c:pt idx="6">
                  <c:v>103</c:v>
                </c:pt>
                <c:pt idx="7">
                  <c:v>59</c:v>
                </c:pt>
                <c:pt idx="8">
                  <c:v>66</c:v>
                </c:pt>
                <c:pt idx="9">
                  <c:v>74</c:v>
                </c:pt>
                <c:pt idx="10">
                  <c:v>59</c:v>
                </c:pt>
                <c:pt idx="11">
                  <c:v>70</c:v>
                </c:pt>
                <c:pt idx="12">
                  <c:v>57</c:v>
                </c:pt>
                <c:pt idx="13">
                  <c:v>48</c:v>
                </c:pt>
              </c:numCache>
            </c:numRef>
          </c:val>
        </c:ser>
        <c:axId val="115388800"/>
        <c:axId val="114238208"/>
      </c:barChart>
      <c:catAx>
        <c:axId val="115388800"/>
        <c:scaling>
          <c:orientation val="minMax"/>
        </c:scaling>
        <c:axPos val="b"/>
        <c:numFmt formatCode="General" sourceLinked="1"/>
        <c:tickLblPos val="nextTo"/>
        <c:crossAx val="114238208"/>
        <c:crosses val="autoZero"/>
        <c:auto val="1"/>
        <c:lblAlgn val="ctr"/>
        <c:lblOffset val="100"/>
      </c:catAx>
      <c:valAx>
        <c:axId val="114238208"/>
        <c:scaling>
          <c:orientation val="minMax"/>
        </c:scaling>
        <c:axPos val="l"/>
        <c:majorGridlines/>
        <c:numFmt formatCode="General" sourceLinked="1"/>
        <c:tickLblPos val="nextTo"/>
        <c:crossAx val="115388800"/>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pieChart>
        <c:varyColors val="1"/>
        <c:ser>
          <c:idx val="0"/>
          <c:order val="0"/>
          <c:cat>
            <c:strRef>
              <c:f>Sheet1!$B$20:$B$22</c:f>
              <c:strCache>
                <c:ptCount val="3"/>
                <c:pt idx="0">
                  <c:v>Employed</c:v>
                </c:pt>
                <c:pt idx="1">
                  <c:v>Not Employed</c:v>
                </c:pt>
                <c:pt idx="2">
                  <c:v>Further Study</c:v>
                </c:pt>
              </c:strCache>
            </c:strRef>
          </c:cat>
          <c:val>
            <c:numRef>
              <c:f>Sheet1!$C$20:$C$22</c:f>
              <c:numCache>
                <c:formatCode>General</c:formatCode>
                <c:ptCount val="3"/>
                <c:pt idx="0">
                  <c:v>80</c:v>
                </c:pt>
                <c:pt idx="1">
                  <c:v>10</c:v>
                </c:pt>
                <c:pt idx="2">
                  <c:v>10</c:v>
                </c:pt>
              </c:numCache>
            </c:numRef>
          </c:val>
        </c:ser>
        <c:firstSliceAng val="0"/>
      </c:pieChart>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view3D>
      <c:rotX val="75"/>
      <c:perspective val="30"/>
    </c:view3D>
    <c:plotArea>
      <c:layout>
        <c:manualLayout>
          <c:layoutTarget val="inner"/>
          <c:xMode val="edge"/>
          <c:yMode val="edge"/>
          <c:x val="5.6236657917760301E-2"/>
          <c:y val="0"/>
          <c:w val="0.53888888888888908"/>
          <c:h val="0.89814814814814814"/>
        </c:manualLayout>
      </c:layout>
      <c:pie3DChart>
        <c:varyColors val="1"/>
        <c:ser>
          <c:idx val="0"/>
          <c:order val="0"/>
          <c:cat>
            <c:strRef>
              <c:f>Sheet1!$B$24:$B$26</c:f>
              <c:strCache>
                <c:ptCount val="3"/>
                <c:pt idx="0">
                  <c:v>Employed in Field of Study</c:v>
                </c:pt>
                <c:pt idx="1">
                  <c:v>No</c:v>
                </c:pt>
                <c:pt idx="2">
                  <c:v>Further Study</c:v>
                </c:pt>
              </c:strCache>
            </c:strRef>
          </c:cat>
          <c:val>
            <c:numRef>
              <c:f>Sheet1!$C$24:$C$26</c:f>
              <c:numCache>
                <c:formatCode>General</c:formatCode>
                <c:ptCount val="3"/>
                <c:pt idx="0">
                  <c:v>64.290000000000006</c:v>
                </c:pt>
                <c:pt idx="1">
                  <c:v>25.71</c:v>
                </c:pt>
                <c:pt idx="2">
                  <c:v>10</c:v>
                </c:pt>
              </c:numCache>
            </c:numRef>
          </c:val>
        </c:ser>
      </c:pie3DChart>
    </c:plotArea>
    <c:legend>
      <c:legendPos val="r"/>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atin typeface="Times" charset="0"/>
              </a:defRPr>
            </a:lvl1pPr>
          </a:lstStyle>
          <a:p>
            <a:pPr>
              <a:defRPr/>
            </a:pPr>
            <a:endParaRPr lang="en-US"/>
          </a:p>
        </p:txBody>
      </p:sp>
      <p:sp>
        <p:nvSpPr>
          <p:cNvPr id="23555"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atin typeface="Times" charset="0"/>
              </a:defRPr>
            </a:lvl1pPr>
          </a:lstStyle>
          <a:p>
            <a:pPr>
              <a:defRPr/>
            </a:pPr>
            <a:endParaRPr lang="en-US"/>
          </a:p>
        </p:txBody>
      </p:sp>
      <p:sp>
        <p:nvSpPr>
          <p:cNvPr id="23556"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atin typeface="Times" charset="0"/>
              </a:defRPr>
            </a:lvl1pPr>
          </a:lstStyle>
          <a:p>
            <a:pPr>
              <a:defRPr/>
            </a:pPr>
            <a:endParaRPr lang="en-US"/>
          </a:p>
        </p:txBody>
      </p:sp>
      <p:sp>
        <p:nvSpPr>
          <p:cNvPr id="23557"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atin typeface="Times" charset="0"/>
              </a:defRPr>
            </a:lvl1pPr>
          </a:lstStyle>
          <a:p>
            <a:pPr>
              <a:defRPr/>
            </a:pPr>
            <a:fld id="{7B741AEB-0880-4A94-BEF1-75ED3EF01A2C}" type="slidenum">
              <a:rPr lang="en-US"/>
              <a:pPr>
                <a:defRPr/>
              </a:pPr>
              <a:t>‹#›</a:t>
            </a:fld>
            <a:endParaRPr lang="en-US"/>
          </a:p>
        </p:txBody>
      </p:sp>
    </p:spTree>
    <p:extLst>
      <p:ext uri="{BB962C8B-B14F-4D97-AF65-F5344CB8AC3E}">
        <p14:creationId xmlns:p14="http://schemas.microsoft.com/office/powerpoint/2010/main" xmlns="" val="1577747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atin typeface="Times" charset="0"/>
              </a:defRPr>
            </a:lvl1pPr>
          </a:lstStyle>
          <a:p>
            <a:pPr>
              <a:defRPr/>
            </a:pPr>
            <a:endParaRPr lang="en-US"/>
          </a:p>
        </p:txBody>
      </p:sp>
      <p:sp>
        <p:nvSpPr>
          <p:cNvPr id="1229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atin typeface="Times"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atin typeface="Times" charset="0"/>
              </a:defRPr>
            </a:lvl1pPr>
          </a:lstStyle>
          <a:p>
            <a:pPr>
              <a:defRPr/>
            </a:pPr>
            <a:endParaRPr lang="en-US"/>
          </a:p>
        </p:txBody>
      </p:sp>
      <p:sp>
        <p:nvSpPr>
          <p:cNvPr id="1229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atin typeface="Times" charset="0"/>
              </a:defRPr>
            </a:lvl1pPr>
          </a:lstStyle>
          <a:p>
            <a:pPr>
              <a:defRPr/>
            </a:pPr>
            <a:fld id="{20BCEF95-999C-4816-9BF1-E01C746B7747}" type="slidenum">
              <a:rPr lang="en-US"/>
              <a:pPr>
                <a:defRPr/>
              </a:pPr>
              <a:t>‹#›</a:t>
            </a:fld>
            <a:endParaRPr lang="en-US"/>
          </a:p>
        </p:txBody>
      </p:sp>
    </p:spTree>
    <p:extLst>
      <p:ext uri="{BB962C8B-B14F-4D97-AF65-F5344CB8AC3E}">
        <p14:creationId xmlns:p14="http://schemas.microsoft.com/office/powerpoint/2010/main" xmlns="" val="14506506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BCEF95-999C-4816-9BF1-E01C746B7747}"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BCEF95-999C-4816-9BF1-E01C746B7747}" type="slidenum">
              <a:rPr lang="en-US" smtClean="0"/>
              <a:pPr>
                <a:defRPr/>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BCEF95-999C-4816-9BF1-E01C746B7747}" type="slidenum">
              <a:rPr lang="en-US" smtClean="0"/>
              <a:pPr>
                <a:defRPr/>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BCEF95-999C-4816-9BF1-E01C746B7747}" type="slidenum">
              <a:rPr lang="en-US" smtClean="0"/>
              <a:pPr>
                <a:defRPr/>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5C74C0-8479-45FE-A442-171E26AB47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04F5E0-0434-4F7A-80B1-FC6FF0DA6A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0EA14E-7305-4C2B-8BB2-F296D1B6FF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F27EE519-7475-4718-A554-55EE6D4A7E52}" type="datetime1">
              <a:rPr lang="en-US"/>
              <a:pPr>
                <a:defRPr/>
              </a:pPr>
              <a:t>6/7/2011</a:t>
            </a:fld>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Career Focus - Hot Jobs in West Georgia</a:t>
            </a:r>
          </a:p>
        </p:txBody>
      </p:sp>
      <p:sp>
        <p:nvSpPr>
          <p:cNvPr id="7" name="Rectangle 6"/>
          <p:cNvSpPr>
            <a:spLocks noGrp="1" noChangeArrowheads="1"/>
          </p:cNvSpPr>
          <p:nvPr>
            <p:ph type="sldNum" sz="quarter" idx="12"/>
          </p:nvPr>
        </p:nvSpPr>
        <p:spPr/>
        <p:txBody>
          <a:bodyPr/>
          <a:lstStyle>
            <a:lvl1pPr>
              <a:defRPr/>
            </a:lvl1pPr>
          </a:lstStyle>
          <a:p>
            <a:pPr>
              <a:defRPr/>
            </a:pPr>
            <a:fld id="{1B1E3A1A-6BD4-46B4-B428-9F29FF93580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0C9F2B38-FD7A-4E02-AFD5-4E789DBC3EE9}" type="datetime1">
              <a:rPr lang="en-US" smtClean="0"/>
              <a:pPr>
                <a:defRPr/>
              </a:pPr>
              <a:t>6/7/2011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0E16CEB-0982-4C1C-909F-16C3651E5D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smtClean="0"/>
              <a:t>TSYS School of Computer Science</a:t>
            </a:r>
            <a:endParaRPr lang="en-US"/>
          </a:p>
        </p:txBody>
      </p:sp>
    </p:spTree>
    <p:extLst>
      <p:ext uri="{BB962C8B-B14F-4D97-AF65-F5344CB8AC3E}">
        <p14:creationId xmlns:p14="http://schemas.microsoft.com/office/powerpoint/2010/main" xmlns="" val="278857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D13161-B3C2-4B30-8941-71FE64BD33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FD99D-EEF8-44A3-B270-E29599C1DC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931E27-D41F-4CFB-ADB6-CEFC347D17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F762D1-C408-413F-B408-1892919A59C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B7A52C9-35D8-4A4C-8EE2-9305DDFA404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E474EA-C4B8-4F19-AD65-2C7A88DF47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FB314D-5DF6-4847-AEE4-0B5E664C17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8ED050-81B0-49FF-9672-0860CA0F70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C61493-5AB0-4FEC-86B0-E9C0C17989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B8642F90-051F-40D0-98A8-3E5A9FFCC32D}" type="slidenum">
              <a:rPr lang="en-US"/>
              <a:pPr>
                <a:defRPr/>
              </a:pPr>
              <a:t>‹#›</a:t>
            </a:fld>
            <a:endParaRPr lang="en-US"/>
          </a:p>
        </p:txBody>
      </p:sp>
      <p:pic>
        <p:nvPicPr>
          <p:cNvPr id="2055" name="Picture 7"/>
          <p:cNvPicPr>
            <a:picLocks noChangeAspect="1" noChangeArrowheads="1"/>
          </p:cNvPicPr>
          <p:nvPr/>
        </p:nvPicPr>
        <p:blipFill>
          <a:blip r:embed="rId16" cstate="print"/>
          <a:srcRect/>
          <a:stretch>
            <a:fillRect/>
          </a:stretch>
        </p:blipFill>
        <p:spPr bwMode="auto">
          <a:xfrm>
            <a:off x="0" y="0"/>
            <a:ext cx="9145588" cy="6859588"/>
          </a:xfrm>
          <a:prstGeom prst="rect">
            <a:avLst/>
          </a:prstGeom>
          <a:noFill/>
          <a:ln w="9525">
            <a:noFill/>
            <a:miter lim="800000"/>
            <a:headEnd/>
            <a:tailEnd/>
          </a:ln>
        </p:spPr>
      </p:pic>
      <p:pic>
        <p:nvPicPr>
          <p:cNvPr id="2056" name="Picture 9" descr="CSU_Logo_1"/>
          <p:cNvPicPr>
            <a:picLocks noChangeAspect="1" noChangeArrowheads="1"/>
          </p:cNvPicPr>
          <p:nvPr/>
        </p:nvPicPr>
        <p:blipFill>
          <a:blip r:embed="rId17" cstate="print"/>
          <a:srcRect/>
          <a:stretch>
            <a:fillRect/>
          </a:stretch>
        </p:blipFill>
        <p:spPr bwMode="auto">
          <a:xfrm>
            <a:off x="7467600" y="5761038"/>
            <a:ext cx="1676400" cy="1089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ctr" rtl="0" eaLnBrk="1" fontAlgn="base" hangingPunct="1">
        <a:spcBef>
          <a:spcPct val="0"/>
        </a:spcBef>
        <a:spcAft>
          <a:spcPct val="0"/>
        </a:spcAft>
        <a:defRPr sz="2800">
          <a:solidFill>
            <a:srgbClr val="00538D"/>
          </a:solidFill>
          <a:latin typeface="+mj-lt"/>
          <a:ea typeface="+mj-ea"/>
          <a:cs typeface="+mj-cs"/>
        </a:defRPr>
      </a:lvl1pPr>
      <a:lvl2pPr algn="ctr" rtl="0" eaLnBrk="1" fontAlgn="base" hangingPunct="1">
        <a:spcBef>
          <a:spcPct val="0"/>
        </a:spcBef>
        <a:spcAft>
          <a:spcPct val="0"/>
        </a:spcAft>
        <a:defRPr sz="2800">
          <a:solidFill>
            <a:srgbClr val="00538D"/>
          </a:solidFill>
          <a:latin typeface="Arial" pitchFamily="34" charset="0"/>
        </a:defRPr>
      </a:lvl2pPr>
      <a:lvl3pPr algn="ctr" rtl="0" eaLnBrk="1" fontAlgn="base" hangingPunct="1">
        <a:spcBef>
          <a:spcPct val="0"/>
        </a:spcBef>
        <a:spcAft>
          <a:spcPct val="0"/>
        </a:spcAft>
        <a:defRPr sz="2800">
          <a:solidFill>
            <a:srgbClr val="00538D"/>
          </a:solidFill>
          <a:latin typeface="Arial" pitchFamily="34" charset="0"/>
        </a:defRPr>
      </a:lvl3pPr>
      <a:lvl4pPr algn="ctr" rtl="0" eaLnBrk="1" fontAlgn="base" hangingPunct="1">
        <a:spcBef>
          <a:spcPct val="0"/>
        </a:spcBef>
        <a:spcAft>
          <a:spcPct val="0"/>
        </a:spcAft>
        <a:defRPr sz="2800">
          <a:solidFill>
            <a:srgbClr val="00538D"/>
          </a:solidFill>
          <a:latin typeface="Arial" pitchFamily="34" charset="0"/>
        </a:defRPr>
      </a:lvl4pPr>
      <a:lvl5pPr algn="ctr" rtl="0" eaLnBrk="1" fontAlgn="base" hangingPunct="1">
        <a:spcBef>
          <a:spcPct val="0"/>
        </a:spcBef>
        <a:spcAft>
          <a:spcPct val="0"/>
        </a:spcAft>
        <a:defRPr sz="2800">
          <a:solidFill>
            <a:srgbClr val="00538D"/>
          </a:solidFill>
          <a:latin typeface="Arial" pitchFamily="34" charset="0"/>
        </a:defRPr>
      </a:lvl5pPr>
      <a:lvl6pPr marL="457200" algn="ctr" rtl="0" eaLnBrk="1" fontAlgn="base" hangingPunct="1">
        <a:spcBef>
          <a:spcPct val="0"/>
        </a:spcBef>
        <a:spcAft>
          <a:spcPct val="0"/>
        </a:spcAft>
        <a:defRPr sz="2800">
          <a:solidFill>
            <a:srgbClr val="00538D"/>
          </a:solidFill>
          <a:latin typeface="Arial" pitchFamily="34" charset="0"/>
        </a:defRPr>
      </a:lvl6pPr>
      <a:lvl7pPr marL="914400" algn="ctr" rtl="0" eaLnBrk="1" fontAlgn="base" hangingPunct="1">
        <a:spcBef>
          <a:spcPct val="0"/>
        </a:spcBef>
        <a:spcAft>
          <a:spcPct val="0"/>
        </a:spcAft>
        <a:defRPr sz="2800">
          <a:solidFill>
            <a:srgbClr val="00538D"/>
          </a:solidFill>
          <a:latin typeface="Arial" pitchFamily="34" charset="0"/>
        </a:defRPr>
      </a:lvl7pPr>
      <a:lvl8pPr marL="1371600" algn="ctr" rtl="0" eaLnBrk="1" fontAlgn="base" hangingPunct="1">
        <a:spcBef>
          <a:spcPct val="0"/>
        </a:spcBef>
        <a:spcAft>
          <a:spcPct val="0"/>
        </a:spcAft>
        <a:defRPr sz="2800">
          <a:solidFill>
            <a:srgbClr val="00538D"/>
          </a:solidFill>
          <a:latin typeface="Arial" pitchFamily="34" charset="0"/>
        </a:defRPr>
      </a:lvl8pPr>
      <a:lvl9pPr marL="1828800" algn="ctr" rtl="0" eaLnBrk="1" fontAlgn="base" hangingPunct="1">
        <a:spcBef>
          <a:spcPct val="0"/>
        </a:spcBef>
        <a:spcAft>
          <a:spcPct val="0"/>
        </a:spcAft>
        <a:defRPr sz="2800">
          <a:solidFill>
            <a:srgbClr val="00538D"/>
          </a:solidFill>
          <a:latin typeface="Arial"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kellyservices.com.my/web/my/services/en/pages/salaryguide.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kellyservices.com.my/web/my/services/en/pages/salaryguide.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kellyservices.com.my/web/my/services/en/pages/salaryguid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kellyservices.com.my/web/my/services/en/pages/salaryguid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portal.mohe.gov.my/portal/page/portal/ExtPortal/STUDENT/LOCAL_STUDENT/Student_Local_Statistic/pdf/Buku_Perangkaan_2008.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sf.gov/pubs/2010/nsf10619/nsf10619.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Computer_programming" TargetMode="External"/><Relationship Id="rId2" Type="http://schemas.openxmlformats.org/officeDocument/2006/relationships/hyperlink" Target="http://en.wikipedia.org/wiki/Information_and_Communications_Technology" TargetMode="External"/><Relationship Id="rId1" Type="http://schemas.openxmlformats.org/officeDocument/2006/relationships/slideLayout" Target="../slideLayouts/slideLayout2.xml"/><Relationship Id="rId5" Type="http://schemas.openxmlformats.org/officeDocument/2006/relationships/hyperlink" Target="http://en.wikipedia.org/wiki/Office_automation" TargetMode="External"/><Relationship Id="rId4" Type="http://schemas.openxmlformats.org/officeDocument/2006/relationships/hyperlink" Target="http://en.wikipedia.org/wiki/Management_information_system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csc.colstate.edu/camp/Activ8-Computer-Camps-flyer.htm"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te.columbusstate.edu/docs/CPSC_6106_dr_v_zanev_spring_2010.pdf" TargetMode="External"/><Relationship Id="rId7" Type="http://schemas.openxmlformats.org/officeDocument/2006/relationships/hyperlink" Target="http://te.columbusstate.edu/docs/exhibits_EDUT_5455G_syllabus.pdf" TargetMode="External"/><Relationship Id="rId2" Type="http://schemas.openxmlformats.org/officeDocument/2006/relationships/hyperlink" Target="http://te.columbusstate.edu/docs/CPSC_6105_dr_a_kongmunvattana_spring_2010.pdf" TargetMode="External"/><Relationship Id="rId1" Type="http://schemas.openxmlformats.org/officeDocument/2006/relationships/slideLayout" Target="../slideLayouts/slideLayout2.xml"/><Relationship Id="rId6" Type="http://schemas.openxmlformats.org/officeDocument/2006/relationships/hyperlink" Target="http://te.columbusstate.edu/docs/exhibits_EDUT_5125G_syllabus.pdf" TargetMode="External"/><Relationship Id="rId5" Type="http://schemas.openxmlformats.org/officeDocument/2006/relationships/hyperlink" Target="http://te.columbusstate.edu/docs/CPSC_5157G_dr_j_yang_fall_2009.pdf" TargetMode="External"/><Relationship Id="rId4" Type="http://schemas.openxmlformats.org/officeDocument/2006/relationships/hyperlink" Target="http://te.columbusstate.edu/docs/CPSC_5135G_dr_d_woolbright_spring_2010.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te.columbusstate.edu/docs/exhibits_EDUT_5125G_syllabus.pdf" TargetMode="External"/><Relationship Id="rId3" Type="http://schemas.openxmlformats.org/officeDocument/2006/relationships/hyperlink" Target="http://te.columbusstate.edu/docs/CPSC_1301_dr_d_woolbright_spring_2010.pdf" TargetMode="External"/><Relationship Id="rId7" Type="http://schemas.openxmlformats.org/officeDocument/2006/relationships/hyperlink" Target="http://te.columbusstate.edu/docs/CPSC_5157G_dr_j_yang_fall_2009.pdf" TargetMode="External"/><Relationship Id="rId2" Type="http://schemas.openxmlformats.org/officeDocument/2006/relationships/hyperlink" Target="http://te.columbusstate.edu/docs/CPSC_1105_dr_c_whitehead_spring_2010.pdf" TargetMode="External"/><Relationship Id="rId1" Type="http://schemas.openxmlformats.org/officeDocument/2006/relationships/slideLayout" Target="../slideLayouts/slideLayout2.xml"/><Relationship Id="rId6" Type="http://schemas.openxmlformats.org/officeDocument/2006/relationships/hyperlink" Target="http://te.columbusstate.edu/docs/CPSC_5135G_dr_d_woolbright_spring_2010.pdf" TargetMode="External"/><Relationship Id="rId5" Type="http://schemas.openxmlformats.org/officeDocument/2006/relationships/hyperlink" Target="http://te.columbusstate.edu/docs/CPSC_2108_dr_w_summers_spring_2010.pdf" TargetMode="External"/><Relationship Id="rId4" Type="http://schemas.openxmlformats.org/officeDocument/2006/relationships/hyperlink" Target="http://te.columbusstate.edu/docs/CPSC_2105_dr_n_rogers_spring_2010.pdf" TargetMode="External"/><Relationship Id="rId9" Type="http://schemas.openxmlformats.org/officeDocument/2006/relationships/hyperlink" Target="http://te.columbusstate.edu/docs/exhibits_EDUT_5455G_syllabus.pdf"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hyperlink" Target="mailto:cs@columbusstate.edu" TargetMode="External"/><Relationship Id="rId4" Type="http://schemas.openxmlformats.org/officeDocument/2006/relationships/hyperlink" Target="http://cs.columbusstate.edu/"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money.cnn.com/magazines/moneymag/bestjob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305800" cy="2590800"/>
          </a:xfrm>
        </p:spPr>
        <p:txBody>
          <a:bodyPr/>
          <a:lstStyle/>
          <a:p>
            <a:r>
              <a:rPr lang="en-US" sz="4400" b="1" dirty="0" smtClean="0"/>
              <a:t>How </a:t>
            </a:r>
            <a:r>
              <a:rPr lang="en-US" sz="4400" b="1" dirty="0" smtClean="0"/>
              <a:t>can we </a:t>
            </a:r>
            <a:r>
              <a:rPr lang="en-US" sz="4400" b="1" dirty="0" smtClean="0"/>
              <a:t>build enrollment?</a:t>
            </a:r>
            <a:endParaRPr lang="en-US" sz="4400" dirty="0"/>
          </a:p>
        </p:txBody>
      </p:sp>
      <p:sp>
        <p:nvSpPr>
          <p:cNvPr id="3" name="Subtitle 2"/>
          <p:cNvSpPr>
            <a:spLocks noGrp="1"/>
          </p:cNvSpPr>
          <p:nvPr>
            <p:ph type="subTitle" idx="1"/>
          </p:nvPr>
        </p:nvSpPr>
        <p:spPr>
          <a:xfrm>
            <a:off x="1371600" y="3657600"/>
            <a:ext cx="6400800" cy="2743200"/>
          </a:xfrm>
        </p:spPr>
        <p:txBody>
          <a:bodyPr/>
          <a:lstStyle/>
          <a:p>
            <a:r>
              <a:rPr lang="en-US" dirty="0" smtClean="0"/>
              <a:t>Wayne Summers</a:t>
            </a:r>
          </a:p>
          <a:p>
            <a:r>
              <a:rPr lang="en-US" dirty="0" smtClean="0"/>
              <a:t>TSYS School of Computer Science</a:t>
            </a:r>
          </a:p>
          <a:p>
            <a:r>
              <a:rPr lang="en-US" dirty="0" smtClean="0"/>
              <a:t>Columbus State University</a:t>
            </a:r>
          </a:p>
          <a:p>
            <a:r>
              <a:rPr lang="en-US" dirty="0" smtClean="0"/>
              <a:t>Columbus, GA</a:t>
            </a:r>
          </a:p>
          <a:p>
            <a:r>
              <a:rPr lang="en-US" dirty="0" smtClean="0"/>
              <a:t>June 7, </a:t>
            </a:r>
            <a:r>
              <a:rPr lang="en-US" dirty="0" smtClean="0"/>
              <a:t>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r>
              <a:rPr lang="en-US" sz="4400" dirty="0" smtClean="0">
                <a:solidFill>
                  <a:schemeClr val="accent2">
                    <a:lumMod val="75000"/>
                  </a:schemeClr>
                </a:solidFill>
              </a:rPr>
              <a:t>Challenge</a:t>
            </a:r>
            <a:endParaRPr lang="en-US" sz="4400" dirty="0">
              <a:solidFill>
                <a:schemeClr val="accent2">
                  <a:lumMod val="75000"/>
                </a:schemeClr>
              </a:solidFill>
            </a:endParaRPr>
          </a:p>
        </p:txBody>
      </p:sp>
      <p:sp>
        <p:nvSpPr>
          <p:cNvPr id="3" name="Content Placeholder 2"/>
          <p:cNvSpPr>
            <a:spLocks noGrp="1"/>
          </p:cNvSpPr>
          <p:nvPr>
            <p:ph idx="1"/>
          </p:nvPr>
        </p:nvSpPr>
        <p:spPr>
          <a:xfrm>
            <a:off x="457200" y="1295400"/>
            <a:ext cx="8229600" cy="4830763"/>
          </a:xfrm>
        </p:spPr>
        <p:txBody>
          <a:bodyPr/>
          <a:lstStyle/>
          <a:p>
            <a:pPr eaLnBrk="1" hangingPunct="1">
              <a:lnSpc>
                <a:spcPct val="90000"/>
              </a:lnSpc>
            </a:pPr>
            <a:r>
              <a:rPr lang="en-US" sz="3200" dirty="0" smtClean="0">
                <a:solidFill>
                  <a:schemeClr val="accent2">
                    <a:lumMod val="75000"/>
                  </a:schemeClr>
                </a:solidFill>
              </a:rPr>
              <a:t>The number of Computer Science majors dropped 40-50% nationwide between 2001-2008</a:t>
            </a:r>
          </a:p>
          <a:p>
            <a:pPr eaLnBrk="1" hangingPunct="1">
              <a:lnSpc>
                <a:spcPct val="90000"/>
              </a:lnSpc>
            </a:pPr>
            <a:r>
              <a:rPr lang="en-US" sz="3200" dirty="0" smtClean="0">
                <a:solidFill>
                  <a:schemeClr val="accent2">
                    <a:lumMod val="75000"/>
                  </a:schemeClr>
                </a:solidFill>
              </a:rPr>
              <a:t>The percentage of women has dropped to about 10%</a:t>
            </a:r>
          </a:p>
          <a:p>
            <a:pPr lvl="1" eaLnBrk="1" hangingPunct="1">
              <a:lnSpc>
                <a:spcPct val="90000"/>
              </a:lnSpc>
            </a:pPr>
            <a:r>
              <a:rPr lang="en-US" sz="2800" dirty="0" smtClean="0">
                <a:solidFill>
                  <a:schemeClr val="accent2">
                    <a:lumMod val="75000"/>
                  </a:schemeClr>
                </a:solidFill>
              </a:rPr>
              <a:t>From a high of about 40% in the early 80s</a:t>
            </a:r>
          </a:p>
          <a:p>
            <a:pPr eaLnBrk="1" hangingPunct="1">
              <a:lnSpc>
                <a:spcPct val="90000"/>
              </a:lnSpc>
            </a:pPr>
            <a:r>
              <a:rPr lang="en-US" sz="3200" dirty="0" smtClean="0">
                <a:solidFill>
                  <a:schemeClr val="accent2">
                    <a:lumMod val="75000"/>
                  </a:schemeClr>
                </a:solidFill>
              </a:rPr>
              <a:t>Projections of 46% job growth over the next 10 years</a:t>
            </a:r>
            <a:r>
              <a:rPr lang="en-US" sz="3200" dirty="0" smtClean="0">
                <a:solidFill>
                  <a:schemeClr val="accent2">
                    <a:lumMod val="75000"/>
                  </a:schemeClr>
                </a:solidFill>
              </a:rPr>
              <a:t>!</a:t>
            </a:r>
            <a:endParaRPr lang="en-US" sz="3200" dirty="0" smtClean="0">
              <a:solidFill>
                <a:schemeClr val="accent2">
                  <a:lumMod val="75000"/>
                </a:schemeClr>
              </a:solidFill>
            </a:endParaRPr>
          </a:p>
        </p:txBody>
      </p:sp>
      <p:sp>
        <p:nvSpPr>
          <p:cNvPr id="4" name="Date Placeholder 3"/>
          <p:cNvSpPr>
            <a:spLocks noGrp="1"/>
          </p:cNvSpPr>
          <p:nvPr>
            <p:ph type="dt" sz="half" idx="10"/>
          </p:nvPr>
        </p:nvSpPr>
        <p:spPr/>
        <p:txBody>
          <a:bodyPr/>
          <a:lstStyle/>
          <a:p>
            <a:pPr>
              <a:defRPr/>
            </a:pPr>
            <a:fld id="{A995AD93-1C8A-4302-A8E0-F9521C1A3266}" type="datetime1">
              <a:rPr lang="en-US" smtClean="0"/>
              <a:pPr>
                <a:defRPr/>
              </a:pPr>
              <a:t>6/7/2011</a:t>
            </a:fld>
            <a:endParaRPr lang="en-US" dirty="0"/>
          </a:p>
        </p:txBody>
      </p:sp>
      <p:sp>
        <p:nvSpPr>
          <p:cNvPr id="5" name="Slide Number Placeholder 4"/>
          <p:cNvSpPr>
            <a:spLocks noGrp="1"/>
          </p:cNvSpPr>
          <p:nvPr>
            <p:ph type="sldNum" sz="quarter" idx="11"/>
          </p:nvPr>
        </p:nvSpPr>
        <p:spPr/>
        <p:txBody>
          <a:bodyPr/>
          <a:lstStyle/>
          <a:p>
            <a:pPr>
              <a:defRPr/>
            </a:pPr>
            <a:fld id="{1C83F7B4-D319-4D4E-99E2-A1898C687896}" type="slidenum">
              <a:rPr lang="en-US" smtClean="0"/>
              <a:pPr>
                <a:defRPr/>
              </a:pPr>
              <a:t>10</a:t>
            </a:fld>
            <a:endParaRPr lang="en-US" dirty="0"/>
          </a:p>
        </p:txBody>
      </p:sp>
      <p:sp>
        <p:nvSpPr>
          <p:cNvPr id="6" name="Footer Placeholder 5"/>
          <p:cNvSpPr>
            <a:spLocks noGrp="1"/>
          </p:cNvSpPr>
          <p:nvPr>
            <p:ph type="ftr" sz="quarter" idx="12"/>
          </p:nvPr>
        </p:nvSpPr>
        <p:spPr/>
        <p:txBody>
          <a:bodyPr/>
          <a:lstStyle/>
          <a:p>
            <a:pPr>
              <a:defRPr/>
            </a:pPr>
            <a:r>
              <a:rPr lang="en-US" dirty="0" smtClean="0"/>
              <a:t>TSYS School of Computer Science</a:t>
            </a:r>
            <a:endParaRPr lang="en-US" dirty="0"/>
          </a:p>
        </p:txBody>
      </p:sp>
    </p:spTree>
    <p:extLst>
      <p:ext uri="{BB962C8B-B14F-4D97-AF65-F5344CB8AC3E}">
        <p14:creationId xmlns:p14="http://schemas.microsoft.com/office/powerpoint/2010/main" xmlns="" val="2353184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609600"/>
            <a:ext cx="7772400" cy="914400"/>
          </a:xfrm>
        </p:spPr>
        <p:txBody>
          <a:bodyPr/>
          <a:lstStyle/>
          <a:p>
            <a:r>
              <a:rPr lang="en-US" sz="4800" dirty="0" smtClean="0"/>
              <a:t>Challenge</a:t>
            </a:r>
            <a:endParaRPr lang="en-US" sz="4800" dirty="0" smtClean="0"/>
          </a:p>
        </p:txBody>
      </p:sp>
      <p:sp>
        <p:nvSpPr>
          <p:cNvPr id="4099" name="Rectangle 3"/>
          <p:cNvSpPr>
            <a:spLocks noGrp="1" noChangeArrowheads="1"/>
          </p:cNvSpPr>
          <p:nvPr>
            <p:ph type="body" idx="1"/>
          </p:nvPr>
        </p:nvSpPr>
        <p:spPr>
          <a:xfrm>
            <a:off x="457200" y="2057400"/>
            <a:ext cx="8229600" cy="3886200"/>
          </a:xfrm>
        </p:spPr>
        <p:txBody>
          <a:bodyPr/>
          <a:lstStyle/>
          <a:p>
            <a:pPr>
              <a:lnSpc>
                <a:spcPct val="90000"/>
              </a:lnSpc>
            </a:pPr>
            <a:r>
              <a:rPr lang="en-US" dirty="0" smtClean="0"/>
              <a:t>By 2018, there will be 1.4 million computer specialist job openings.</a:t>
            </a:r>
          </a:p>
          <a:p>
            <a:pPr>
              <a:lnSpc>
                <a:spcPct val="90000"/>
              </a:lnSpc>
            </a:pPr>
            <a:endParaRPr lang="en-US" dirty="0" smtClean="0"/>
          </a:p>
          <a:p>
            <a:pPr>
              <a:lnSpc>
                <a:spcPct val="90000"/>
              </a:lnSpc>
            </a:pPr>
            <a:r>
              <a:rPr lang="en-US" dirty="0" smtClean="0"/>
              <a:t>US universities will have generated enough graduates to fill about 1/3 of these openings.</a:t>
            </a:r>
          </a:p>
          <a:p>
            <a:pPr>
              <a:lnSpc>
                <a:spcPct val="90000"/>
              </a:lnSpc>
              <a:buFontTx/>
              <a:buNone/>
            </a:pPr>
            <a:endParaRPr lang="en-US" i="1" dirty="0" smtClean="0"/>
          </a:p>
          <a:p>
            <a:pPr>
              <a:lnSpc>
                <a:spcPct val="90000"/>
              </a:lnSpc>
              <a:buFontTx/>
              <a:buNone/>
            </a:pPr>
            <a:endParaRPr lang="en-US" sz="2000" i="1" dirty="0" smtClean="0"/>
          </a:p>
          <a:p>
            <a:pPr>
              <a:lnSpc>
                <a:spcPct val="90000"/>
              </a:lnSpc>
              <a:buFontTx/>
              <a:buNone/>
            </a:pPr>
            <a:r>
              <a:rPr lang="en-US" sz="2000" i="1" dirty="0" smtClean="0"/>
              <a:t>—By the Numbers</a:t>
            </a:r>
            <a:r>
              <a:rPr lang="en-US" sz="2000" dirty="0" smtClean="0"/>
              <a:t>, NCWIT 2009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00200" y="1143000"/>
          <a:ext cx="5638800" cy="5323845"/>
        </p:xfrm>
        <a:graphic>
          <a:graphicData uri="http://schemas.openxmlformats.org/drawingml/2006/table">
            <a:tbl>
              <a:tblPr/>
              <a:tblGrid>
                <a:gridCol w="4801354"/>
                <a:gridCol w="837446"/>
              </a:tblGrid>
              <a:tr h="205409">
                <a:tc>
                  <a:txBody>
                    <a:bodyPr/>
                    <a:lstStyle/>
                    <a:p>
                      <a:pPr algn="l" fontAlgn="b"/>
                      <a:r>
                        <a:rPr lang="en-US" sz="1400" b="0" i="0" u="none" strike="noStrike" dirty="0">
                          <a:solidFill>
                            <a:srgbClr val="000000"/>
                          </a:solidFill>
                          <a:latin typeface="Calibri"/>
                        </a:rPr>
                        <a:t>Total AP Computer Science test-takers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692</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Total AP Calculus test-takers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9420</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Total AP Physics test-takers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4141</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t"/>
                      <a:endParaRPr lang="en-US" sz="1400" b="0" i="0" u="none" strike="noStrike">
                        <a:solidFill>
                          <a:srgbClr val="000000"/>
                        </a:solidFill>
                        <a:latin typeface="Calibri"/>
                      </a:endParaRPr>
                    </a:p>
                  </a:txBody>
                  <a:tcPr marL="8835" marR="8835" marT="8835"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latin typeface="Calibri"/>
                        </a:rPr>
                        <a:t> </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Number of intended Computer Science majors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254</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Number of intended Engineering majors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latin typeface="Calibri"/>
                        </a:rPr>
                        <a:t>739</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Number of intended Physics majors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794</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Number of intended Mathematics majors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55</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Number of intended Biology majors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849</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t"/>
                      <a:endParaRPr lang="en-US" sz="1400" b="0" i="0" u="none" strike="noStrike">
                        <a:solidFill>
                          <a:srgbClr val="000000"/>
                        </a:solidFill>
                        <a:latin typeface="Calibri"/>
                      </a:endParaRPr>
                    </a:p>
                  </a:txBody>
                  <a:tcPr marL="8835" marR="8835" marT="8835"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latin typeface="Calibri"/>
                        </a:rPr>
                        <a:t> </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Total number of Associate's degrees in CIS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818</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Total number of Bachelor's degrees in CIS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1168</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Total number of Master's degrees in CIS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467</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Total number of Doctoral degrees in CIS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58</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t"/>
                      <a:endParaRPr lang="en-US" sz="1400" b="0" i="0" u="none" strike="noStrike">
                        <a:solidFill>
                          <a:srgbClr val="000000"/>
                        </a:solidFill>
                        <a:latin typeface="Calibri"/>
                      </a:endParaRPr>
                    </a:p>
                  </a:txBody>
                  <a:tcPr marL="8835" marR="8835" marT="8835"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latin typeface="Calibri"/>
                        </a:rPr>
                        <a:t> </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1" i="0" u="none" strike="noStrike">
                          <a:solidFill>
                            <a:srgbClr val="000000"/>
                          </a:solidFill>
                          <a:latin typeface="Calibri"/>
                        </a:rPr>
                        <a:t>WORKFORCE</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latin typeface="Calibri"/>
                        </a:rPr>
                        <a:t> </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District:</a:t>
                      </a:r>
                    </a:p>
                  </a:txBody>
                  <a:tcPr marL="8835" marR="8835" marT="8835"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Overall State</a:t>
                      </a:r>
                    </a:p>
                  </a:txBody>
                  <a:tcPr marL="8835" marR="8835" marT="8835" marB="0" anchor="b">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05409">
                <a:tc>
                  <a:txBody>
                    <a:bodyPr/>
                    <a:lstStyle/>
                    <a:p>
                      <a:pPr algn="l" fontAlgn="b"/>
                      <a:r>
                        <a:rPr lang="en-US" sz="1400" b="0" i="0" u="none" strike="noStrike">
                          <a:solidFill>
                            <a:srgbClr val="000000"/>
                          </a:solidFill>
                          <a:latin typeface="Calibri"/>
                        </a:rPr>
                        <a:t>Annual number of openings, computing occupations</a:t>
                      </a:r>
                    </a:p>
                  </a:txBody>
                  <a:tcPr marL="8835" marR="8835" marT="8835"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latin typeface="Calibri"/>
                        </a:rPr>
                        <a:t>4660</a:t>
                      </a:r>
                    </a:p>
                  </a:txBody>
                  <a:tcPr marL="8835" marR="8835" marT="8835"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05409">
                <a:tc>
                  <a:txBody>
                    <a:bodyPr/>
                    <a:lstStyle/>
                    <a:p>
                      <a:pPr algn="l" fontAlgn="b"/>
                      <a:r>
                        <a:rPr lang="en-US" sz="1400" b="0" i="0" u="none" strike="noStrike">
                          <a:solidFill>
                            <a:srgbClr val="000000"/>
                          </a:solidFill>
                          <a:latin typeface="Calibri"/>
                        </a:rPr>
                        <a:t>Annual number of openings, engineering occupations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1060</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Percent/rate of growth, computing occupations (%)</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24.8</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Percent/rate of growth, engineering occupations (%)</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latin typeface="Calibri"/>
                        </a:rPr>
                        <a:t>13.1</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Total projected increase in jobs, computing occupations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24050</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r h="205409">
                <a:tc>
                  <a:txBody>
                    <a:bodyPr/>
                    <a:lstStyle/>
                    <a:p>
                      <a:pPr algn="l" fontAlgn="b"/>
                      <a:r>
                        <a:rPr lang="en-US" sz="1400" b="0" i="0" u="none" strike="noStrike">
                          <a:solidFill>
                            <a:srgbClr val="000000"/>
                          </a:solidFill>
                          <a:latin typeface="Calibri"/>
                        </a:rPr>
                        <a:t>Total projected increase in jobs, engineering occupations</a:t>
                      </a:r>
                    </a:p>
                  </a:txBody>
                  <a:tcPr marL="8835" marR="8835" marT="8835"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latin typeface="Calibri"/>
                        </a:rPr>
                        <a:t>3770</a:t>
                      </a:r>
                    </a:p>
                  </a:txBody>
                  <a:tcPr marL="8835" marR="8835" marT="8835" marB="0" anchor="b">
                    <a:lnL w="19050" cap="flat" cmpd="sng" algn="ctr">
                      <a:solidFill>
                        <a:srgbClr val="000000"/>
                      </a:solidFill>
                      <a:prstDash val="solid"/>
                      <a:round/>
                      <a:headEnd type="none" w="med" len="med"/>
                      <a:tailEnd type="none" w="med" len="med"/>
                    </a:lnL>
                    <a:lnR>
                      <a:noFill/>
                    </a:lnR>
                    <a:lnT>
                      <a:noFill/>
                    </a:lnT>
                    <a:lnB>
                      <a:noFill/>
                    </a:lnB>
                  </a:tcPr>
                </a:tc>
              </a:tr>
            </a:tbl>
          </a:graphicData>
        </a:graphic>
      </p:graphicFrame>
      <p:sp>
        <p:nvSpPr>
          <p:cNvPr id="3" name="Title 2"/>
          <p:cNvSpPr>
            <a:spLocks noGrp="1"/>
          </p:cNvSpPr>
          <p:nvPr>
            <p:ph type="title"/>
          </p:nvPr>
        </p:nvSpPr>
        <p:spPr>
          <a:xfrm>
            <a:off x="685800" y="609600"/>
            <a:ext cx="7772400" cy="533400"/>
          </a:xfrm>
        </p:spPr>
        <p:txBody>
          <a:bodyPr/>
          <a:lstStyle/>
          <a:p>
            <a:r>
              <a:rPr lang="en-US" dirty="0" smtClean="0"/>
              <a:t>Jobs vs. Education in Georgia</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lstStyle/>
          <a:p>
            <a:r>
              <a:rPr lang="en-US" sz="4800" dirty="0" smtClean="0"/>
              <a:t>Malaysia</a:t>
            </a:r>
            <a:endParaRPr lang="en-US" sz="4800" dirty="0"/>
          </a:p>
        </p:txBody>
      </p:sp>
      <p:sp>
        <p:nvSpPr>
          <p:cNvPr id="3" name="Content Placeholder 2"/>
          <p:cNvSpPr>
            <a:spLocks noGrp="1"/>
          </p:cNvSpPr>
          <p:nvPr>
            <p:ph idx="1"/>
          </p:nvPr>
        </p:nvSpPr>
        <p:spPr>
          <a:xfrm>
            <a:off x="609600" y="1447800"/>
            <a:ext cx="7772400" cy="4648200"/>
          </a:xfrm>
        </p:spPr>
        <p:txBody>
          <a:bodyPr/>
          <a:lstStyle/>
          <a:p>
            <a:r>
              <a:rPr lang="en-US" dirty="0" smtClean="0"/>
              <a:t>“The battle for skilled IT talents in Malaysia continues unabated especially in the IT Outsourcing arena and IT shared services sectors. This shortage of skilled workforce is attributed to the exodus of talented Malaysians and compounded by the fact that technical and vocational schools are producing declining number of graduates and quality of graduates is </a:t>
            </a:r>
            <a:r>
              <a:rPr lang="en-US" dirty="0" smtClean="0"/>
              <a:t>inadequate….”</a:t>
            </a:r>
          </a:p>
          <a:p>
            <a:pPr>
              <a:buNone/>
            </a:pPr>
            <a:endParaRPr lang="en-US" dirty="0" smtClean="0"/>
          </a:p>
          <a:p>
            <a:pPr>
              <a:buNone/>
            </a:pPr>
            <a:endParaRPr lang="en-US" sz="1800" dirty="0" smtClean="0"/>
          </a:p>
          <a:p>
            <a:pPr>
              <a:buNone/>
            </a:pPr>
            <a:r>
              <a:rPr lang="en-US" sz="1800" dirty="0" smtClean="0"/>
              <a:t>Employment </a:t>
            </a:r>
            <a:r>
              <a:rPr lang="en-US" sz="1800" dirty="0" smtClean="0"/>
              <a:t>Outlook &amp; Salary Guide for Malaysia</a:t>
            </a:r>
          </a:p>
          <a:p>
            <a:pPr>
              <a:buNone/>
            </a:pPr>
            <a:r>
              <a:rPr lang="en-US" sz="1600" dirty="0" smtClean="0"/>
              <a:t>(</a:t>
            </a:r>
            <a:r>
              <a:rPr lang="en-US" sz="1600" u="sng" dirty="0" smtClean="0">
                <a:hlinkClick r:id="rId3"/>
              </a:rPr>
              <a:t>http://www.kellyservices.com.my/web/my/services/en/pages/salaryguide.html</a:t>
            </a:r>
            <a:r>
              <a:rPr lang="en-US" sz="1600" dirty="0" smtClean="0"/>
              <a:t>)</a:t>
            </a:r>
          </a:p>
          <a:p>
            <a:pPr>
              <a:buNone/>
            </a:pP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lstStyle/>
          <a:p>
            <a:r>
              <a:rPr lang="en-US" sz="4800" dirty="0" smtClean="0"/>
              <a:t>Malaysia</a:t>
            </a:r>
            <a:endParaRPr lang="en-US" sz="4800" dirty="0"/>
          </a:p>
        </p:txBody>
      </p:sp>
      <p:sp>
        <p:nvSpPr>
          <p:cNvPr id="3" name="Content Placeholder 2"/>
          <p:cNvSpPr>
            <a:spLocks noGrp="1"/>
          </p:cNvSpPr>
          <p:nvPr>
            <p:ph idx="1"/>
          </p:nvPr>
        </p:nvSpPr>
        <p:spPr>
          <a:xfrm>
            <a:off x="609600" y="1219200"/>
            <a:ext cx="7772400" cy="4876800"/>
          </a:xfrm>
        </p:spPr>
        <p:txBody>
          <a:bodyPr/>
          <a:lstStyle/>
          <a:p>
            <a:r>
              <a:rPr lang="en-US" dirty="0" smtClean="0"/>
              <a:t>“</a:t>
            </a:r>
            <a:r>
              <a:rPr lang="en-US" dirty="0" smtClean="0"/>
              <a:t>Career opportunities have evolved to include niche areas such as the interactive entertainment industry where graduates with strong skills in computer programming, animation, computer graphics and software development have a potential of earning a salary of RM2,000 – RM4,000 per month, depending on their experience. There will also be an increasing demand for ICT professionals with skills in networking, security and creative multimedia within the next three (3) years. Other staffing trends include rich Internet applications (an aftermath of Web 2.0) and mobile development arising from </a:t>
            </a:r>
            <a:r>
              <a:rPr lang="en-US" dirty="0" err="1" smtClean="0"/>
              <a:t>smartphones</a:t>
            </a:r>
            <a:r>
              <a:rPr lang="en-US" dirty="0" smtClean="0"/>
              <a:t> impact into the markets</a:t>
            </a:r>
            <a:r>
              <a:rPr lang="en-US" dirty="0" smtClean="0"/>
              <a:t>….”</a:t>
            </a:r>
            <a:endParaRPr lang="en-US" sz="1800" dirty="0" smtClean="0"/>
          </a:p>
          <a:p>
            <a:pPr>
              <a:buNone/>
            </a:pPr>
            <a:r>
              <a:rPr lang="en-US" sz="1800" dirty="0" smtClean="0"/>
              <a:t>Employment </a:t>
            </a:r>
            <a:r>
              <a:rPr lang="en-US" sz="1800" dirty="0" smtClean="0"/>
              <a:t>Outlook &amp; Salary Guide for Malaysia</a:t>
            </a:r>
          </a:p>
          <a:p>
            <a:pPr>
              <a:buNone/>
            </a:pPr>
            <a:r>
              <a:rPr lang="en-US" sz="1600" dirty="0" smtClean="0"/>
              <a:t>(</a:t>
            </a:r>
            <a:r>
              <a:rPr lang="en-US" sz="1600" u="sng" dirty="0" smtClean="0">
                <a:hlinkClick r:id="rId3"/>
              </a:rPr>
              <a:t>http://www.kellyservices.com.my/web/my/services/en/pages/salaryguide.html</a:t>
            </a:r>
            <a:r>
              <a:rPr lang="en-US" sz="1600" dirty="0" smtClean="0"/>
              <a:t>)</a:t>
            </a:r>
          </a:p>
          <a:p>
            <a:pPr>
              <a:buNone/>
            </a:pPr>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lstStyle/>
          <a:p>
            <a:r>
              <a:rPr lang="en-US" sz="4800" dirty="0" smtClean="0"/>
              <a:t>Malaysia</a:t>
            </a:r>
            <a:endParaRPr lang="en-US" sz="4800" dirty="0"/>
          </a:p>
        </p:txBody>
      </p:sp>
      <p:sp>
        <p:nvSpPr>
          <p:cNvPr id="3" name="Content Placeholder 2"/>
          <p:cNvSpPr>
            <a:spLocks noGrp="1"/>
          </p:cNvSpPr>
          <p:nvPr>
            <p:ph idx="1"/>
          </p:nvPr>
        </p:nvSpPr>
        <p:spPr>
          <a:xfrm>
            <a:off x="609600" y="1447800"/>
            <a:ext cx="7772400" cy="4648200"/>
          </a:xfrm>
        </p:spPr>
        <p:txBody>
          <a:bodyPr/>
          <a:lstStyle/>
          <a:p>
            <a:r>
              <a:rPr lang="en-US" dirty="0" smtClean="0"/>
              <a:t>“</a:t>
            </a:r>
            <a:r>
              <a:rPr lang="en-US" dirty="0" smtClean="0"/>
              <a:t>A recent assessment by the World Bank suggests that organizations have become increasingly concerned about information technology (IT) skills, technical and professional skills of Malaysian workers as well as complaints about the mismatch of skills sets in graduates and inadequate proficiency in the English language. </a:t>
            </a:r>
            <a:r>
              <a:rPr lang="en-US" dirty="0" smtClean="0"/>
              <a:t>”</a:t>
            </a:r>
          </a:p>
          <a:p>
            <a:pPr>
              <a:buNone/>
            </a:pPr>
            <a:endParaRPr lang="en-US" dirty="0" smtClean="0"/>
          </a:p>
          <a:p>
            <a:pPr>
              <a:buNone/>
            </a:pPr>
            <a:endParaRPr lang="en-US" sz="1800" dirty="0" smtClean="0"/>
          </a:p>
          <a:p>
            <a:pPr>
              <a:buNone/>
            </a:pPr>
            <a:r>
              <a:rPr lang="en-US" sz="1800" dirty="0" smtClean="0"/>
              <a:t>Employment </a:t>
            </a:r>
            <a:r>
              <a:rPr lang="en-US" sz="1800" dirty="0" smtClean="0"/>
              <a:t>Outlook &amp; Salary Guide for Malaysia</a:t>
            </a:r>
          </a:p>
          <a:p>
            <a:pPr>
              <a:buNone/>
            </a:pPr>
            <a:r>
              <a:rPr lang="en-US" sz="1600" dirty="0" smtClean="0"/>
              <a:t>(</a:t>
            </a:r>
            <a:r>
              <a:rPr lang="en-US" sz="1600" u="sng" dirty="0" smtClean="0">
                <a:hlinkClick r:id="rId3"/>
              </a:rPr>
              <a:t>http://www.kellyservices.com.my/web/my/services/en/pages/salaryguide.html</a:t>
            </a:r>
            <a:r>
              <a:rPr lang="en-US" sz="1600" dirty="0" smtClean="0"/>
              <a:t>)</a:t>
            </a:r>
          </a:p>
          <a:p>
            <a:pPr>
              <a:buNone/>
            </a:pP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lstStyle/>
          <a:p>
            <a:r>
              <a:rPr lang="en-US" sz="4800" dirty="0" smtClean="0"/>
              <a:t>Malaysia</a:t>
            </a:r>
            <a:endParaRPr lang="en-US" sz="4800" dirty="0"/>
          </a:p>
        </p:txBody>
      </p:sp>
      <p:sp>
        <p:nvSpPr>
          <p:cNvPr id="3" name="Content Placeholder 2"/>
          <p:cNvSpPr>
            <a:spLocks noGrp="1"/>
          </p:cNvSpPr>
          <p:nvPr>
            <p:ph idx="1"/>
          </p:nvPr>
        </p:nvSpPr>
        <p:spPr>
          <a:xfrm>
            <a:off x="609600" y="1447800"/>
            <a:ext cx="7772400" cy="4648200"/>
          </a:xfrm>
        </p:spPr>
        <p:txBody>
          <a:bodyPr/>
          <a:lstStyle/>
          <a:p>
            <a:r>
              <a:rPr lang="en-US" dirty="0" smtClean="0"/>
              <a:t>“</a:t>
            </a:r>
            <a:r>
              <a:rPr lang="en-US" dirty="0" smtClean="0"/>
              <a:t>Job opportunities for fresh graduates with internship exposures or those with apprenticeship experiences remain </a:t>
            </a:r>
            <a:r>
              <a:rPr lang="en-US" dirty="0" err="1" smtClean="0"/>
              <a:t>favourable</a:t>
            </a:r>
            <a:r>
              <a:rPr lang="en-US" dirty="0" smtClean="0"/>
              <a:t>.</a:t>
            </a:r>
            <a:r>
              <a:rPr lang="en-US" dirty="0" smtClean="0"/>
              <a:t>”</a:t>
            </a:r>
          </a:p>
          <a:p>
            <a:pPr>
              <a:buNone/>
            </a:pPr>
            <a:endParaRPr lang="en-US" dirty="0" smtClean="0"/>
          </a:p>
          <a:p>
            <a:pPr>
              <a:buNone/>
            </a:pPr>
            <a:endParaRPr lang="en-US" sz="1800" dirty="0" smtClean="0"/>
          </a:p>
          <a:p>
            <a:pPr>
              <a:buNone/>
            </a:pPr>
            <a:r>
              <a:rPr lang="en-US" sz="1800" dirty="0" smtClean="0"/>
              <a:t>Employment </a:t>
            </a:r>
            <a:r>
              <a:rPr lang="en-US" sz="1800" dirty="0" smtClean="0"/>
              <a:t>Outlook &amp; Salary Guide for Malaysia</a:t>
            </a:r>
          </a:p>
          <a:p>
            <a:pPr>
              <a:buNone/>
            </a:pPr>
            <a:r>
              <a:rPr lang="en-US" sz="1600" dirty="0" smtClean="0"/>
              <a:t>(</a:t>
            </a:r>
            <a:r>
              <a:rPr lang="en-US" sz="1600" u="sng" dirty="0" smtClean="0">
                <a:hlinkClick r:id="rId3"/>
              </a:rPr>
              <a:t>http://www.kellyservices.com.my/web/my/services/en/pages/salaryguide.html</a:t>
            </a:r>
            <a:r>
              <a:rPr lang="en-US" sz="1600" dirty="0" smtClean="0"/>
              <a:t>)</a:t>
            </a:r>
          </a:p>
          <a:p>
            <a:pPr>
              <a:buNone/>
            </a:pP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2" y="1295398"/>
          <a:ext cx="8305800" cy="4231132"/>
        </p:xfrm>
        <a:graphic>
          <a:graphicData uri="http://schemas.openxmlformats.org/drawingml/2006/table">
            <a:tbl>
              <a:tblPr/>
              <a:tblGrid>
                <a:gridCol w="1999255"/>
                <a:gridCol w="683477"/>
                <a:gridCol w="683477"/>
                <a:gridCol w="736385"/>
                <a:gridCol w="682609"/>
                <a:gridCol w="682609"/>
                <a:gridCol w="736385"/>
                <a:gridCol w="682609"/>
                <a:gridCol w="682609"/>
                <a:gridCol w="736385"/>
              </a:tblGrid>
              <a:tr h="586154">
                <a:tc>
                  <a:txBody>
                    <a:bodyPr/>
                    <a:lstStyle/>
                    <a:p>
                      <a:pPr marL="0" marR="0">
                        <a:lnSpc>
                          <a:spcPct val="115000"/>
                        </a:lnSpc>
                        <a:spcBef>
                          <a:spcPts val="0"/>
                        </a:spcBef>
                        <a:spcAft>
                          <a:spcPts val="0"/>
                        </a:spcAft>
                      </a:pPr>
                      <a:r>
                        <a:rPr lang="en-US" sz="1800" dirty="0" err="1">
                          <a:latin typeface="Calibri"/>
                          <a:ea typeface="Calibri"/>
                          <a:cs typeface="Times New Roman"/>
                        </a:rPr>
                        <a:t>Bidang</a:t>
                      </a:r>
                      <a:r>
                        <a:rPr lang="en-US" sz="1800" dirty="0">
                          <a:latin typeface="Calibri"/>
                          <a:ea typeface="Calibri"/>
                          <a:cs typeface="Times New Roman"/>
                        </a:rPr>
                        <a:t> </a:t>
                      </a:r>
                      <a:r>
                        <a:rPr lang="en-US" sz="1800" dirty="0" err="1">
                          <a:latin typeface="Calibri"/>
                          <a:ea typeface="Calibri"/>
                          <a:cs typeface="Times New Roman"/>
                        </a:rPr>
                        <a:t>Pengajian</a:t>
                      </a:r>
                      <a:r>
                        <a:rPr lang="en-US" sz="1800" dirty="0">
                          <a:latin typeface="Calibri"/>
                          <a:ea typeface="Calibri"/>
                          <a:cs typeface="Times New Roman"/>
                        </a:rPr>
                        <a:t> </a:t>
                      </a:r>
                      <a:r>
                        <a:rPr lang="en-US" sz="1800" dirty="0" err="1">
                          <a:latin typeface="Calibri"/>
                          <a:ea typeface="Calibri"/>
                          <a:cs typeface="Times New Roman"/>
                        </a:rPr>
                        <a:t>Utama</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nSpc>
                          <a:spcPct val="115000"/>
                        </a:lnSpc>
                        <a:spcBef>
                          <a:spcPts val="0"/>
                        </a:spcBef>
                        <a:spcAft>
                          <a:spcPts val="0"/>
                        </a:spcAft>
                      </a:pPr>
                      <a:r>
                        <a:rPr lang="en-US" sz="1800" dirty="0" err="1">
                          <a:latin typeface="Calibri"/>
                          <a:ea typeface="Calibri"/>
                          <a:cs typeface="Times New Roman"/>
                        </a:rPr>
                        <a:t>Kemasukan</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800">
                          <a:latin typeface="Calibri"/>
                          <a:ea typeface="Calibri"/>
                          <a:cs typeface="Times New Roman"/>
                        </a:rPr>
                        <a:t>Enrolmen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nSpc>
                          <a:spcPct val="115000"/>
                        </a:lnSpc>
                        <a:spcBef>
                          <a:spcPts val="0"/>
                        </a:spcBef>
                        <a:spcAft>
                          <a:spcPts val="0"/>
                        </a:spcAft>
                      </a:pPr>
                      <a:r>
                        <a:rPr lang="en-US" sz="1800" dirty="0" err="1">
                          <a:latin typeface="Calibri"/>
                          <a:ea typeface="Calibri"/>
                          <a:cs typeface="Times New Roman"/>
                        </a:rPr>
                        <a:t>Keluaran</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86154">
                <a:tc>
                  <a:txBody>
                    <a:bodyPr/>
                    <a:lstStyle/>
                    <a:p>
                      <a:pPr marL="0" marR="0">
                        <a:lnSpc>
                          <a:spcPct val="115000"/>
                        </a:lnSpc>
                        <a:spcBef>
                          <a:spcPts val="0"/>
                        </a:spcBef>
                        <a:spcAft>
                          <a:spcPts val="0"/>
                        </a:spcAft>
                      </a:pPr>
                      <a:r>
                        <a:rPr lang="en-US" sz="1800">
                          <a:latin typeface="Calibri"/>
                          <a:ea typeface="Calibri"/>
                          <a:cs typeface="Times New Roman"/>
                        </a:rPr>
                        <a:t>Teknologi Maklumat &amp; Kommunikasi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Jumlah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Jumlah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err="1">
                          <a:latin typeface="Calibri"/>
                          <a:ea typeface="Calibri"/>
                          <a:cs typeface="Times New Roman"/>
                        </a:rPr>
                        <a:t>Jumlah</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077">
                <a:tc>
                  <a:txBody>
                    <a:bodyPr/>
                    <a:lstStyle/>
                    <a:p>
                      <a:pPr marL="0" marR="0">
                        <a:lnSpc>
                          <a:spcPct val="115000"/>
                        </a:lnSpc>
                        <a:spcBef>
                          <a:spcPts val="0"/>
                        </a:spcBef>
                        <a:spcAft>
                          <a:spcPts val="0"/>
                        </a:spcAft>
                      </a:pPr>
                      <a:r>
                        <a:rPr lang="en-US" sz="1800">
                          <a:latin typeface="Calibri"/>
                          <a:ea typeface="Calibri"/>
                          <a:cs typeface="Times New Roman"/>
                        </a:rPr>
                        <a:t>Matrikulasi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309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190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077">
                <a:tc>
                  <a:txBody>
                    <a:bodyPr/>
                    <a:lstStyle/>
                    <a:p>
                      <a:pPr marL="0" marR="0">
                        <a:lnSpc>
                          <a:spcPct val="115000"/>
                        </a:lnSpc>
                        <a:spcBef>
                          <a:spcPts val="0"/>
                        </a:spcBef>
                        <a:spcAft>
                          <a:spcPts val="0"/>
                        </a:spcAft>
                      </a:pPr>
                      <a:r>
                        <a:rPr lang="en-US" sz="1800">
                          <a:latin typeface="Calibri"/>
                          <a:ea typeface="Calibri"/>
                          <a:cs typeface="Times New Roman"/>
                        </a:rPr>
                        <a:t>Sijil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077">
                <a:tc>
                  <a:txBody>
                    <a:bodyPr/>
                    <a:lstStyle/>
                    <a:p>
                      <a:pPr marL="0" marR="0">
                        <a:lnSpc>
                          <a:spcPct val="115000"/>
                        </a:lnSpc>
                        <a:spcBef>
                          <a:spcPts val="0"/>
                        </a:spcBef>
                        <a:spcAft>
                          <a:spcPts val="0"/>
                        </a:spcAft>
                      </a:pPr>
                      <a:r>
                        <a:rPr lang="en-US" sz="1800">
                          <a:latin typeface="Calibri"/>
                          <a:ea typeface="Calibri"/>
                          <a:cs typeface="Times New Roman"/>
                        </a:rPr>
                        <a:t>Diploma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588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903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1491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2183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3328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5511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484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889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1373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077">
                <a:tc>
                  <a:txBody>
                    <a:bodyPr/>
                    <a:lstStyle/>
                    <a:p>
                      <a:pPr marL="0" marR="0">
                        <a:lnSpc>
                          <a:spcPct val="115000"/>
                        </a:lnSpc>
                        <a:spcBef>
                          <a:spcPts val="0"/>
                        </a:spcBef>
                        <a:spcAft>
                          <a:spcPts val="0"/>
                        </a:spcAft>
                      </a:pPr>
                      <a:r>
                        <a:rPr lang="en-US" sz="1800" b="1">
                          <a:latin typeface="Calibri"/>
                          <a:ea typeface="Calibri"/>
                          <a:cs typeface="Times New Roman"/>
                        </a:rPr>
                        <a:t>Sarjana Muda</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Calibri"/>
                          <a:ea typeface="Calibri"/>
                          <a:cs typeface="Times New Roman"/>
                        </a:rPr>
                        <a:t>1797</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Calibri"/>
                          <a:ea typeface="Calibri"/>
                          <a:cs typeface="Times New Roman"/>
                        </a:rPr>
                        <a:t>2449</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Calibri"/>
                          <a:ea typeface="Calibri"/>
                          <a:cs typeface="Times New Roman"/>
                        </a:rPr>
                        <a:t>4246</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Calibri"/>
                          <a:ea typeface="Calibri"/>
                          <a:cs typeface="Times New Roman"/>
                        </a:rPr>
                        <a:t>5968</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Calibri"/>
                          <a:ea typeface="Calibri"/>
                          <a:cs typeface="Times New Roman"/>
                        </a:rPr>
                        <a:t>8263</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Calibri"/>
                          <a:ea typeface="Calibri"/>
                          <a:cs typeface="Times New Roman"/>
                        </a:rPr>
                        <a:t>14231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Calibri"/>
                          <a:ea typeface="Calibri"/>
                          <a:cs typeface="Times New Roman"/>
                        </a:rPr>
                        <a:t>1245</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latin typeface="Calibri"/>
                          <a:ea typeface="Calibri"/>
                          <a:cs typeface="Times New Roman"/>
                        </a:rPr>
                        <a:t>2069</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latin typeface="Calibri"/>
                          <a:ea typeface="Calibri"/>
                          <a:cs typeface="Times New Roman"/>
                        </a:rPr>
                        <a:t>3314</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077">
                <a:tc>
                  <a:txBody>
                    <a:bodyPr/>
                    <a:lstStyle/>
                    <a:p>
                      <a:pPr marL="0" marR="0">
                        <a:lnSpc>
                          <a:spcPct val="115000"/>
                        </a:lnSpc>
                        <a:spcBef>
                          <a:spcPts val="0"/>
                        </a:spcBef>
                        <a:spcAft>
                          <a:spcPts val="0"/>
                        </a:spcAft>
                      </a:pPr>
                      <a:r>
                        <a:rPr lang="en-US" sz="1800">
                          <a:latin typeface="Calibri"/>
                          <a:ea typeface="Calibri"/>
                          <a:cs typeface="Times New Roman"/>
                        </a:rPr>
                        <a:t>Diploma Lepasan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077">
                <a:tc>
                  <a:txBody>
                    <a:bodyPr/>
                    <a:lstStyle/>
                    <a:p>
                      <a:pPr marL="0" marR="0">
                        <a:lnSpc>
                          <a:spcPct val="115000"/>
                        </a:lnSpc>
                        <a:spcBef>
                          <a:spcPts val="0"/>
                        </a:spcBef>
                        <a:spcAft>
                          <a:spcPts val="0"/>
                        </a:spcAft>
                      </a:pPr>
                      <a:r>
                        <a:rPr lang="en-US" sz="1800">
                          <a:latin typeface="Calibri"/>
                          <a:ea typeface="Calibri"/>
                          <a:cs typeface="Times New Roman"/>
                        </a:rPr>
                        <a:t>Sarjana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615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532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1147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1548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1258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2806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376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308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684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3077">
                <a:tc>
                  <a:txBody>
                    <a:bodyPr/>
                    <a:lstStyle/>
                    <a:p>
                      <a:pPr marL="0" marR="0">
                        <a:lnSpc>
                          <a:spcPct val="115000"/>
                        </a:lnSpc>
                        <a:spcBef>
                          <a:spcPts val="0"/>
                        </a:spcBef>
                        <a:spcAft>
                          <a:spcPts val="0"/>
                        </a:spcAft>
                      </a:pPr>
                      <a:r>
                        <a:rPr lang="en-US" sz="1800">
                          <a:latin typeface="Calibri"/>
                          <a:ea typeface="Calibri"/>
                          <a:cs typeface="Times New Roman"/>
                        </a:rPr>
                        <a:t>Kedoctoran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268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504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818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6154">
                <a:tc>
                  <a:txBody>
                    <a:bodyPr/>
                    <a:lstStyle/>
                    <a:p>
                      <a:pPr marL="0" marR="0">
                        <a:lnSpc>
                          <a:spcPct val="115000"/>
                        </a:lnSpc>
                        <a:spcBef>
                          <a:spcPts val="0"/>
                        </a:spcBef>
                        <a:spcAft>
                          <a:spcPts val="0"/>
                        </a:spcAft>
                      </a:pPr>
                      <a:r>
                        <a:rPr lang="en-US" sz="1800">
                          <a:latin typeface="Calibri"/>
                          <a:ea typeface="Calibri"/>
                          <a:cs typeface="Times New Roman"/>
                        </a:rPr>
                        <a:t>Pra sesi dan Diploma Lanjutan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Calibri"/>
                          <a:cs typeface="Times New Roman"/>
                        </a:rPr>
                        <a:t>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33" name="Rectangle 1"/>
          <p:cNvSpPr>
            <a:spLocks noChangeArrowheads="1"/>
          </p:cNvSpPr>
          <p:nvPr/>
        </p:nvSpPr>
        <p:spPr bwMode="auto">
          <a:xfrm>
            <a:off x="0" y="-67722"/>
            <a:ext cx="91440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ea typeface="Calibri" pitchFamily="34" charset="0"/>
                <a:cs typeface="Calibri" pitchFamily="34" charset="0"/>
              </a:rPr>
              <a:t>Enrollment data &amp; programs for Malaysian universities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381000" y="5638800"/>
            <a:ext cx="8458200" cy="600164"/>
          </a:xfrm>
          <a:prstGeom prst="rect">
            <a:avLst/>
          </a:prstGeom>
        </p:spPr>
        <p:txBody>
          <a:bodyPr wrap="square">
            <a:spAutoFit/>
          </a:bodyPr>
          <a:lstStyle/>
          <a:p>
            <a:pPr lvl="0"/>
            <a:r>
              <a:rPr lang="en-US" sz="1100" dirty="0" smtClean="0">
                <a:solidFill>
                  <a:srgbClr val="000000"/>
                </a:solidFill>
                <a:latin typeface="Arial" pitchFamily="34" charset="0"/>
                <a:ea typeface="Calibri" pitchFamily="34" charset="0"/>
                <a:cs typeface="Calibri" pitchFamily="34" charset="0"/>
              </a:rPr>
              <a:t>(</a:t>
            </a:r>
            <a:r>
              <a:rPr lang="en-US" sz="1100" dirty="0" smtClean="0">
                <a:solidFill>
                  <a:srgbClr val="000000"/>
                </a:solidFill>
                <a:latin typeface="Arial" pitchFamily="34" charset="0"/>
                <a:ea typeface="Calibri" pitchFamily="34" charset="0"/>
                <a:cs typeface="Times New Roman" pitchFamily="18" charset="0"/>
                <a:hlinkClick r:id="rId2"/>
              </a:rPr>
              <a:t>Buku_Perangkaan_2008</a:t>
            </a:r>
            <a:r>
              <a:rPr lang="en-US" sz="1100" dirty="0" smtClean="0">
                <a:solidFill>
                  <a:srgbClr val="000000"/>
                </a:solidFill>
                <a:latin typeface="Arial" pitchFamily="34" charset="0"/>
                <a:ea typeface="Calibri" pitchFamily="34" charset="0"/>
                <a:cs typeface="Times New Roman" pitchFamily="18" charset="0"/>
              </a:rPr>
              <a:t> == </a:t>
            </a:r>
            <a:r>
              <a:rPr lang="en-US" sz="1100" dirty="0" smtClean="0">
                <a:solidFill>
                  <a:srgbClr val="000000"/>
                </a:solidFill>
                <a:latin typeface="Arial" pitchFamily="34" charset="0"/>
                <a:ea typeface="Calibri" pitchFamily="34" charset="0"/>
                <a:cs typeface="Times New Roman" pitchFamily="18" charset="0"/>
                <a:hlinkClick r:id="rId2"/>
              </a:rPr>
              <a:t>http://www.portal.mohe.gov.my/portal/page/portal/ExtPortal/STUDENT/LOCAL_STUDENT/Student_Local_Statistic/pdf/Buku_Perangkaan_2008.pdf</a:t>
            </a:r>
            <a:r>
              <a:rPr lang="en-US" sz="1100" dirty="0" smtClean="0">
                <a:solidFill>
                  <a:srgbClr val="000000"/>
                </a:solidFill>
                <a:latin typeface="Arial" pitchFamily="34" charset="0"/>
                <a:ea typeface="Calibri" pitchFamily="34" charset="0"/>
                <a:cs typeface="Times New Roman" pitchFamily="18" charset="0"/>
              </a:rPr>
              <a:t>) </a:t>
            </a:r>
            <a:endParaRPr lang="en-US" sz="900" dirty="0" smtClean="0">
              <a:solidFill>
                <a:srgbClr val="00000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UMS</a:t>
            </a:r>
            <a:endParaRPr lang="en-US" dirty="0"/>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57200"/>
          </a:xfrm>
        </p:spPr>
        <p:txBody>
          <a:bodyPr/>
          <a:lstStyle/>
          <a:p>
            <a:r>
              <a:rPr lang="en-US" dirty="0" smtClean="0"/>
              <a:t>Employability Survey of SKTM Graduates</a:t>
            </a:r>
            <a:endParaRPr lang="en-US" dirty="0"/>
          </a:p>
        </p:txBody>
      </p:sp>
      <p:graphicFrame>
        <p:nvGraphicFramePr>
          <p:cNvPr id="4" name="Content Placeholder 3"/>
          <p:cNvGraphicFramePr>
            <a:graphicFrameLocks noGrp="1"/>
          </p:cNvGraphicFramePr>
          <p:nvPr>
            <p:ph idx="1"/>
          </p:nvPr>
        </p:nvGraphicFramePr>
        <p:xfrm>
          <a:off x="685800" y="1295400"/>
          <a:ext cx="7772400" cy="48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sz="3600" dirty="0" smtClean="0"/>
              <a:t>Need</a:t>
            </a:r>
            <a:endParaRPr lang="en-US" sz="3600" dirty="0"/>
          </a:p>
        </p:txBody>
      </p:sp>
      <p:sp>
        <p:nvSpPr>
          <p:cNvPr id="3" name="Content Placeholder 2"/>
          <p:cNvSpPr>
            <a:spLocks noGrp="1"/>
          </p:cNvSpPr>
          <p:nvPr>
            <p:ph idx="1"/>
          </p:nvPr>
        </p:nvSpPr>
        <p:spPr>
          <a:xfrm>
            <a:off x="685800" y="1600200"/>
            <a:ext cx="7772400" cy="4648200"/>
          </a:xfrm>
        </p:spPr>
        <p:txBody>
          <a:bodyPr/>
          <a:lstStyle/>
          <a:p>
            <a:r>
              <a:rPr lang="en-US" sz="3200" dirty="0" smtClean="0">
                <a:solidFill>
                  <a:schemeClr val="tx1"/>
                </a:solidFill>
                <a:latin typeface="+mn-lt"/>
                <a:ea typeface="+mn-ea"/>
                <a:cs typeface="+mn-cs"/>
              </a:rPr>
              <a:t>“Innovations in computing and more broadly, information technology (IT), drive our economy, underlie many new advances in science and engineering, and contribute to our national security. Projected job growth in IT is very strong.” </a:t>
            </a:r>
          </a:p>
          <a:p>
            <a:endParaRPr lang="en-US" sz="3200" dirty="0" smtClean="0">
              <a:solidFill>
                <a:schemeClr val="tx1"/>
              </a:solidFill>
              <a:latin typeface="+mn-lt"/>
              <a:ea typeface="+mn-ea"/>
              <a:cs typeface="+mn-cs"/>
            </a:endParaRPr>
          </a:p>
          <a:p>
            <a:pPr lvl="0">
              <a:buNone/>
            </a:pPr>
            <a:r>
              <a:rPr lang="en-US" sz="1600" dirty="0" smtClean="0">
                <a:solidFill>
                  <a:schemeClr val="tx1"/>
                </a:solidFill>
                <a:latin typeface="+mn-lt"/>
                <a:ea typeface="+mn-ea"/>
                <a:cs typeface="+mn-cs"/>
              </a:rPr>
              <a:t>NSF Computing Education for the 21st Century (CE21) call for proposals, </a:t>
            </a:r>
            <a:r>
              <a:rPr lang="en-US" sz="1600" u="sng" dirty="0" smtClean="0">
                <a:solidFill>
                  <a:schemeClr val="tx1"/>
                </a:solidFill>
                <a:latin typeface="+mn-lt"/>
                <a:ea typeface="+mn-ea"/>
                <a:cs typeface="+mn-cs"/>
                <a:hlinkClick r:id="rId2"/>
              </a:rPr>
              <a:t>http://www.nsf.gov/pubs/2010/nsf10619/nsf10619.htm</a:t>
            </a:r>
            <a:endParaRPr lang="en-US" sz="1600" dirty="0" smtClean="0">
              <a:solidFill>
                <a:schemeClr val="tx1"/>
              </a:solidFill>
              <a:latin typeface="+mn-lt"/>
              <a:ea typeface="+mn-ea"/>
              <a:cs typeface="+mn-cs"/>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57200"/>
          </a:xfrm>
        </p:spPr>
        <p:txBody>
          <a:bodyPr/>
          <a:lstStyle/>
          <a:p>
            <a:r>
              <a:rPr lang="en-US" dirty="0" smtClean="0"/>
              <a:t>Employability Survey of SKTM Graduates</a:t>
            </a:r>
            <a:endParaRPr lang="en-US" dirty="0"/>
          </a:p>
        </p:txBody>
      </p:sp>
      <p:graphicFrame>
        <p:nvGraphicFramePr>
          <p:cNvPr id="8" name="Content Placeholder 7"/>
          <p:cNvGraphicFramePr>
            <a:graphicFrameLocks noGrp="1"/>
          </p:cNvGraphicFramePr>
          <p:nvPr>
            <p:ph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399" y="1371595"/>
          <a:ext cx="8001000" cy="3505206"/>
        </p:xfrm>
        <a:graphic>
          <a:graphicData uri="http://schemas.openxmlformats.org/drawingml/2006/table">
            <a:tbl>
              <a:tblPr/>
              <a:tblGrid>
                <a:gridCol w="2613392"/>
                <a:gridCol w="1346902"/>
                <a:gridCol w="1346902"/>
                <a:gridCol w="1346902"/>
                <a:gridCol w="1346902"/>
              </a:tblGrid>
              <a:tr h="744899">
                <a:tc rowSpan="2">
                  <a:txBody>
                    <a:bodyPr/>
                    <a:lstStyle/>
                    <a:p>
                      <a:pPr marL="0" marR="0" algn="ctr">
                        <a:lnSpc>
                          <a:spcPct val="115000"/>
                        </a:lnSpc>
                        <a:spcBef>
                          <a:spcPts val="0"/>
                        </a:spcBef>
                        <a:spcAft>
                          <a:spcPts val="1000"/>
                        </a:spcAft>
                      </a:pPr>
                      <a:r>
                        <a:rPr lang="en-US" sz="1200">
                          <a:solidFill>
                            <a:srgbClr val="000000"/>
                          </a:solidFill>
                          <a:latin typeface="Calibri"/>
                          <a:ea typeface="Times New Roman"/>
                          <a:cs typeface="Calibri"/>
                        </a:rPr>
                        <a:t>Subjects</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gridSpan="2">
                  <a:txBody>
                    <a:bodyPr/>
                    <a:lstStyle/>
                    <a:p>
                      <a:pPr marL="0" marR="0" algn="ctr">
                        <a:lnSpc>
                          <a:spcPct val="115000"/>
                        </a:lnSpc>
                        <a:spcBef>
                          <a:spcPts val="0"/>
                        </a:spcBef>
                        <a:spcAft>
                          <a:spcPts val="1000"/>
                        </a:spcAft>
                      </a:pPr>
                      <a:r>
                        <a:rPr lang="en-US" sz="1200">
                          <a:solidFill>
                            <a:srgbClr val="000000"/>
                          </a:solidFill>
                          <a:latin typeface="Calibri"/>
                          <a:ea typeface="Times New Roman"/>
                          <a:cs typeface="Calibri"/>
                        </a:rPr>
                        <a:t>Total number of candidates</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hMerge="1">
                  <a:txBody>
                    <a:bodyPr/>
                    <a:lstStyle/>
                    <a:p>
                      <a:endParaRPr lang="en-US"/>
                    </a:p>
                  </a:txBody>
                  <a:tcPr/>
                </a:tc>
                <a:tc gridSpan="2">
                  <a:txBody>
                    <a:bodyPr/>
                    <a:lstStyle/>
                    <a:p>
                      <a:pPr marL="0" marR="0" algn="ctr">
                        <a:lnSpc>
                          <a:spcPct val="115000"/>
                        </a:lnSpc>
                        <a:spcBef>
                          <a:spcPts val="0"/>
                        </a:spcBef>
                        <a:spcAft>
                          <a:spcPts val="1000"/>
                        </a:spcAft>
                      </a:pPr>
                      <a:r>
                        <a:rPr lang="en-US" sz="1200">
                          <a:solidFill>
                            <a:srgbClr val="000000"/>
                          </a:solidFill>
                          <a:latin typeface="Calibri"/>
                          <a:ea typeface="Times New Roman"/>
                          <a:cs typeface="Calibri"/>
                        </a:rPr>
                        <a:t>Number of government school candidates</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hMerge="1">
                  <a:txBody>
                    <a:bodyPr/>
                    <a:lstStyle/>
                    <a:p>
                      <a:endParaRPr lang="en-US"/>
                    </a:p>
                  </a:txBody>
                  <a:tcPr/>
                </a:tc>
              </a:tr>
              <a:tr h="245777">
                <a:tc vMerge="1">
                  <a:txBody>
                    <a:bodyPr/>
                    <a:lstStyle/>
                    <a:p>
                      <a:endParaRPr lang="en-US"/>
                    </a:p>
                  </a:txBody>
                  <a:tcPr/>
                </a:tc>
                <a:tc>
                  <a:txBody>
                    <a:bodyPr/>
                    <a:lstStyle/>
                    <a:p>
                      <a:pPr marL="0" marR="0" algn="ctr">
                        <a:lnSpc>
                          <a:spcPct val="115000"/>
                        </a:lnSpc>
                        <a:spcBef>
                          <a:spcPts val="0"/>
                        </a:spcBef>
                        <a:spcAft>
                          <a:spcPts val="1000"/>
                        </a:spcAft>
                      </a:pPr>
                      <a:r>
                        <a:rPr lang="en-US" sz="1200">
                          <a:solidFill>
                            <a:srgbClr val="FFFFFF"/>
                          </a:solidFill>
                          <a:latin typeface="Calibri"/>
                          <a:ea typeface="Times New Roman"/>
                          <a:cs typeface="Calibri"/>
                        </a:rPr>
                        <a:t>2009</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lnSpc>
                          <a:spcPct val="115000"/>
                        </a:lnSpc>
                        <a:spcBef>
                          <a:spcPts val="0"/>
                        </a:spcBef>
                        <a:spcAft>
                          <a:spcPts val="1000"/>
                        </a:spcAft>
                      </a:pPr>
                      <a:r>
                        <a:rPr lang="en-US" sz="1200">
                          <a:solidFill>
                            <a:srgbClr val="FFFFFF"/>
                          </a:solidFill>
                          <a:latin typeface="Calibri"/>
                          <a:ea typeface="Times New Roman"/>
                          <a:cs typeface="Calibri"/>
                        </a:rPr>
                        <a:t>2010</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lnSpc>
                          <a:spcPct val="115000"/>
                        </a:lnSpc>
                        <a:spcBef>
                          <a:spcPts val="0"/>
                        </a:spcBef>
                        <a:spcAft>
                          <a:spcPts val="1000"/>
                        </a:spcAft>
                      </a:pPr>
                      <a:r>
                        <a:rPr lang="en-US" sz="1200">
                          <a:solidFill>
                            <a:srgbClr val="FFFFFF"/>
                          </a:solidFill>
                          <a:latin typeface="Calibri"/>
                          <a:ea typeface="Times New Roman"/>
                          <a:cs typeface="Calibri"/>
                        </a:rPr>
                        <a:t>2009</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c>
                  <a:txBody>
                    <a:bodyPr/>
                    <a:lstStyle/>
                    <a:p>
                      <a:pPr marL="0" marR="0" algn="ctr">
                        <a:lnSpc>
                          <a:spcPct val="115000"/>
                        </a:lnSpc>
                        <a:spcBef>
                          <a:spcPts val="0"/>
                        </a:spcBef>
                        <a:spcAft>
                          <a:spcPts val="1000"/>
                        </a:spcAft>
                      </a:pPr>
                      <a:r>
                        <a:rPr lang="en-US" sz="1200">
                          <a:solidFill>
                            <a:srgbClr val="FFFFFF"/>
                          </a:solidFill>
                          <a:latin typeface="Calibri"/>
                          <a:ea typeface="Times New Roman"/>
                          <a:cs typeface="Calibri"/>
                        </a:rPr>
                        <a:t>2010</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FF"/>
                    </a:solidFill>
                  </a:tcPr>
                </a:tc>
              </a:tr>
              <a:tr h="251453">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  Pengajian Perniagaan</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20,602 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19,687 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18,598 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17,602 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53">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  Perakaunan</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2,799 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2,847 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2,455 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2,470 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53">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  Mathematics S</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2,128 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1,924 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1,870 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1,689 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53">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  Mathematics T</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9,261 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8,988 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8,687 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8,444 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53">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  Further Mathematics T</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16 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22 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1 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9 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53">
                <a:tc>
                  <a:txBody>
                    <a:bodyPr/>
                    <a:lstStyle/>
                    <a:p>
                      <a:pPr marL="0" marR="0">
                        <a:lnSpc>
                          <a:spcPct val="115000"/>
                        </a:lnSpc>
                        <a:spcBef>
                          <a:spcPts val="0"/>
                        </a:spcBef>
                        <a:spcAft>
                          <a:spcPts val="0"/>
                        </a:spcAft>
                      </a:pPr>
                      <a:r>
                        <a:rPr lang="en-US" sz="1200" b="1">
                          <a:solidFill>
                            <a:srgbClr val="000000"/>
                          </a:solidFill>
                          <a:latin typeface="Calibri"/>
                          <a:ea typeface="Times New Roman"/>
                          <a:cs typeface="Calibri"/>
                        </a:rPr>
                        <a:t>  Computing</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b="1">
                          <a:solidFill>
                            <a:srgbClr val="000000"/>
                          </a:solidFill>
                          <a:latin typeface="Calibri"/>
                          <a:ea typeface="Times New Roman"/>
                          <a:cs typeface="Calibri"/>
                        </a:rPr>
                        <a:t>499 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b="1">
                          <a:solidFill>
                            <a:srgbClr val="000000"/>
                          </a:solidFill>
                          <a:latin typeface="Calibri"/>
                          <a:ea typeface="Times New Roman"/>
                          <a:cs typeface="Calibri"/>
                        </a:rPr>
                        <a:t>446 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b="1">
                          <a:solidFill>
                            <a:srgbClr val="000000"/>
                          </a:solidFill>
                          <a:latin typeface="Calibri"/>
                          <a:ea typeface="Times New Roman"/>
                          <a:cs typeface="Calibri"/>
                        </a:rPr>
                        <a:t>381 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b="1">
                          <a:solidFill>
                            <a:srgbClr val="000000"/>
                          </a:solidFill>
                          <a:latin typeface="Calibri"/>
                          <a:ea typeface="Times New Roman"/>
                          <a:cs typeface="Calibri"/>
                        </a:rPr>
                        <a:t>345 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53">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  Physics</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3,973 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3,780 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3,712 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3,557 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53">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  Chemistry</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9,078 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8,869 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8,572 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8,378 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53">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  Biology</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5,337 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5,301 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4,996 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4,945 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453">
                <a:tc>
                  <a:txBody>
                    <a:bodyPr/>
                    <a:lstStyle/>
                    <a:p>
                      <a:pPr marL="0" marR="0">
                        <a:lnSpc>
                          <a:spcPct val="115000"/>
                        </a:lnSpc>
                        <a:spcBef>
                          <a:spcPts val="0"/>
                        </a:spcBef>
                        <a:spcAft>
                          <a:spcPts val="0"/>
                        </a:spcAft>
                      </a:pPr>
                      <a:r>
                        <a:rPr lang="en-US" sz="1200">
                          <a:solidFill>
                            <a:srgbClr val="000000"/>
                          </a:solidFill>
                          <a:latin typeface="Calibri"/>
                          <a:ea typeface="Times New Roman"/>
                          <a:cs typeface="Calibri"/>
                        </a:rPr>
                        <a:t>  Sains Sukan</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1,461 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1,728 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a:solidFill>
                            <a:srgbClr val="000000"/>
                          </a:solidFill>
                          <a:latin typeface="Calibri"/>
                          <a:ea typeface="Times New Roman"/>
                          <a:cs typeface="Calibri"/>
                        </a:rPr>
                        <a:t>1,349  </a:t>
                      </a:r>
                      <a:endParaRPr lang="en-US" sz="110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200" dirty="0">
                          <a:solidFill>
                            <a:srgbClr val="000000"/>
                          </a:solidFill>
                          <a:latin typeface="Calibri"/>
                          <a:ea typeface="Times New Roman"/>
                          <a:cs typeface="Calibri"/>
                        </a:rPr>
                        <a:t>1,594  </a:t>
                      </a:r>
                      <a:endParaRPr lang="en-US" sz="1100" dirty="0">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a:xfrm>
            <a:off x="685800" y="609600"/>
            <a:ext cx="7772400" cy="685800"/>
          </a:xfrm>
        </p:spPr>
        <p:txBody>
          <a:bodyPr/>
          <a:lstStyle/>
          <a:p>
            <a:r>
              <a:rPr lang="en-US" dirty="0" smtClean="0"/>
              <a:t>STPM Results</a:t>
            </a:r>
            <a:endParaRPr lang="en-US" dirty="0"/>
          </a:p>
        </p:txBody>
      </p:sp>
      <p:graphicFrame>
        <p:nvGraphicFramePr>
          <p:cNvPr id="4" name="Table 3"/>
          <p:cNvGraphicFramePr>
            <a:graphicFrameLocks noGrp="1"/>
          </p:cNvGraphicFramePr>
          <p:nvPr/>
        </p:nvGraphicFramePr>
        <p:xfrm>
          <a:off x="533400" y="5181600"/>
          <a:ext cx="6477001" cy="685800"/>
        </p:xfrm>
        <a:graphic>
          <a:graphicData uri="http://schemas.openxmlformats.org/drawingml/2006/table">
            <a:tbl>
              <a:tblPr/>
              <a:tblGrid>
                <a:gridCol w="2878667"/>
                <a:gridCol w="1176041"/>
                <a:gridCol w="1176041"/>
                <a:gridCol w="1246252"/>
              </a:tblGrid>
              <a:tr h="342900">
                <a:tc>
                  <a:txBody>
                    <a:bodyPr/>
                    <a:lstStyle/>
                    <a:p>
                      <a:pPr marL="0" marR="0" algn="ctr">
                        <a:lnSpc>
                          <a:spcPct val="115000"/>
                        </a:lnSpc>
                        <a:spcBef>
                          <a:spcPts val="0"/>
                        </a:spcBef>
                        <a:spcAft>
                          <a:spcPts val="1000"/>
                        </a:spcAft>
                      </a:pPr>
                      <a:r>
                        <a:rPr lang="en-US" sz="1200" b="1">
                          <a:solidFill>
                            <a:srgbClr val="FFFFFF"/>
                          </a:solidFill>
                          <a:latin typeface="Calibri"/>
                          <a:ea typeface="Times New Roman"/>
                          <a:cs typeface="Calibri"/>
                        </a:rPr>
                        <a:t>Subject</a:t>
                      </a:r>
                      <a:endParaRPr lang="en-US" sz="1100">
                        <a:latin typeface="Calibri"/>
                        <a:ea typeface="Calibri"/>
                        <a:cs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1000"/>
                        </a:spcAft>
                      </a:pPr>
                      <a:r>
                        <a:rPr lang="en-US" sz="1200" b="1">
                          <a:solidFill>
                            <a:srgbClr val="FFFFFF"/>
                          </a:solidFill>
                          <a:latin typeface="Calibri"/>
                          <a:ea typeface="Times New Roman"/>
                          <a:cs typeface="Calibri"/>
                        </a:rPr>
                        <a:t>2009</a:t>
                      </a:r>
                      <a:endParaRPr lang="en-US" sz="1100">
                        <a:latin typeface="Calibri"/>
                        <a:ea typeface="Calibri"/>
                        <a:cs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1000"/>
                        </a:spcAft>
                      </a:pPr>
                      <a:r>
                        <a:rPr lang="en-US" sz="1200" b="1">
                          <a:solidFill>
                            <a:srgbClr val="FFFFFF"/>
                          </a:solidFill>
                          <a:latin typeface="Calibri"/>
                          <a:ea typeface="Times New Roman"/>
                          <a:cs typeface="Calibri"/>
                        </a:rPr>
                        <a:t>2010</a:t>
                      </a:r>
                      <a:endParaRPr lang="en-US" sz="1100">
                        <a:latin typeface="Calibri"/>
                        <a:ea typeface="Calibri"/>
                        <a:cs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1000"/>
                        </a:spcAft>
                      </a:pPr>
                      <a:r>
                        <a:rPr lang="en-US" sz="1200" b="1">
                          <a:solidFill>
                            <a:srgbClr val="FFFFFF"/>
                          </a:solidFill>
                          <a:latin typeface="Calibri"/>
                          <a:ea typeface="Times New Roman"/>
                          <a:cs typeface="Calibri"/>
                        </a:rPr>
                        <a:t>Difference %</a:t>
                      </a:r>
                      <a:endParaRPr lang="en-US" sz="1100">
                        <a:latin typeface="Calibri"/>
                        <a:ea typeface="Calibri"/>
                        <a:cs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0C0"/>
                    </a:solidFill>
                  </a:tcPr>
                </a:tc>
              </a:tr>
              <a:tr h="342900">
                <a:tc>
                  <a:txBody>
                    <a:bodyPr/>
                    <a:lstStyle/>
                    <a:p>
                      <a:pPr marL="0" marR="0" algn="l">
                        <a:lnSpc>
                          <a:spcPct val="115000"/>
                        </a:lnSpc>
                        <a:spcBef>
                          <a:spcPts val="0"/>
                        </a:spcBef>
                        <a:spcAft>
                          <a:spcPts val="1000"/>
                        </a:spcAft>
                      </a:pPr>
                      <a:r>
                        <a:rPr lang="en-US" sz="1200">
                          <a:solidFill>
                            <a:srgbClr val="000000"/>
                          </a:solidFill>
                          <a:latin typeface="Calibri"/>
                          <a:ea typeface="Times New Roman"/>
                          <a:cs typeface="Calibri"/>
                        </a:rPr>
                        <a:t>  COMPUTING</a:t>
                      </a:r>
                      <a:endParaRPr lang="en-US" sz="1100">
                        <a:latin typeface="Calibri"/>
                        <a:ea typeface="Calibri"/>
                        <a:cs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Times New Roman"/>
                          <a:cs typeface="Calibri"/>
                        </a:rPr>
                        <a:t>68.18</a:t>
                      </a:r>
                      <a:endParaRPr lang="en-US" sz="1100">
                        <a:latin typeface="Calibri"/>
                        <a:ea typeface="Calibri"/>
                        <a:cs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solidFill>
                            <a:srgbClr val="000000"/>
                          </a:solidFill>
                          <a:latin typeface="Calibri"/>
                          <a:ea typeface="Times New Roman"/>
                          <a:cs typeface="Calibri"/>
                        </a:rPr>
                        <a:t>69.53</a:t>
                      </a:r>
                      <a:endParaRPr lang="en-US" sz="1100">
                        <a:latin typeface="Calibri"/>
                        <a:ea typeface="Calibri"/>
                        <a:cs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a:solidFill>
                            <a:srgbClr val="000000"/>
                          </a:solidFill>
                          <a:latin typeface="Calibri"/>
                          <a:ea typeface="Times New Roman"/>
                          <a:cs typeface="Calibri"/>
                        </a:rPr>
                        <a:t>1.35</a:t>
                      </a:r>
                      <a:endParaRPr lang="en-US" sz="1100" dirty="0">
                        <a:latin typeface="Calibri"/>
                        <a:ea typeface="Calibri"/>
                        <a:cs typeface="Times New Roman"/>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836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52398"/>
          <a:ext cx="6019799" cy="6572798"/>
        </p:xfrm>
        <a:graphic>
          <a:graphicData uri="http://schemas.openxmlformats.org/drawingml/2006/table">
            <a:tbl>
              <a:tblPr/>
              <a:tblGrid>
                <a:gridCol w="692755"/>
                <a:gridCol w="3344333"/>
                <a:gridCol w="1982711"/>
              </a:tblGrid>
              <a:tr h="234043">
                <a:tc gridSpan="3">
                  <a:txBody>
                    <a:bodyPr/>
                    <a:lstStyle/>
                    <a:p>
                      <a:pPr algn="ctr" fontAlgn="b"/>
                      <a:r>
                        <a:rPr lang="en-US" sz="1600" b="1" i="0" u="none" strike="noStrike" dirty="0">
                          <a:solidFill>
                            <a:srgbClr val="1F497D"/>
                          </a:solidFill>
                          <a:latin typeface="Calibri"/>
                        </a:rPr>
                        <a:t>BILANGAN SEKOLAH MATA PELAJARAN ICT SPM</a:t>
                      </a:r>
                    </a:p>
                  </a:txBody>
                  <a:tcPr marL="0" marR="0" marT="0" marB="0" anchor="b">
                    <a:lnL>
                      <a:noFill/>
                    </a:lnL>
                    <a:lnR>
                      <a:noFill/>
                    </a:lnR>
                    <a:lnT>
                      <a:noFill/>
                    </a:lnT>
                    <a:lnB w="1905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34043">
                <a:tc gridSpan="3">
                  <a:txBody>
                    <a:bodyPr/>
                    <a:lstStyle/>
                    <a:p>
                      <a:pPr algn="ctr" fontAlgn="b"/>
                      <a:r>
                        <a:rPr lang="en-US" sz="1600" b="1" i="0" u="none" strike="noStrike" dirty="0">
                          <a:solidFill>
                            <a:srgbClr val="1F497D"/>
                          </a:solidFill>
                          <a:latin typeface="Calibri"/>
                        </a:rPr>
                        <a:t> MENGIKUT PPD, TAHUN 2011</a:t>
                      </a:r>
                    </a:p>
                  </a:txBody>
                  <a:tcPr marL="0" marR="0" marT="0" marB="0" anchor="b">
                    <a:lnL>
                      <a:noFill/>
                    </a:lnL>
                    <a:lnR>
                      <a:noFill/>
                    </a:lnR>
                    <a:lnT w="19050" cap="flat" cmpd="sng" algn="ctr">
                      <a:solidFill>
                        <a:srgbClr val="4F81BD"/>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34043">
                <a:tc>
                  <a:txBody>
                    <a:bodyPr/>
                    <a:lstStyle/>
                    <a:p>
                      <a:pPr algn="l" fontAlgn="b"/>
                      <a:endParaRPr lang="en-US" sz="11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4043">
                <a:tc>
                  <a:txBody>
                    <a:bodyPr/>
                    <a:lstStyle/>
                    <a:p>
                      <a:pPr algn="ctr" fontAlgn="b"/>
                      <a:r>
                        <a:rPr lang="en-US" sz="1400" b="0" i="0" u="none" strike="noStrike">
                          <a:solidFill>
                            <a:srgbClr val="FFFFFF"/>
                          </a:solidFill>
                          <a:latin typeface="Calibri"/>
                        </a:rPr>
                        <a:t>BIL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400" b="0" i="0" u="none" strike="noStrike" dirty="0">
                          <a:solidFill>
                            <a:srgbClr val="FFFFFF"/>
                          </a:solidFill>
                          <a:latin typeface="Calibri"/>
                        </a:rPr>
                        <a:t>PPD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400" b="0" i="0" u="none" strike="noStrike">
                          <a:solidFill>
                            <a:srgbClr val="FFFFFF"/>
                          </a:solidFill>
                          <a:latin typeface="Calibri"/>
                        </a:rPr>
                        <a:t>JUM. SEK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234043">
                <a:tc>
                  <a:txBody>
                    <a:bodyPr/>
                    <a:lstStyle/>
                    <a:p>
                      <a:pPr algn="ctr" fontAlgn="b"/>
                      <a:r>
                        <a:rPr lang="en-US" sz="14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dirty="0">
                          <a:solidFill>
                            <a:srgbClr val="000000"/>
                          </a:solidFill>
                          <a:latin typeface="Calibri"/>
                        </a:rPr>
                        <a:t>Beaufort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dirty="0" err="1">
                          <a:solidFill>
                            <a:srgbClr val="000000"/>
                          </a:solidFill>
                          <a:latin typeface="Calibri"/>
                        </a:rPr>
                        <a:t>Keningau</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dirty="0">
                          <a:solidFill>
                            <a:srgbClr val="000000"/>
                          </a:solidFill>
                          <a:latin typeface="Calibri"/>
                        </a:rPr>
                        <a:t>Kinabatangan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dirty="0">
                          <a:solidFill>
                            <a:srgbClr val="000000"/>
                          </a:solidFill>
                          <a:latin typeface="Calibri"/>
                        </a:rPr>
                        <a:t>Kota </a:t>
                      </a:r>
                      <a:r>
                        <a:rPr lang="en-US" sz="1400" b="0" i="0" u="none" strike="noStrike" dirty="0" err="1">
                          <a:solidFill>
                            <a:srgbClr val="000000"/>
                          </a:solidFill>
                          <a:latin typeface="Calibri"/>
                        </a:rPr>
                        <a:t>Belud</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dirty="0">
                          <a:solidFill>
                            <a:srgbClr val="000000"/>
                          </a:solidFill>
                          <a:latin typeface="Calibri"/>
                        </a:rPr>
                        <a:t>Kota </a:t>
                      </a:r>
                      <a:r>
                        <a:rPr lang="en-US" sz="1400" b="0" i="0" u="none" strike="noStrike" dirty="0" err="1">
                          <a:solidFill>
                            <a:srgbClr val="000000"/>
                          </a:solidFill>
                          <a:latin typeface="Calibri"/>
                        </a:rPr>
                        <a:t>Kinabalu</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dirty="0">
                          <a:solidFill>
                            <a:srgbClr val="000000"/>
                          </a:solidFill>
                          <a:latin typeface="Calibri"/>
                        </a:rPr>
                        <a:t>Kota </a:t>
                      </a:r>
                      <a:r>
                        <a:rPr lang="en-US" sz="1400" b="0" i="0" u="none" strike="noStrike" dirty="0" err="1">
                          <a:solidFill>
                            <a:srgbClr val="000000"/>
                          </a:solidFill>
                          <a:latin typeface="Calibri"/>
                        </a:rPr>
                        <a:t>Marudu</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dirty="0">
                          <a:solidFill>
                            <a:srgbClr val="000000"/>
                          </a:solidFill>
                          <a:latin typeface="Calibri"/>
                        </a:rPr>
                        <a:t>Kuala </a:t>
                      </a:r>
                      <a:r>
                        <a:rPr lang="en-US" sz="1400" b="0" i="0" u="none" strike="noStrike" dirty="0" err="1">
                          <a:solidFill>
                            <a:srgbClr val="000000"/>
                          </a:solidFill>
                          <a:latin typeface="Calibri"/>
                        </a:rPr>
                        <a:t>Penyu</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dirty="0" err="1">
                          <a:solidFill>
                            <a:srgbClr val="000000"/>
                          </a:solidFill>
                          <a:latin typeface="Calibri"/>
                        </a:rPr>
                        <a:t>Kudat</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dirty="0" err="1">
                          <a:solidFill>
                            <a:srgbClr val="000000"/>
                          </a:solidFill>
                          <a:latin typeface="Calibri"/>
                        </a:rPr>
                        <a:t>Kunak</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dirty="0" err="1">
                          <a:solidFill>
                            <a:srgbClr val="000000"/>
                          </a:solidFill>
                          <a:latin typeface="Calibri"/>
                        </a:rPr>
                        <a:t>Labuk</a:t>
                      </a:r>
                      <a:r>
                        <a:rPr lang="en-US" sz="1400" b="0" i="0" u="none" strike="noStrike" dirty="0">
                          <a:solidFill>
                            <a:srgbClr val="000000"/>
                          </a:solidFill>
                          <a:latin typeface="Calibri"/>
                        </a:rPr>
                        <a:t> </a:t>
                      </a:r>
                      <a:r>
                        <a:rPr lang="en-US" sz="1400" b="0" i="0" u="none" strike="noStrike" dirty="0" err="1">
                          <a:solidFill>
                            <a:srgbClr val="000000"/>
                          </a:solidFill>
                          <a:latin typeface="Calibri"/>
                        </a:rPr>
                        <a:t>Sugud</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dirty="0" err="1">
                          <a:solidFill>
                            <a:srgbClr val="000000"/>
                          </a:solidFill>
                          <a:latin typeface="Calibri"/>
                        </a:rPr>
                        <a:t>Lahad</a:t>
                      </a:r>
                      <a:r>
                        <a:rPr lang="en-US" sz="1400" b="0" i="0" u="none" strike="noStrike" dirty="0">
                          <a:solidFill>
                            <a:srgbClr val="000000"/>
                          </a:solidFill>
                          <a:latin typeface="Calibri"/>
                        </a:rPr>
                        <a:t> </a:t>
                      </a:r>
                      <a:r>
                        <a:rPr lang="en-US" sz="1400" b="0" i="0" u="none" strike="noStrike" dirty="0" err="1">
                          <a:solidFill>
                            <a:srgbClr val="000000"/>
                          </a:solidFill>
                          <a:latin typeface="Calibri"/>
                        </a:rPr>
                        <a:t>Datu</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dirty="0" err="1">
                          <a:solidFill>
                            <a:srgbClr val="000000"/>
                          </a:solidFill>
                          <a:latin typeface="Calibri"/>
                        </a:rPr>
                        <a:t>Papar</a:t>
                      </a:r>
                      <a:endParaRPr lang="en-US" sz="14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a:solidFill>
                            <a:srgbClr val="000000"/>
                          </a:solidFill>
                          <a:latin typeface="Calibri"/>
                        </a:rPr>
                        <a:t>Penampang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dirty="0">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a:solidFill>
                            <a:srgbClr val="000000"/>
                          </a:solidFill>
                          <a:latin typeface="Calibri"/>
                        </a:rPr>
                        <a:t>Pitas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a:solidFill>
                            <a:srgbClr val="000000"/>
                          </a:solidFill>
                          <a:latin typeface="Calibri"/>
                        </a:rPr>
                        <a:t>Ranau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a:solidFill>
                            <a:srgbClr val="000000"/>
                          </a:solidFill>
                          <a:latin typeface="Calibri"/>
                        </a:rPr>
                        <a:t>Sandakan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dirty="0">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a:solidFill>
                            <a:srgbClr val="000000"/>
                          </a:solidFill>
                          <a:latin typeface="Calibri"/>
                        </a:rPr>
                        <a:t>Semporna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ctr"/>
                      <a:r>
                        <a:rPr lang="en-US" sz="1400" b="0" i="0" u="none" strike="noStrike">
                          <a:solidFill>
                            <a:srgbClr val="000000"/>
                          </a:solidFill>
                          <a:latin typeface="Calibri"/>
                        </a:rPr>
                        <a:t>Sipitang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a:solidFill>
                            <a:srgbClr val="000000"/>
                          </a:solidFill>
                          <a:latin typeface="Calibri"/>
                        </a:rPr>
                        <a:t>Tambunan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a:solidFill>
                            <a:srgbClr val="000000"/>
                          </a:solidFill>
                          <a:latin typeface="Calibri"/>
                        </a:rPr>
                        <a:t>Tawau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a:solidFill>
                            <a:srgbClr val="000000"/>
                          </a:solidFill>
                          <a:latin typeface="Calibri"/>
                        </a:rPr>
                        <a:t>Tenom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dirty="0">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a:solidFill>
                            <a:srgbClr val="000000"/>
                          </a:solidFill>
                          <a:latin typeface="Calibri"/>
                        </a:rPr>
                        <a:t>Tongod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34043">
                <a:tc>
                  <a:txBody>
                    <a:bodyPr/>
                    <a:lstStyle/>
                    <a:p>
                      <a:pPr algn="ctr" fontAlgn="b"/>
                      <a:r>
                        <a:rPr lang="en-US" sz="1400" b="0" i="0" u="none" strike="noStrike">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l" fontAlgn="b"/>
                      <a:r>
                        <a:rPr lang="en-US" sz="1400" b="0" i="0" u="none" strike="noStrike">
                          <a:solidFill>
                            <a:srgbClr val="000000"/>
                          </a:solidFill>
                          <a:latin typeface="Calibri"/>
                        </a:rPr>
                        <a:t>Tuaran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a:txBody>
                    <a:bodyPr/>
                    <a:lstStyle/>
                    <a:p>
                      <a:pPr algn="ctr" fontAlgn="b"/>
                      <a:r>
                        <a:rPr lang="en-US" sz="1400" b="0" i="0" u="none" strike="noStrike" dirty="0">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4F81BD"/>
                      </a:solidFill>
                      <a:prstDash val="solid"/>
                      <a:round/>
                      <a:headEnd type="none" w="med" len="med"/>
                      <a:tailEnd type="none" w="med" len="med"/>
                    </a:lnB>
                    <a:solidFill>
                      <a:srgbClr val="DBE5F1"/>
                    </a:solidFill>
                  </a:tcPr>
                </a:tc>
              </a:tr>
              <a:tr h="234043">
                <a:tc gridSpan="2">
                  <a:txBody>
                    <a:bodyPr/>
                    <a:lstStyle/>
                    <a:p>
                      <a:pPr algn="ctr" fontAlgn="b"/>
                      <a:r>
                        <a:rPr lang="en-US" sz="1400" b="1" i="0" u="none" strike="noStrike">
                          <a:solidFill>
                            <a:srgbClr val="000000"/>
                          </a:solidFill>
                          <a:latin typeface="Calibri"/>
                        </a:rPr>
                        <a:t>JUMLAH</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4F81BD"/>
                      </a:solidFill>
                      <a:prstDash val="solid"/>
                      <a:round/>
                      <a:headEnd type="none" w="med" len="med"/>
                      <a:tailEnd type="none" w="med" len="med"/>
                    </a:lnB>
                  </a:tcPr>
                </a:tc>
                <a:tc hMerge="1">
                  <a:txBody>
                    <a:bodyPr/>
                    <a:lstStyle/>
                    <a:p>
                      <a:endParaRPr lang="en-US"/>
                    </a:p>
                  </a:txBody>
                  <a:tcPr/>
                </a:tc>
                <a:tc>
                  <a:txBody>
                    <a:bodyPr/>
                    <a:lstStyle/>
                    <a:p>
                      <a:pPr algn="ctr" fontAlgn="b"/>
                      <a:r>
                        <a:rPr lang="en-US" sz="1400" b="1" i="0" u="none" strike="noStrike" dirty="0">
                          <a:solidFill>
                            <a:srgbClr val="000000"/>
                          </a:solidFill>
                          <a:latin typeface="Calibri"/>
                        </a:rPr>
                        <a:t>72</a:t>
                      </a:r>
                    </a:p>
                  </a:txBody>
                  <a:tcPr marL="0" marR="0" marT="0" marB="0" anchor="b">
                    <a:lnL>
                      <a:noFill/>
                    </a:lnL>
                    <a:lnR>
                      <a:noFill/>
                    </a:lnR>
                    <a:lnT w="6350" cap="flat" cmpd="sng" algn="ctr">
                      <a:solidFill>
                        <a:srgbClr val="4F81BD"/>
                      </a:solidFill>
                      <a:prstDash val="solid"/>
                      <a:round/>
                      <a:headEnd type="none" w="med" len="med"/>
                      <a:tailEnd type="none" w="med" len="med"/>
                    </a:lnT>
                    <a:lnB w="25400" cap="flat" cmpd="dbl" algn="ctr">
                      <a:solidFill>
                        <a:srgbClr val="4F81BD"/>
                      </a:solidFill>
                      <a:prstDash val="solid"/>
                      <a:round/>
                      <a:headEnd type="none" w="med" len="med"/>
                      <a:tailEnd type="none" w="med" len="med"/>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1999" y="381004"/>
          <a:ext cx="7162800" cy="5906633"/>
        </p:xfrm>
        <a:graphic>
          <a:graphicData uri="http://schemas.openxmlformats.org/drawingml/2006/table">
            <a:tbl>
              <a:tblPr/>
              <a:tblGrid>
                <a:gridCol w="471342"/>
                <a:gridCol w="966858"/>
                <a:gridCol w="2497715"/>
                <a:gridCol w="1353600"/>
                <a:gridCol w="1873285"/>
              </a:tblGrid>
              <a:tr h="297083">
                <a:tc gridSpan="5">
                  <a:txBody>
                    <a:bodyPr/>
                    <a:lstStyle/>
                    <a:p>
                      <a:pPr algn="l" fontAlgn="b"/>
                      <a:r>
                        <a:rPr lang="en-US" sz="2000" b="1" i="0" u="none" strike="noStrike" dirty="0">
                          <a:solidFill>
                            <a:srgbClr val="1F497D"/>
                          </a:solidFill>
                          <a:latin typeface="Calibri"/>
                        </a:rPr>
                        <a:t>SEKOLAH PELUASAN ICT 2009 &amp; PELUASAN ICT 2010 JPN SABAH</a:t>
                      </a:r>
                    </a:p>
                  </a:txBody>
                  <a:tcPr marL="8574" marR="8574" marT="8574" marB="0" anchor="b">
                    <a:lnL>
                      <a:noFill/>
                    </a:lnL>
                    <a:lnR>
                      <a:noFill/>
                    </a:lnR>
                    <a:lnT>
                      <a:noFill/>
                    </a:lnT>
                    <a:lnB w="6350" cap="flat" cmpd="sng" algn="ctr">
                      <a:solidFill>
                        <a:srgbClr val="B2B2B2"/>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9949">
                <a:tc>
                  <a:txBody>
                    <a:bodyPr/>
                    <a:lstStyle/>
                    <a:p>
                      <a:pPr algn="l" fontAlgn="b"/>
                      <a:r>
                        <a:rPr lang="en-US" sz="1400" b="1" i="0" u="none" strike="noStrike">
                          <a:solidFill>
                            <a:srgbClr val="1F497D"/>
                          </a:solidFill>
                          <a:latin typeface="Calibri"/>
                        </a:rPr>
                        <a:t> </a:t>
                      </a:r>
                    </a:p>
                  </a:txBody>
                  <a:tcPr marL="8574" marR="8574" marT="8574" marB="0" anchor="b">
                    <a:lnL>
                      <a:noFill/>
                    </a:lnL>
                    <a:lnR>
                      <a:noFill/>
                    </a:lnR>
                    <a:lnT w="6350" cap="flat" cmpd="sng" algn="ctr">
                      <a:solidFill>
                        <a:srgbClr val="B2B2B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1F497D"/>
                          </a:solidFill>
                          <a:latin typeface="Calibri"/>
                        </a:rPr>
                        <a:t> </a:t>
                      </a:r>
                    </a:p>
                  </a:txBody>
                  <a:tcPr marL="8574" marR="8574" marT="8574" marB="0" anchor="b">
                    <a:lnL>
                      <a:noFill/>
                    </a:lnL>
                    <a:lnR>
                      <a:noFill/>
                    </a:lnR>
                    <a:lnT w="6350" cap="flat" cmpd="sng" algn="ctr">
                      <a:solidFill>
                        <a:srgbClr val="B2B2B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1F497D"/>
                          </a:solidFill>
                          <a:latin typeface="Calibri"/>
                        </a:rPr>
                        <a:t> </a:t>
                      </a:r>
                    </a:p>
                  </a:txBody>
                  <a:tcPr marL="8574" marR="8574" marT="8574" marB="0" anchor="b">
                    <a:lnL>
                      <a:noFill/>
                    </a:lnL>
                    <a:lnR>
                      <a:noFill/>
                    </a:lnR>
                    <a:lnT w="6350" cap="flat" cmpd="sng" algn="ctr">
                      <a:solidFill>
                        <a:srgbClr val="B2B2B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1F497D"/>
                          </a:solidFill>
                          <a:latin typeface="Calibri"/>
                        </a:rPr>
                        <a:t> </a:t>
                      </a:r>
                    </a:p>
                  </a:txBody>
                  <a:tcPr marL="8574" marR="8574" marT="8574" marB="0" anchor="b">
                    <a:lnL>
                      <a:noFill/>
                    </a:lnL>
                    <a:lnR>
                      <a:noFill/>
                    </a:lnR>
                    <a:lnT w="6350" cap="flat" cmpd="sng" algn="ctr">
                      <a:solidFill>
                        <a:srgbClr val="B2B2B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1F497D"/>
                          </a:solidFill>
                          <a:latin typeface="Calibri"/>
                        </a:rPr>
                        <a:t> </a:t>
                      </a:r>
                    </a:p>
                  </a:txBody>
                  <a:tcPr marL="8574" marR="8574" marT="8574" marB="0" anchor="b">
                    <a:lnL>
                      <a:noFill/>
                    </a:lnL>
                    <a:lnR>
                      <a:noFill/>
                    </a:lnR>
                    <a:lnT w="6350" cap="flat" cmpd="sng" algn="ctr">
                      <a:solidFill>
                        <a:srgbClr val="B2B2B2"/>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949">
                <a:tc>
                  <a:txBody>
                    <a:bodyPr/>
                    <a:lstStyle/>
                    <a:p>
                      <a:pPr algn="ctr" fontAlgn="ctr"/>
                      <a:r>
                        <a:rPr lang="en-US" sz="1800" b="0" i="0" u="none" strike="noStrike">
                          <a:solidFill>
                            <a:srgbClr val="FFFFFF"/>
                          </a:solidFill>
                          <a:latin typeface="Calibri"/>
                        </a:rPr>
                        <a:t>Bil</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800" b="0" i="0" u="none" strike="noStrike">
                          <a:solidFill>
                            <a:srgbClr val="FFFFFF"/>
                          </a:solidFill>
                          <a:latin typeface="Calibri"/>
                        </a:rPr>
                        <a:t>Kod Sek</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800" b="0" i="0" u="none" strike="noStrike">
                          <a:solidFill>
                            <a:srgbClr val="FFFFFF"/>
                          </a:solidFill>
                          <a:latin typeface="Calibri"/>
                        </a:rPr>
                        <a:t>Sekolah </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800" b="0" i="0" u="none" strike="noStrike">
                          <a:solidFill>
                            <a:srgbClr val="FFFFFF"/>
                          </a:solidFill>
                          <a:latin typeface="Calibri"/>
                        </a:rPr>
                        <a:t>PPD</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800" b="0" i="0" u="none" strike="noStrike">
                          <a:solidFill>
                            <a:srgbClr val="FFFFFF"/>
                          </a:solidFill>
                          <a:latin typeface="Calibri"/>
                        </a:rPr>
                        <a:t>CATATAN</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420868">
                <a:tc>
                  <a:txBody>
                    <a:bodyPr/>
                    <a:lstStyle/>
                    <a:p>
                      <a:pPr algn="ctr" fontAlgn="ctr"/>
                      <a:r>
                        <a:rPr lang="en-US" sz="1200" b="0" i="0" u="none" strike="noStrike" dirty="0">
                          <a:solidFill>
                            <a:srgbClr val="000000"/>
                          </a:solidFill>
                          <a:latin typeface="Calibri"/>
                        </a:rPr>
                        <a:t>1</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XEA1059</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SMK KENINGAU 2</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KENINGAU</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PELUASAN ICT 2009</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0868">
                <a:tc>
                  <a:txBody>
                    <a:bodyPr/>
                    <a:lstStyle/>
                    <a:p>
                      <a:pPr algn="ctr" fontAlgn="ctr"/>
                      <a:r>
                        <a:rPr lang="en-US" sz="1200" b="0" i="0" u="none" strike="noStrike">
                          <a:solidFill>
                            <a:srgbClr val="000000"/>
                          </a:solidFill>
                          <a:latin typeface="Calibri"/>
                        </a:rPr>
                        <a:t>2</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XFE4021</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SM TINGGI KOTA KINABALU</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KOTA KINABALU</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PELUASAN ICT 2009</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0868">
                <a:tc>
                  <a:txBody>
                    <a:bodyPr/>
                    <a:lstStyle/>
                    <a:p>
                      <a:pPr algn="ctr" fontAlgn="ctr"/>
                      <a:r>
                        <a:rPr lang="en-US" sz="1200" b="0" i="0" u="none" strike="noStrike">
                          <a:solidFill>
                            <a:srgbClr val="000000"/>
                          </a:solidFill>
                          <a:latin typeface="Calibri"/>
                        </a:rPr>
                        <a:t>3</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XEA4130</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SMK LIMBANAK </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PENAMPANG</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PELUASAN ICT 2009</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0868">
                <a:tc>
                  <a:txBody>
                    <a:bodyPr/>
                    <a:lstStyle/>
                    <a:p>
                      <a:pPr algn="ctr" fontAlgn="ctr"/>
                      <a:r>
                        <a:rPr lang="en-US" sz="1200" b="0" i="0" u="none" strike="noStrike">
                          <a:solidFill>
                            <a:srgbClr val="000000"/>
                          </a:solidFill>
                          <a:latin typeface="Calibri"/>
                        </a:rPr>
                        <a:t>4</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XFE4117</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SMK ST MICHAEL</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PENAMPANG</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PELUASAN ICT 2009</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0868">
                <a:tc>
                  <a:txBody>
                    <a:bodyPr/>
                    <a:lstStyle/>
                    <a:p>
                      <a:pPr algn="ctr" fontAlgn="ctr"/>
                      <a:r>
                        <a:rPr lang="en-US" sz="1200" b="0" i="0" u="none" strike="noStrike">
                          <a:solidFill>
                            <a:srgbClr val="000000"/>
                          </a:solidFill>
                          <a:latin typeface="Calibri"/>
                        </a:rPr>
                        <a:t>5</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XEA1057</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SMK APIN-APIN</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KENINGAU</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PELUASAN ICT 2010</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0868">
                <a:tc>
                  <a:txBody>
                    <a:bodyPr/>
                    <a:lstStyle/>
                    <a:p>
                      <a:pPr algn="ctr" fontAlgn="ctr"/>
                      <a:r>
                        <a:rPr lang="en-US" sz="1200" b="0" i="0" u="none" strike="noStrike">
                          <a:solidFill>
                            <a:srgbClr val="000000"/>
                          </a:solidFill>
                          <a:latin typeface="Calibri"/>
                        </a:rPr>
                        <a:t>6</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XEA5355</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SMK PEKAN 2</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KOTA BELUD</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PELUASAN ICT 2010</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0868">
                <a:tc>
                  <a:txBody>
                    <a:bodyPr/>
                    <a:lstStyle/>
                    <a:p>
                      <a:pPr algn="ctr" fontAlgn="ctr"/>
                      <a:r>
                        <a:rPr lang="en-US" sz="1200" b="0" i="0" u="none" strike="noStrike">
                          <a:solidFill>
                            <a:srgbClr val="000000"/>
                          </a:solidFill>
                          <a:latin typeface="Calibri"/>
                        </a:rPr>
                        <a:t>7</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XEA5105</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SMK KOTA MARUDU 2</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KOTA MARUDU</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PELUASAN ICT 2010</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0868">
                <a:tc>
                  <a:txBody>
                    <a:bodyPr/>
                    <a:lstStyle/>
                    <a:p>
                      <a:pPr algn="ctr" fontAlgn="ctr"/>
                      <a:r>
                        <a:rPr lang="en-US" sz="1200" b="0" i="0" u="none" strike="noStrike">
                          <a:solidFill>
                            <a:srgbClr val="000000"/>
                          </a:solidFill>
                          <a:latin typeface="Calibri"/>
                        </a:rPr>
                        <a:t>8</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XEA5024</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SMK MATUNGGONG </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KUDAT</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PELUASAN ICT 2010</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0868">
                <a:tc>
                  <a:txBody>
                    <a:bodyPr/>
                    <a:lstStyle/>
                    <a:p>
                      <a:pPr algn="ctr" fontAlgn="ctr"/>
                      <a:r>
                        <a:rPr lang="en-US" sz="1200" b="0" i="0" u="none" strike="noStrike">
                          <a:solidFill>
                            <a:srgbClr val="000000"/>
                          </a:solidFill>
                          <a:latin typeface="Calibri"/>
                        </a:rPr>
                        <a:t>9</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XEA5221</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SMK PITAS II</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PITAS</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PELUASAN ICT 2010</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0868">
                <a:tc>
                  <a:txBody>
                    <a:bodyPr/>
                    <a:lstStyle/>
                    <a:p>
                      <a:pPr algn="ctr" fontAlgn="ctr"/>
                      <a:r>
                        <a:rPr lang="en-US" sz="1200" b="0" i="0" u="none" strike="noStrike">
                          <a:solidFill>
                            <a:srgbClr val="000000"/>
                          </a:solidFill>
                          <a:latin typeface="Calibri"/>
                        </a:rPr>
                        <a:t>10</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XEA2072</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SMK BATU SAPI</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SANDAKAN</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PELUASAN ICT 2010</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0868">
                <a:tc>
                  <a:txBody>
                    <a:bodyPr/>
                    <a:lstStyle/>
                    <a:p>
                      <a:pPr algn="ctr" fontAlgn="ctr"/>
                      <a:r>
                        <a:rPr lang="en-US" sz="1200" b="0" i="0" u="none" strike="noStrike">
                          <a:solidFill>
                            <a:srgbClr val="000000"/>
                          </a:solidFill>
                          <a:latin typeface="Calibri"/>
                        </a:rPr>
                        <a:t>11</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XEA2080</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SMK MERPATI </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SANDAKAN</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PELUASAN ICT 2010</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20868">
                <a:tc>
                  <a:txBody>
                    <a:bodyPr/>
                    <a:lstStyle/>
                    <a:p>
                      <a:pPr algn="ctr" fontAlgn="ctr"/>
                      <a:r>
                        <a:rPr lang="en-US" sz="1200" b="0" i="0" u="none" strike="noStrike">
                          <a:solidFill>
                            <a:srgbClr val="000000"/>
                          </a:solidFill>
                          <a:latin typeface="Calibri"/>
                        </a:rPr>
                        <a:t>12</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XFE2032</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SMK TIONG HUA</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a:solidFill>
                            <a:srgbClr val="000000"/>
                          </a:solidFill>
                          <a:latin typeface="Calibri"/>
                        </a:rPr>
                        <a:t>SANDAKAN</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200" b="0" i="0" u="none" strike="noStrike" dirty="0">
                          <a:solidFill>
                            <a:srgbClr val="000000"/>
                          </a:solidFill>
                          <a:latin typeface="Calibri"/>
                        </a:rPr>
                        <a:t>PELUASAN ICT 2010</a:t>
                      </a:r>
                    </a:p>
                  </a:txBody>
                  <a:tcPr marL="8574" marR="8574" marT="85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SPM Courses in ICT</a:t>
            </a:r>
            <a:endParaRPr lang="en-US" dirty="0"/>
          </a:p>
        </p:txBody>
      </p:sp>
      <p:sp>
        <p:nvSpPr>
          <p:cNvPr id="3" name="Content Placeholder 2"/>
          <p:cNvSpPr>
            <a:spLocks noGrp="1"/>
          </p:cNvSpPr>
          <p:nvPr>
            <p:ph idx="1"/>
          </p:nvPr>
        </p:nvSpPr>
        <p:spPr/>
        <p:txBody>
          <a:bodyPr/>
          <a:lstStyle/>
          <a:p>
            <a:r>
              <a:rPr lang="en-US" b="1" dirty="0" smtClean="0"/>
              <a:t>Code		Subject </a:t>
            </a:r>
            <a:r>
              <a:rPr lang="en-US" b="1" dirty="0" smtClean="0"/>
              <a:t>(Official Name)</a:t>
            </a:r>
            <a:endParaRPr lang="en-US" dirty="0" smtClean="0"/>
          </a:p>
          <a:p>
            <a:r>
              <a:rPr lang="en-US" dirty="0" smtClean="0"/>
              <a:t>3765 </a:t>
            </a:r>
            <a:r>
              <a:rPr lang="en-US" u="sng" dirty="0" smtClean="0">
                <a:hlinkClick r:id="rId2" tooltip="Information and Communications Technology"/>
              </a:rPr>
              <a:t>Information </a:t>
            </a:r>
            <a:r>
              <a:rPr lang="en-US" u="sng" dirty="0" smtClean="0">
                <a:hlinkClick r:id="rId2" tooltip="Information and Communications Technology"/>
              </a:rPr>
              <a:t>and Communications Technology</a:t>
            </a:r>
            <a:endParaRPr lang="en-US" dirty="0" smtClean="0"/>
          </a:p>
          <a:p>
            <a:r>
              <a:rPr lang="en-US" dirty="0" smtClean="0"/>
              <a:t>8401 </a:t>
            </a:r>
            <a:r>
              <a:rPr lang="en-US" u="sng" dirty="0" smtClean="0">
                <a:hlinkClick r:id="rId3" tooltip="Computer programming"/>
              </a:rPr>
              <a:t>Fundamentals </a:t>
            </a:r>
            <a:r>
              <a:rPr lang="en-US" u="sng" dirty="0" smtClean="0">
                <a:hlinkClick r:id="rId3" tooltip="Computer programming"/>
              </a:rPr>
              <a:t>of Programming</a:t>
            </a:r>
            <a:endParaRPr lang="en-US" dirty="0" smtClean="0"/>
          </a:p>
          <a:p>
            <a:r>
              <a:rPr lang="en-US" dirty="0" smtClean="0"/>
              <a:t>8402 </a:t>
            </a:r>
            <a:r>
              <a:rPr lang="en-US" u="sng" dirty="0" smtClean="0">
                <a:hlinkClick r:id="rId3" tooltip="Computer programming"/>
              </a:rPr>
              <a:t>Programming </a:t>
            </a:r>
            <a:r>
              <a:rPr lang="en-US" u="sng" dirty="0" smtClean="0">
                <a:hlinkClick r:id="rId3" tooltip="Computer programming"/>
              </a:rPr>
              <a:t>and Development Tools</a:t>
            </a:r>
            <a:endParaRPr lang="en-US" dirty="0" smtClean="0"/>
          </a:p>
          <a:p>
            <a:r>
              <a:rPr lang="en-US" dirty="0" smtClean="0"/>
              <a:t>8701 </a:t>
            </a:r>
            <a:r>
              <a:rPr lang="en-US" u="sng" dirty="0" err="1" smtClean="0">
                <a:hlinkClick r:id="rId4" tooltip="Management information systems"/>
              </a:rPr>
              <a:t>Aplikasi</a:t>
            </a:r>
            <a:r>
              <a:rPr lang="en-US" u="sng" dirty="0" smtClean="0">
                <a:hlinkClick r:id="rId4" tooltip="Management information systems"/>
              </a:rPr>
              <a:t> </a:t>
            </a:r>
            <a:r>
              <a:rPr lang="en-US" u="sng" dirty="0" err="1" smtClean="0">
                <a:hlinkClick r:id="rId4" tooltip="Management information systems"/>
              </a:rPr>
              <a:t>Komputer</a:t>
            </a:r>
            <a:r>
              <a:rPr lang="en-US" u="sng" dirty="0" smtClean="0">
                <a:hlinkClick r:id="rId4" tooltip="Management information systems"/>
              </a:rPr>
              <a:t> </a:t>
            </a:r>
            <a:r>
              <a:rPr lang="en-US" u="sng" dirty="0" err="1" smtClean="0">
                <a:hlinkClick r:id="rId4" tooltip="Management information systems"/>
              </a:rPr>
              <a:t>Dalam</a:t>
            </a:r>
            <a:r>
              <a:rPr lang="en-US" u="sng" dirty="0" smtClean="0">
                <a:hlinkClick r:id="rId4" tooltip="Management information systems"/>
              </a:rPr>
              <a:t> </a:t>
            </a:r>
            <a:r>
              <a:rPr lang="en-US" u="sng" dirty="0" err="1" smtClean="0">
                <a:hlinkClick r:id="rId4" tooltip="Management information systems"/>
              </a:rPr>
              <a:t>Perniagaan</a:t>
            </a:r>
            <a:endParaRPr lang="en-US" dirty="0" smtClean="0"/>
          </a:p>
          <a:p>
            <a:r>
              <a:rPr lang="en-US" dirty="0" smtClean="0"/>
              <a:t>8703 </a:t>
            </a:r>
            <a:r>
              <a:rPr lang="en-US" u="sng" dirty="0" err="1" smtClean="0">
                <a:hlinkClick r:id="rId5" tooltip="Office automation"/>
              </a:rPr>
              <a:t>Teknologi</a:t>
            </a:r>
            <a:r>
              <a:rPr lang="en-US" u="sng" dirty="0" smtClean="0">
                <a:hlinkClick r:id="rId5" tooltip="Office automation"/>
              </a:rPr>
              <a:t> </a:t>
            </a:r>
            <a:r>
              <a:rPr lang="en-US" u="sng" dirty="0" err="1" smtClean="0">
                <a:hlinkClick r:id="rId5" tooltip="Office automation"/>
              </a:rPr>
              <a:t>Pejabat</a:t>
            </a:r>
            <a:r>
              <a:rPr lang="en-US" u="sng" dirty="0" smtClean="0">
                <a:hlinkClick r:id="rId5" tooltip="Office automation"/>
              </a:rPr>
              <a:t> </a:t>
            </a:r>
            <a:r>
              <a:rPr lang="en-US" u="sng" dirty="0" err="1" smtClean="0">
                <a:hlinkClick r:id="rId5" tooltip="Office automation"/>
              </a:rPr>
              <a:t>Perniagaan</a:t>
            </a: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5400" dirty="0" smtClean="0">
                <a:solidFill>
                  <a:schemeClr val="accent2">
                    <a:lumMod val="75000"/>
                  </a:schemeClr>
                </a:solidFill>
              </a:rPr>
              <a:t>Challenge</a:t>
            </a:r>
            <a:endParaRPr lang="en-US" sz="5400" dirty="0">
              <a:solidFill>
                <a:schemeClr val="accent2">
                  <a:lumMod val="75000"/>
                </a:schemeClr>
              </a:solidFill>
            </a:endParaRPr>
          </a:p>
        </p:txBody>
      </p:sp>
      <p:sp>
        <p:nvSpPr>
          <p:cNvPr id="3" name="Content Placeholder 2"/>
          <p:cNvSpPr>
            <a:spLocks noGrp="1"/>
          </p:cNvSpPr>
          <p:nvPr>
            <p:ph idx="1"/>
          </p:nvPr>
        </p:nvSpPr>
        <p:spPr>
          <a:xfrm>
            <a:off x="304800" y="1600200"/>
            <a:ext cx="8382000" cy="4525963"/>
          </a:xfrm>
        </p:spPr>
        <p:txBody>
          <a:bodyPr/>
          <a:lstStyle/>
          <a:p>
            <a:pPr eaLnBrk="1" hangingPunct="1">
              <a:lnSpc>
                <a:spcPct val="90000"/>
              </a:lnSpc>
              <a:buFontTx/>
              <a:buNone/>
              <a:defRPr/>
            </a:pPr>
            <a:r>
              <a:rPr lang="en-US" sz="3600" dirty="0" smtClean="0">
                <a:solidFill>
                  <a:schemeClr val="accent2">
                    <a:lumMod val="75000"/>
                  </a:schemeClr>
                </a:solidFill>
              </a:rPr>
              <a:t>“Finding a way to attract new talent to develop the new systems and applications that are becoming available from major vendors and startups alike may be the biggest technological issue we face for the rest of the decade.”</a:t>
            </a:r>
          </a:p>
          <a:p>
            <a:pPr eaLnBrk="1" hangingPunct="1">
              <a:lnSpc>
                <a:spcPct val="90000"/>
              </a:lnSpc>
              <a:buFontTx/>
              <a:buNone/>
              <a:defRPr/>
            </a:pPr>
            <a:endParaRPr lang="en-US" sz="2400" dirty="0" smtClean="0"/>
          </a:p>
          <a:p>
            <a:pPr eaLnBrk="1" hangingPunct="1">
              <a:lnSpc>
                <a:spcPct val="90000"/>
              </a:lnSpc>
              <a:buFontTx/>
              <a:buNone/>
              <a:defRPr/>
            </a:pPr>
            <a:r>
              <a:rPr lang="en-US" sz="2000" dirty="0" smtClean="0"/>
              <a:t>Editorial Director Eric Lundquist, eweek.com, May 7, 2007.</a:t>
            </a:r>
          </a:p>
          <a:p>
            <a:pPr>
              <a:defRPr/>
            </a:pPr>
            <a:endParaRPr lang="en-US" dirty="0"/>
          </a:p>
        </p:txBody>
      </p:sp>
      <p:sp>
        <p:nvSpPr>
          <p:cNvPr id="8196" name="Date Placeholder 3"/>
          <p:cNvSpPr>
            <a:spLocks noGrp="1"/>
          </p:cNvSpPr>
          <p:nvPr>
            <p:ph type="dt" sz="quarter" idx="10"/>
          </p:nvPr>
        </p:nvSpPr>
        <p:spPr>
          <a:noFill/>
          <a:ln>
            <a:miter lim="800000"/>
            <a:headEnd/>
            <a:tailEnd/>
          </a:ln>
        </p:spPr>
        <p:txBody>
          <a:bodyPr/>
          <a:lstStyle/>
          <a:p>
            <a:fld id="{602B2D59-0A13-4CC8-BAF0-BDEB0DFE8F0C}" type="datetime1">
              <a:rPr lang="en-US" smtClean="0"/>
              <a:pPr/>
              <a:t>6/7/2011</a:t>
            </a:fld>
            <a:endParaRPr lang="en-US" dirty="0" smtClean="0"/>
          </a:p>
        </p:txBody>
      </p:sp>
      <p:sp>
        <p:nvSpPr>
          <p:cNvPr id="8197" name="Slide Number Placeholder 4"/>
          <p:cNvSpPr>
            <a:spLocks noGrp="1"/>
          </p:cNvSpPr>
          <p:nvPr>
            <p:ph type="sldNum" sz="quarter" idx="12"/>
          </p:nvPr>
        </p:nvSpPr>
        <p:spPr>
          <a:xfrm>
            <a:off x="3124200" y="6245225"/>
            <a:ext cx="2895600" cy="476250"/>
          </a:xfrm>
          <a:noFill/>
          <a:ln>
            <a:miter lim="800000"/>
            <a:headEnd/>
            <a:tailEnd/>
          </a:ln>
        </p:spPr>
        <p:txBody>
          <a:bodyPr/>
          <a:lstStyle/>
          <a:p>
            <a:pPr algn="ctr"/>
            <a:fld id="{81977B5C-6929-4177-822B-3A7D050A54B4}" type="slidenum">
              <a:rPr lang="en-US" smtClean="0"/>
              <a:pPr algn="ctr"/>
              <a:t>25</a:t>
            </a:fld>
            <a:endParaRPr lang="en-US" smtClean="0"/>
          </a:p>
        </p:txBody>
      </p:sp>
      <p:sp>
        <p:nvSpPr>
          <p:cNvPr id="8198" name="Footer Placeholder 5"/>
          <p:cNvSpPr>
            <a:spLocks noGrp="1"/>
          </p:cNvSpPr>
          <p:nvPr>
            <p:ph type="ftr" sz="quarter" idx="11"/>
          </p:nvPr>
        </p:nvSpPr>
        <p:spPr>
          <a:xfrm>
            <a:off x="6553200" y="6245225"/>
            <a:ext cx="2133600" cy="476250"/>
          </a:xfrm>
          <a:noFill/>
          <a:ln>
            <a:miter lim="800000"/>
            <a:headEnd/>
            <a:tailEnd/>
          </a:ln>
        </p:spPr>
        <p:txBody>
          <a:bodyPr/>
          <a:lstStyle/>
          <a:p>
            <a:pPr algn="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3600" dirty="0" smtClean="0"/>
              <a:t>Columbus State University Efforts</a:t>
            </a:r>
            <a:endParaRPr lang="en-US" sz="3600" dirty="0" smtClean="0"/>
          </a:p>
        </p:txBody>
      </p:sp>
      <p:sp>
        <p:nvSpPr>
          <p:cNvPr id="43011" name="Rectangle 3"/>
          <p:cNvSpPr>
            <a:spLocks noGrp="1" noChangeArrowheads="1"/>
          </p:cNvSpPr>
          <p:nvPr>
            <p:ph type="body" idx="1"/>
          </p:nvPr>
        </p:nvSpPr>
        <p:spPr>
          <a:xfrm>
            <a:off x="457200" y="1905000"/>
            <a:ext cx="8229600" cy="3962400"/>
          </a:xfrm>
        </p:spPr>
        <p:txBody>
          <a:bodyPr/>
          <a:lstStyle/>
          <a:p>
            <a:pPr>
              <a:defRPr/>
            </a:pPr>
            <a:r>
              <a:rPr lang="en-US" sz="3200" dirty="0" smtClean="0"/>
              <a:t>NSF </a:t>
            </a:r>
            <a:r>
              <a:rPr lang="en-US" sz="3200" dirty="0" smtClean="0"/>
              <a:t>BPC </a:t>
            </a:r>
            <a:r>
              <a:rPr lang="en-US" sz="3200" dirty="0" smtClean="0"/>
              <a:t>Grant - </a:t>
            </a:r>
            <a:r>
              <a:rPr lang="en-US" sz="3200" dirty="0" err="1" smtClean="0"/>
              <a:t>GaComputes</a:t>
            </a:r>
            <a:r>
              <a:rPr lang="en-US" sz="3200" dirty="0" smtClean="0"/>
              <a:t> </a:t>
            </a:r>
            <a:r>
              <a:rPr lang="en-US" sz="3200" dirty="0" smtClean="0"/>
              <a:t>extended</a:t>
            </a:r>
          </a:p>
          <a:p>
            <a:pPr>
              <a:defRPr/>
            </a:pPr>
            <a:endParaRPr lang="en-US" dirty="0" smtClean="0"/>
          </a:p>
          <a:p>
            <a:pPr>
              <a:defRPr/>
            </a:pPr>
            <a:r>
              <a:rPr lang="en-US" dirty="0" smtClean="0"/>
              <a:t>Outreach </a:t>
            </a:r>
            <a:r>
              <a:rPr lang="en-US" dirty="0" smtClean="0"/>
              <a:t>to underrepresented groups</a:t>
            </a:r>
          </a:p>
          <a:p>
            <a:pPr>
              <a:defRPr/>
            </a:pPr>
            <a:r>
              <a:rPr lang="en-US" dirty="0" smtClean="0"/>
              <a:t>Teacher training</a:t>
            </a:r>
          </a:p>
          <a:p>
            <a:pPr>
              <a:defRPr/>
            </a:pPr>
            <a:r>
              <a:rPr lang="en-US" b="1" dirty="0" smtClean="0"/>
              <a:t>Develop a Computer Science teacher endorsement curriculum</a:t>
            </a:r>
          </a:p>
          <a:p>
            <a:pPr marL="0" indent="0">
              <a:buFontTx/>
              <a:buNone/>
              <a:defRPr/>
            </a:pPr>
            <a:endParaRPr lang="en-US" b="1" dirty="0" smtClean="0"/>
          </a:p>
          <a:p>
            <a:pPr marL="0" indent="0">
              <a:buFontTx/>
              <a:buNone/>
              <a:defRPr/>
            </a:pPr>
            <a:r>
              <a:rPr lang="en-US" sz="1800" dirty="0"/>
              <a:t>This work was supported by Broadening Participation in Computing grant from National Science Foundation (award number: 0940495, PI: Wayne Summers) </a:t>
            </a:r>
            <a:endParaRPr lang="en-US" sz="1800"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600" dirty="0" smtClean="0"/>
              <a:t>CSU’s Initiatives</a:t>
            </a:r>
            <a:endParaRPr lang="en-US" sz="3600" dirty="0"/>
          </a:p>
        </p:txBody>
      </p:sp>
      <p:sp>
        <p:nvSpPr>
          <p:cNvPr id="3" name="Content Placeholder 2"/>
          <p:cNvSpPr>
            <a:spLocks noGrp="1"/>
          </p:cNvSpPr>
          <p:nvPr>
            <p:ph idx="1"/>
          </p:nvPr>
        </p:nvSpPr>
        <p:spPr/>
        <p:txBody>
          <a:bodyPr/>
          <a:lstStyle/>
          <a:p>
            <a:r>
              <a:rPr lang="en-US" dirty="0" smtClean="0"/>
              <a:t>Summer Computer Camps for kids</a:t>
            </a:r>
          </a:p>
          <a:p>
            <a:r>
              <a:rPr lang="en-US" dirty="0" smtClean="0"/>
              <a:t>First Lego League Robotics</a:t>
            </a:r>
          </a:p>
          <a:p>
            <a:r>
              <a:rPr lang="en-US" dirty="0" smtClean="0"/>
              <a:t>Teacher Workshops</a:t>
            </a:r>
          </a:p>
          <a:p>
            <a:r>
              <a:rPr lang="en-US" dirty="0" smtClean="0"/>
              <a:t>Computer Science Teacher Endorsement</a:t>
            </a:r>
            <a:endParaRPr lang="en-US" dirty="0"/>
          </a:p>
        </p:txBody>
      </p:sp>
      <p:pic>
        <p:nvPicPr>
          <p:cNvPr id="4" name="Picture 7" descr="C:\Documents and Settings\CSU\My Documents\images\CSTA\lydia-shamim-students.jpg"/>
          <p:cNvPicPr>
            <a:picLocks noChangeAspect="1" noChangeArrowheads="1"/>
          </p:cNvPicPr>
          <p:nvPr/>
        </p:nvPicPr>
        <p:blipFill>
          <a:blip r:embed="rId2" cstate="print"/>
          <a:srcRect/>
          <a:stretch>
            <a:fillRect/>
          </a:stretch>
        </p:blipFill>
        <p:spPr bwMode="auto">
          <a:xfrm>
            <a:off x="2362200" y="4876800"/>
            <a:ext cx="2260600" cy="169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z="3600" dirty="0" smtClean="0"/>
              <a:t>Summer Computer Camps</a:t>
            </a:r>
            <a:endParaRPr lang="en-US" sz="3600" dirty="0"/>
          </a:p>
        </p:txBody>
      </p:sp>
      <p:sp>
        <p:nvSpPr>
          <p:cNvPr id="3" name="Content Placeholder 2"/>
          <p:cNvSpPr>
            <a:spLocks noGrp="1"/>
          </p:cNvSpPr>
          <p:nvPr>
            <p:ph idx="1"/>
          </p:nvPr>
        </p:nvSpPr>
        <p:spPr>
          <a:xfrm>
            <a:off x="685800" y="1524000"/>
            <a:ext cx="7772400" cy="4800600"/>
          </a:xfrm>
        </p:spPr>
        <p:txBody>
          <a:bodyPr/>
          <a:lstStyle/>
          <a:p>
            <a:r>
              <a:rPr lang="en-US" b="1" dirty="0" smtClean="0">
                <a:hlinkClick r:id="rId2"/>
              </a:rPr>
              <a:t>Activ8 Computing Camps</a:t>
            </a:r>
            <a:endParaRPr lang="en-US" b="1" dirty="0" smtClean="0"/>
          </a:p>
          <a:p>
            <a:pPr lvl="1"/>
            <a:r>
              <a:rPr lang="en-US" b="1" dirty="0" smtClean="0">
                <a:solidFill>
                  <a:schemeClr val="tx1"/>
                </a:solidFill>
                <a:latin typeface="+mn-lt"/>
                <a:ea typeface="+mn-ea"/>
                <a:cs typeface="+mn-cs"/>
              </a:rPr>
              <a:t>Computerized Craft Building with Pico Crickets	</a:t>
            </a:r>
            <a:endParaRPr lang="en-US" dirty="0" smtClean="0">
              <a:solidFill>
                <a:schemeClr val="tx1"/>
              </a:solidFill>
              <a:latin typeface="+mn-lt"/>
              <a:ea typeface="+mn-ea"/>
              <a:cs typeface="+mn-cs"/>
            </a:endParaRPr>
          </a:p>
          <a:p>
            <a:pPr lvl="1"/>
            <a:r>
              <a:rPr lang="en-US" b="1" dirty="0" smtClean="0">
                <a:solidFill>
                  <a:schemeClr val="tx1"/>
                </a:solidFill>
                <a:latin typeface="+mn-lt"/>
                <a:ea typeface="+mn-ea"/>
                <a:cs typeface="+mn-cs"/>
              </a:rPr>
              <a:t>Create your own adventure - Game and Movie making through programming with Scratch</a:t>
            </a:r>
          </a:p>
          <a:p>
            <a:pPr lvl="1"/>
            <a:r>
              <a:rPr lang="en-US" b="1" dirty="0" smtClean="0">
                <a:solidFill>
                  <a:schemeClr val="tx1"/>
                </a:solidFill>
                <a:latin typeface="+mn-lt"/>
              </a:rPr>
              <a:t>Web Design</a:t>
            </a:r>
            <a:endParaRPr lang="en-US" sz="2400" b="1" dirty="0" smtClean="0">
              <a:solidFill>
                <a:schemeClr val="tx1"/>
              </a:solidFill>
              <a:latin typeface="+mn-lt"/>
              <a:ea typeface="+mn-ea"/>
              <a:cs typeface="+mn-cs"/>
            </a:endParaRPr>
          </a:p>
          <a:p>
            <a:pPr lvl="1"/>
            <a:r>
              <a:rPr lang="en-US" b="1" dirty="0" smtClean="0">
                <a:solidFill>
                  <a:schemeClr val="tx1"/>
                </a:solidFill>
                <a:latin typeface="+mn-lt"/>
                <a:ea typeface="+mn-ea"/>
                <a:cs typeface="+mn-cs"/>
              </a:rPr>
              <a:t>Web Design &amp; Flash® Animation</a:t>
            </a:r>
          </a:p>
          <a:p>
            <a:pPr lvl="1"/>
            <a:r>
              <a:rPr lang="en-US" b="1" dirty="0" smtClean="0">
                <a:solidFill>
                  <a:schemeClr val="tx1"/>
                </a:solidFill>
                <a:latin typeface="+mn-lt"/>
                <a:ea typeface="+mn-ea"/>
                <a:cs typeface="+mn-cs"/>
              </a:rPr>
              <a:t>Animating with Alice</a:t>
            </a:r>
          </a:p>
          <a:p>
            <a:pPr lvl="1"/>
            <a:r>
              <a:rPr lang="en-US" b="1" dirty="0" smtClean="0">
                <a:solidFill>
                  <a:schemeClr val="tx1"/>
                </a:solidFill>
                <a:latin typeface="+mn-lt"/>
                <a:ea typeface="+mn-ea"/>
                <a:cs typeface="+mn-cs"/>
              </a:rPr>
              <a:t>Lego robots</a:t>
            </a:r>
          </a:p>
          <a:p>
            <a:pPr lvl="1"/>
            <a:r>
              <a:rPr lang="en-US" b="1" dirty="0" err="1" smtClean="0">
                <a:solidFill>
                  <a:schemeClr val="tx1"/>
                </a:solidFill>
                <a:latin typeface="+mn-lt"/>
                <a:ea typeface="+mn-ea"/>
                <a:cs typeface="+mn-cs"/>
              </a:rPr>
              <a:t>GameMaker</a:t>
            </a:r>
            <a:endParaRPr lang="en-US" b="1" dirty="0" smtClean="0">
              <a:solidFill>
                <a:schemeClr val="tx1"/>
              </a:solidFill>
              <a:latin typeface="+mn-lt"/>
              <a:ea typeface="+mn-ea"/>
              <a:cs typeface="+mn-cs"/>
            </a:endParaRPr>
          </a:p>
          <a:p>
            <a:pPr lvl="1"/>
            <a:r>
              <a:rPr lang="en-US" b="1" dirty="0" smtClean="0">
                <a:solidFill>
                  <a:schemeClr val="tx1"/>
                </a:solidFill>
                <a:latin typeface="+mn-lt"/>
                <a:ea typeface="+mn-ea"/>
                <a:cs typeface="+mn-cs"/>
              </a:rPr>
              <a:t>3D Game Art and Design with Blender	</a:t>
            </a:r>
          </a:p>
          <a:p>
            <a:pPr lvl="1"/>
            <a:r>
              <a:rPr lang="en-US" b="1" dirty="0" smtClean="0">
                <a:solidFill>
                  <a:schemeClr val="tx1"/>
                </a:solidFill>
                <a:latin typeface="+mn-lt"/>
                <a:ea typeface="+mn-ea"/>
                <a:cs typeface="+mn-cs"/>
              </a:rPr>
              <a:t>Python Programming 	</a:t>
            </a:r>
          </a:p>
        </p:txBody>
      </p:sp>
      <p:pic>
        <p:nvPicPr>
          <p:cNvPr id="46083" name="Picture 3" descr="P:\DEPTDATA\COMPUTER_SCIENCE_EDUCATION\Pictures\SummerCamps\2007\MissionTechnologyA\100_0136.JPG"/>
          <p:cNvPicPr>
            <a:picLocks noChangeAspect="1" noChangeArrowheads="1"/>
          </p:cNvPicPr>
          <p:nvPr/>
        </p:nvPicPr>
        <p:blipFill>
          <a:blip r:embed="rId3" cstate="print"/>
          <a:srcRect/>
          <a:stretch>
            <a:fillRect/>
          </a:stretch>
        </p:blipFill>
        <p:spPr bwMode="auto">
          <a:xfrm>
            <a:off x="6019800" y="2719954"/>
            <a:ext cx="2971800" cy="2233046"/>
          </a:xfrm>
          <a:prstGeom prst="rect">
            <a:avLst/>
          </a:prstGeom>
          <a:noFill/>
        </p:spPr>
      </p:pic>
      <p:pic>
        <p:nvPicPr>
          <p:cNvPr id="46085" name="Picture 5" descr="P:\DEPTDATA\COMPUTER_SCIENCE_EDUCATION\Outreach Programs\SummerCamps\2010 materials\scratch.gif"/>
          <p:cNvPicPr>
            <a:picLocks noChangeAspect="1" noChangeArrowheads="1"/>
          </p:cNvPicPr>
          <p:nvPr/>
        </p:nvPicPr>
        <p:blipFill>
          <a:blip r:embed="rId4" cstate="print"/>
          <a:srcRect/>
          <a:stretch>
            <a:fillRect/>
          </a:stretch>
        </p:blipFill>
        <p:spPr bwMode="auto">
          <a:xfrm>
            <a:off x="0" y="0"/>
            <a:ext cx="1215272" cy="1295400"/>
          </a:xfrm>
          <a:prstGeom prst="rect">
            <a:avLst/>
          </a:prstGeom>
          <a:noFill/>
        </p:spPr>
      </p:pic>
      <p:pic>
        <p:nvPicPr>
          <p:cNvPr id="46086" name="Picture 6" descr="P:\DEPTDATA\COMPUTER_SCIENCE_EDUCATION\Outreach Programs\SummerCamps\2010 materials\pico-cricket.jpg"/>
          <p:cNvPicPr>
            <a:picLocks noChangeAspect="1" noChangeArrowheads="1"/>
          </p:cNvPicPr>
          <p:nvPr/>
        </p:nvPicPr>
        <p:blipFill>
          <a:blip r:embed="rId5" cstate="print"/>
          <a:srcRect/>
          <a:stretch>
            <a:fillRect/>
          </a:stretch>
        </p:blipFill>
        <p:spPr bwMode="auto">
          <a:xfrm>
            <a:off x="7858125" y="0"/>
            <a:ext cx="1285875" cy="9239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762000"/>
          </a:xfrm>
        </p:spPr>
        <p:txBody>
          <a:bodyPr/>
          <a:lstStyle/>
          <a:p>
            <a:r>
              <a:rPr lang="en-US" sz="3600" dirty="0" smtClean="0"/>
              <a:t>Summer Computer Camps</a:t>
            </a:r>
            <a:endParaRPr lang="en-US" sz="3600" dirty="0"/>
          </a:p>
        </p:txBody>
      </p:sp>
      <p:sp>
        <p:nvSpPr>
          <p:cNvPr id="3" name="Content Placeholder 2"/>
          <p:cNvSpPr>
            <a:spLocks noGrp="1"/>
          </p:cNvSpPr>
          <p:nvPr>
            <p:ph idx="1"/>
          </p:nvPr>
        </p:nvSpPr>
        <p:spPr>
          <a:xfrm>
            <a:off x="685800" y="1524000"/>
            <a:ext cx="7772400" cy="4800600"/>
          </a:xfrm>
        </p:spPr>
        <p:txBody>
          <a:bodyPr/>
          <a:lstStyle/>
          <a:p>
            <a:r>
              <a:rPr lang="en-US" dirty="0" smtClean="0">
                <a:solidFill>
                  <a:schemeClr val="tx1"/>
                </a:solidFill>
                <a:latin typeface="+mn-lt"/>
                <a:ea typeface="+mn-ea"/>
                <a:cs typeface="+mn-cs"/>
              </a:rPr>
              <a:t>AGES: 8-11 or 11-14 or high school</a:t>
            </a:r>
          </a:p>
          <a:p>
            <a:endParaRPr lang="en-US" dirty="0" smtClean="0">
              <a:solidFill>
                <a:schemeClr val="tx1"/>
              </a:solidFill>
              <a:latin typeface="+mn-lt"/>
              <a:ea typeface="+mn-ea"/>
              <a:cs typeface="+mn-cs"/>
            </a:endParaRPr>
          </a:p>
          <a:p>
            <a:r>
              <a:rPr lang="en-US" dirty="0" smtClean="0">
                <a:solidFill>
                  <a:schemeClr val="tx1"/>
                </a:solidFill>
                <a:latin typeface="+mn-lt"/>
                <a:ea typeface="+mn-ea"/>
                <a:cs typeface="+mn-cs"/>
              </a:rPr>
              <a:t>2010: 12 camps: </a:t>
            </a:r>
            <a:r>
              <a:rPr lang="en-US" dirty="0" smtClean="0"/>
              <a:t>: 147 kids [114 boys &amp; 33 girls]</a:t>
            </a:r>
            <a:endParaRPr lang="en-US" dirty="0" smtClean="0">
              <a:ea typeface="+mn-ea"/>
              <a:cs typeface="+mn-cs"/>
            </a:endParaRPr>
          </a:p>
          <a:p>
            <a:r>
              <a:rPr lang="en-US" dirty="0" smtClean="0">
                <a:solidFill>
                  <a:schemeClr val="tx1"/>
                </a:solidFill>
                <a:latin typeface="+mn-lt"/>
              </a:rPr>
              <a:t>2009: </a:t>
            </a:r>
            <a:r>
              <a:rPr lang="en-US" dirty="0" smtClean="0"/>
              <a:t>15 camps: 160 kids [126 boys &amp; 34 girls]</a:t>
            </a:r>
            <a:endParaRPr lang="en-US" dirty="0" smtClean="0">
              <a:solidFill>
                <a:schemeClr val="tx1"/>
              </a:solidFill>
              <a:latin typeface="+mn-lt"/>
            </a:endParaRPr>
          </a:p>
          <a:p>
            <a:r>
              <a:rPr lang="en-US" dirty="0" smtClean="0">
                <a:ea typeface="+mn-ea"/>
                <a:cs typeface="+mn-cs"/>
              </a:rPr>
              <a:t>2008: </a:t>
            </a:r>
            <a:r>
              <a:rPr lang="en-US" dirty="0" smtClean="0"/>
              <a:t>13 camps: 161 kids [119 boys &amp; 42 girls]</a:t>
            </a:r>
            <a:endParaRPr lang="en-US" dirty="0" smtClean="0">
              <a:ea typeface="+mn-ea"/>
              <a:cs typeface="+mn-cs"/>
            </a:endParaRPr>
          </a:p>
          <a:p>
            <a:pPr marL="342900" lvl="1" indent="-342900">
              <a:buFontTx/>
              <a:buChar char="•"/>
            </a:pPr>
            <a:r>
              <a:rPr lang="en-US" sz="2400" dirty="0" smtClean="0">
                <a:solidFill>
                  <a:schemeClr val="tx1"/>
                </a:solidFill>
                <a:latin typeface="+mn-lt"/>
              </a:rPr>
              <a:t>2007: </a:t>
            </a:r>
            <a:r>
              <a:rPr lang="en-US" sz="2400" dirty="0" smtClean="0"/>
              <a:t>4 camps: 75 kids [52 boys &amp; 23 girls]</a:t>
            </a:r>
          </a:p>
          <a:p>
            <a:pPr lvl="1"/>
            <a:r>
              <a:rPr lang="en-US" dirty="0" smtClean="0"/>
              <a:t>partial funding by GA Computes </a:t>
            </a:r>
          </a:p>
          <a:p>
            <a:endParaRPr lang="en-US" dirty="0" smtClean="0">
              <a:solidFill>
                <a:schemeClr val="tx1"/>
              </a:solidFill>
              <a:latin typeface="+mn-lt"/>
              <a:ea typeface="+mn-ea"/>
              <a:cs typeface="+mn-cs"/>
            </a:endParaRPr>
          </a:p>
        </p:txBody>
      </p:sp>
      <p:pic>
        <p:nvPicPr>
          <p:cNvPr id="47106" name="Picture 2" descr="P:\DEPTDATA\COMPUTER_SCIENCE_EDUCATION\Pictures\SummerCamps\2007\MathCollaborative\100_0177.JPG"/>
          <p:cNvPicPr>
            <a:picLocks noChangeAspect="1" noChangeArrowheads="1"/>
          </p:cNvPicPr>
          <p:nvPr/>
        </p:nvPicPr>
        <p:blipFill>
          <a:blip r:embed="rId2" cstate="print"/>
          <a:srcRect/>
          <a:stretch>
            <a:fillRect/>
          </a:stretch>
        </p:blipFill>
        <p:spPr bwMode="auto">
          <a:xfrm>
            <a:off x="2971800" y="4572000"/>
            <a:ext cx="2814762" cy="2115047"/>
          </a:xfrm>
          <a:prstGeom prst="rect">
            <a:avLst/>
          </a:prstGeom>
          <a:noFill/>
        </p:spPr>
      </p:pic>
      <p:pic>
        <p:nvPicPr>
          <p:cNvPr id="5" name="Picture 4" descr="P:\DEPTDATA\COMPUTER_SCIENCE_EDUCATION\Pictures\SummerCamps\2007\MissionTechnologyA\100_0149.JPG"/>
          <p:cNvPicPr>
            <a:picLocks noChangeAspect="1" noChangeArrowheads="1"/>
          </p:cNvPicPr>
          <p:nvPr/>
        </p:nvPicPr>
        <p:blipFill>
          <a:blip r:embed="rId3" cstate="print"/>
          <a:srcRect/>
          <a:stretch>
            <a:fillRect/>
          </a:stretch>
        </p:blipFill>
        <p:spPr bwMode="auto">
          <a:xfrm>
            <a:off x="6349809" y="4191000"/>
            <a:ext cx="2535226" cy="1905000"/>
          </a:xfrm>
          <a:prstGeom prst="rect">
            <a:avLst/>
          </a:prstGeom>
          <a:noFill/>
        </p:spPr>
      </p:pic>
      <p:pic>
        <p:nvPicPr>
          <p:cNvPr id="47107" name="Picture 3" descr="P:\DEPTDATA\COMPUTER_SCIENCE_EDUCATION\Outreach Programs\SummerCamps\2010 materials\robot.jpg"/>
          <p:cNvPicPr>
            <a:picLocks noChangeAspect="1" noChangeArrowheads="1"/>
          </p:cNvPicPr>
          <p:nvPr/>
        </p:nvPicPr>
        <p:blipFill>
          <a:blip r:embed="rId4" cstate="print"/>
          <a:srcRect/>
          <a:stretch>
            <a:fillRect/>
          </a:stretch>
        </p:blipFill>
        <p:spPr bwMode="auto">
          <a:xfrm>
            <a:off x="0" y="0"/>
            <a:ext cx="962025" cy="1238250"/>
          </a:xfrm>
          <a:prstGeom prst="rect">
            <a:avLst/>
          </a:prstGeom>
          <a:noFill/>
        </p:spPr>
      </p:pic>
      <p:pic>
        <p:nvPicPr>
          <p:cNvPr id="47108" name="Picture 4" descr="P:\DEPTDATA\COMPUTER_SCIENCE_EDUCATION\Outreach Programs\SummerCamps\2010 materials\python.jpg"/>
          <p:cNvPicPr>
            <a:picLocks noChangeAspect="1" noChangeArrowheads="1"/>
          </p:cNvPicPr>
          <p:nvPr/>
        </p:nvPicPr>
        <p:blipFill>
          <a:blip r:embed="rId5" cstate="print"/>
          <a:srcRect/>
          <a:stretch>
            <a:fillRect/>
          </a:stretch>
        </p:blipFill>
        <p:spPr bwMode="auto">
          <a:xfrm>
            <a:off x="7902766" y="0"/>
            <a:ext cx="1241234" cy="990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1"/>
          </p:nvPr>
        </p:nvSpPr>
        <p:spPr>
          <a:noFill/>
        </p:spPr>
        <p:txBody>
          <a:bodyPr/>
          <a:lstStyle/>
          <a:p>
            <a:fld id="{60B952EF-CFCC-48A8-A3E3-2286618974D2}" type="slidenum">
              <a:rPr lang="en-US" smtClean="0"/>
              <a:pPr/>
              <a:t>3</a:t>
            </a:fld>
            <a:endParaRPr lang="en-US" smtClean="0"/>
          </a:p>
        </p:txBody>
      </p:sp>
      <p:sp>
        <p:nvSpPr>
          <p:cNvPr id="8195" name="Footer Placeholder 6"/>
          <p:cNvSpPr>
            <a:spLocks noGrp="1"/>
          </p:cNvSpPr>
          <p:nvPr>
            <p:ph type="ftr" sz="quarter" idx="12"/>
          </p:nvPr>
        </p:nvSpPr>
        <p:spPr>
          <a:noFill/>
        </p:spPr>
        <p:txBody>
          <a:bodyPr/>
          <a:lstStyle/>
          <a:p>
            <a:endParaRPr lang="en-US" dirty="0" smtClean="0"/>
          </a:p>
        </p:txBody>
      </p:sp>
      <p:sp>
        <p:nvSpPr>
          <p:cNvPr id="8196" name="Rectangle 2"/>
          <p:cNvSpPr>
            <a:spLocks noGrp="1" noRot="1" noChangeArrowheads="1"/>
          </p:cNvSpPr>
          <p:nvPr>
            <p:ph type="title"/>
          </p:nvPr>
        </p:nvSpPr>
        <p:spPr>
          <a:xfrm>
            <a:off x="304800" y="152400"/>
            <a:ext cx="8382000" cy="838200"/>
          </a:xfrm>
        </p:spPr>
        <p:txBody>
          <a:bodyPr/>
          <a:lstStyle/>
          <a:p>
            <a:pPr eaLnBrk="1" hangingPunct="1"/>
            <a:r>
              <a:rPr lang="en-US" sz="2800" b="0" dirty="0" smtClean="0">
                <a:solidFill>
                  <a:schemeClr val="tx1"/>
                </a:solidFill>
                <a:effectLst/>
              </a:rPr>
              <a:t>The 10 fastest-growing jobs between now and 2018</a:t>
            </a:r>
            <a:br>
              <a:rPr lang="en-US" sz="2800" b="0" dirty="0" smtClean="0">
                <a:solidFill>
                  <a:schemeClr val="tx1"/>
                </a:solidFill>
                <a:effectLst/>
              </a:rPr>
            </a:br>
            <a:r>
              <a:rPr lang="en-US" sz="2400" b="0" dirty="0" smtClean="0">
                <a:effectLst/>
              </a:rPr>
              <a:t> http://careerplanning.about.com/</a:t>
            </a:r>
          </a:p>
        </p:txBody>
      </p:sp>
      <p:graphicFrame>
        <p:nvGraphicFramePr>
          <p:cNvPr id="46103" name="Group 23"/>
          <p:cNvGraphicFramePr>
            <a:graphicFrameLocks noGrp="1"/>
          </p:cNvGraphicFramePr>
          <p:nvPr>
            <p:ph sz="half" idx="2"/>
            <p:extLst>
              <p:ext uri="{D42A27DB-BD31-4B8C-83A1-F6EECF244321}">
                <p14:modId xmlns:p14="http://schemas.microsoft.com/office/powerpoint/2010/main" xmlns="" val="2419178686"/>
              </p:ext>
            </p:extLst>
          </p:nvPr>
        </p:nvGraphicFramePr>
        <p:xfrm>
          <a:off x="228600" y="990601"/>
          <a:ext cx="8686800" cy="5166557"/>
        </p:xfrm>
        <a:graphic>
          <a:graphicData uri="http://schemas.openxmlformats.org/drawingml/2006/table">
            <a:tbl>
              <a:tblPr/>
              <a:tblGrid>
                <a:gridCol w="4572000"/>
                <a:gridCol w="4114800"/>
              </a:tblGrid>
              <a:tr h="96340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n-lt"/>
                        </a:rPr>
                        <a:t>1. </a:t>
                      </a:r>
                      <a:r>
                        <a:rPr lang="en-US" sz="2800" b="1" dirty="0" smtClean="0">
                          <a:latin typeface="+mn-lt"/>
                        </a:rPr>
                        <a:t>Biomedical Engineers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n-lt"/>
                        </a:rPr>
                        <a:t>6. </a:t>
                      </a:r>
                      <a:r>
                        <a:rPr lang="en-US" sz="2800" b="1" dirty="0" smtClean="0">
                          <a:latin typeface="+mn-lt"/>
                        </a:rPr>
                        <a:t>Environmental Engineers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58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n-lt"/>
                        </a:rPr>
                        <a:t>2. </a:t>
                      </a:r>
                      <a:r>
                        <a:rPr lang="en-US" sz="2800" b="1" dirty="0" smtClean="0">
                          <a:solidFill>
                            <a:srgbClr val="FF0000"/>
                          </a:solidFill>
                          <a:latin typeface="+mn-lt"/>
                        </a:rPr>
                        <a:t>Network Systems and Data Communications Analysts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n-lt"/>
                        </a:rPr>
                        <a:t>7. </a:t>
                      </a:r>
                      <a:r>
                        <a:rPr lang="en-US" sz="2800" b="1" dirty="0" smtClean="0">
                          <a:solidFill>
                            <a:srgbClr val="FF0000"/>
                          </a:solidFill>
                          <a:latin typeface="+mn-lt"/>
                        </a:rPr>
                        <a:t>Computer Systems Software Engineers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17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n-lt"/>
                        </a:rPr>
                        <a:t>3. </a:t>
                      </a:r>
                      <a:r>
                        <a:rPr lang="en-US" sz="2800" b="1" dirty="0" smtClean="0">
                          <a:latin typeface="+mn-lt"/>
                        </a:rPr>
                        <a:t>Financial Examiners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n-lt"/>
                        </a:rPr>
                        <a:t>8. </a:t>
                      </a:r>
                      <a:r>
                        <a:rPr lang="en-US" sz="2800" b="1" dirty="0" smtClean="0">
                          <a:latin typeface="+mn-lt"/>
                        </a:rPr>
                        <a:t>Survey Researchers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n-lt"/>
                        </a:rPr>
                        <a:t>4. </a:t>
                      </a:r>
                      <a:r>
                        <a:rPr lang="en-US" sz="2800" b="1" dirty="0" smtClean="0">
                          <a:latin typeface="+mn-lt"/>
                        </a:rPr>
                        <a:t>Athletic Trainers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n-lt"/>
                        </a:rPr>
                        <a:t>9. </a:t>
                      </a:r>
                      <a:r>
                        <a:rPr lang="en-US" sz="2800" b="1" dirty="0" smtClean="0">
                          <a:latin typeface="+mn-lt"/>
                        </a:rPr>
                        <a:t>Personal Financial Advisors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6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n-lt"/>
                        </a:rPr>
                        <a:t>5. </a:t>
                      </a:r>
                      <a:r>
                        <a:rPr lang="en-US" sz="2800" b="1" dirty="0" smtClean="0">
                          <a:solidFill>
                            <a:srgbClr val="FF0000"/>
                          </a:solidFill>
                          <a:latin typeface="+mn-lt"/>
                        </a:rPr>
                        <a:t>Computer Applications Software Engineers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n-lt"/>
                        </a:rPr>
                        <a:t>10. </a:t>
                      </a:r>
                      <a:r>
                        <a:rPr lang="en-US" sz="2800" b="1" dirty="0" smtClean="0">
                          <a:latin typeface="+mn-lt"/>
                        </a:rPr>
                        <a:t>Market Research Analysts</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Date Placeholder 5"/>
          <p:cNvSpPr>
            <a:spLocks noGrp="1"/>
          </p:cNvSpPr>
          <p:nvPr>
            <p:ph type="dt" sz="half" idx="10"/>
          </p:nvPr>
        </p:nvSpPr>
        <p:spPr/>
        <p:txBody>
          <a:bodyPr/>
          <a:lstStyle/>
          <a:p>
            <a:pPr>
              <a:defRPr/>
            </a:pPr>
            <a:fld id="{5FA42527-072E-45F3-A357-8642547CB30E}" type="datetime1">
              <a:rPr lang="en-US" smtClean="0"/>
              <a:pPr>
                <a:defRPr/>
              </a:pPr>
              <a:t>6/7/2011</a:t>
            </a:fld>
            <a:endParaRPr lang="en-US"/>
          </a:p>
        </p:txBody>
      </p:sp>
    </p:spTree>
    <p:extLst>
      <p:ext uri="{BB962C8B-B14F-4D97-AF65-F5344CB8AC3E}">
        <p14:creationId xmlns:p14="http://schemas.microsoft.com/office/powerpoint/2010/main" xmlns="" val="3567955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38200"/>
          </a:xfrm>
        </p:spPr>
        <p:txBody>
          <a:bodyPr/>
          <a:lstStyle/>
          <a:p>
            <a:r>
              <a:rPr lang="en-US" sz="3600" dirty="0" smtClean="0"/>
              <a:t>First Lego League Robotics</a:t>
            </a:r>
            <a:endParaRPr lang="en-US" dirty="0"/>
          </a:p>
        </p:txBody>
      </p:sp>
      <p:sp>
        <p:nvSpPr>
          <p:cNvPr id="3" name="Content Placeholder 2"/>
          <p:cNvSpPr>
            <a:spLocks noGrp="1"/>
          </p:cNvSpPr>
          <p:nvPr>
            <p:ph idx="1"/>
          </p:nvPr>
        </p:nvSpPr>
        <p:spPr>
          <a:xfrm>
            <a:off x="228600" y="1981200"/>
            <a:ext cx="8229600" cy="4114800"/>
          </a:xfrm>
        </p:spPr>
        <p:txBody>
          <a:bodyPr/>
          <a:lstStyle/>
          <a:p>
            <a:r>
              <a:rPr lang="en-US" dirty="0" smtClean="0"/>
              <a:t>Dec. 2009 – hosted 10 teams from throughout South GA</a:t>
            </a:r>
          </a:p>
          <a:p>
            <a:endParaRPr lang="en-US" dirty="0" smtClean="0"/>
          </a:p>
          <a:p>
            <a:r>
              <a:rPr lang="en-US" dirty="0" smtClean="0"/>
              <a:t>Dec. 2010 –hosted 18 teams</a:t>
            </a:r>
          </a:p>
        </p:txBody>
      </p:sp>
      <p:pic>
        <p:nvPicPr>
          <p:cNvPr id="48132" name="Picture 4" descr="P:\DEPTDATA\COMPUTER_SCIENCE_EDUCATION\Pictures\100KZ650\100_0716.JPG"/>
          <p:cNvPicPr>
            <a:picLocks noChangeAspect="1" noChangeArrowheads="1"/>
          </p:cNvPicPr>
          <p:nvPr/>
        </p:nvPicPr>
        <p:blipFill>
          <a:blip r:embed="rId2" cstate="print"/>
          <a:srcRect/>
          <a:stretch>
            <a:fillRect/>
          </a:stretch>
        </p:blipFill>
        <p:spPr bwMode="auto">
          <a:xfrm>
            <a:off x="0" y="4739469"/>
            <a:ext cx="2819400" cy="2118532"/>
          </a:xfrm>
          <a:prstGeom prst="rect">
            <a:avLst/>
          </a:prstGeom>
          <a:noFill/>
        </p:spPr>
      </p:pic>
      <p:pic>
        <p:nvPicPr>
          <p:cNvPr id="48135" name="Picture 7"/>
          <p:cNvPicPr>
            <a:picLocks noChangeAspect="1" noChangeArrowheads="1"/>
          </p:cNvPicPr>
          <p:nvPr/>
        </p:nvPicPr>
        <p:blipFill>
          <a:blip r:embed="rId3" cstate="print"/>
          <a:srcRect/>
          <a:stretch>
            <a:fillRect/>
          </a:stretch>
        </p:blipFill>
        <p:spPr bwMode="auto">
          <a:xfrm>
            <a:off x="5334000" y="2510336"/>
            <a:ext cx="3810000" cy="4347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600" dirty="0" smtClean="0"/>
              <a:t>Weekend Teacher Workshops</a:t>
            </a:r>
            <a:endParaRPr lang="en-US" sz="3600" dirty="0"/>
          </a:p>
        </p:txBody>
      </p:sp>
      <p:pic>
        <p:nvPicPr>
          <p:cNvPr id="4" name="Content Placeholder 3" descr="Program for March 20-2010 Weekend WS.jpg"/>
          <p:cNvPicPr>
            <a:picLocks noGrp="1" noChangeAspect="1"/>
          </p:cNvPicPr>
          <p:nvPr>
            <p:ph idx="1"/>
          </p:nvPr>
        </p:nvPicPr>
        <p:blipFill>
          <a:blip r:embed="rId2" cstate="print"/>
          <a:stretch>
            <a:fillRect/>
          </a:stretch>
        </p:blipFill>
        <p:spPr>
          <a:xfrm>
            <a:off x="1524000" y="1219200"/>
            <a:ext cx="6705598" cy="5029200"/>
          </a:xfrm>
        </p:spPr>
      </p:pic>
      <p:pic>
        <p:nvPicPr>
          <p:cNvPr id="5" name="Picture 6" descr="P:\DEPTDATA\COMPUTER_SCIENCE_EDUCATION\Pictures\Teacher Workshop\Teacher Workshop - summer 2010\P1010056.JPG"/>
          <p:cNvPicPr>
            <a:picLocks noChangeAspect="1" noChangeArrowheads="1"/>
          </p:cNvPicPr>
          <p:nvPr/>
        </p:nvPicPr>
        <p:blipFill>
          <a:blip r:embed="rId3" cstate="print"/>
          <a:srcRect/>
          <a:stretch>
            <a:fillRect/>
          </a:stretch>
        </p:blipFill>
        <p:spPr bwMode="auto">
          <a:xfrm>
            <a:off x="0" y="4648200"/>
            <a:ext cx="2946400" cy="22098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600" dirty="0" smtClean="0"/>
              <a:t>Summer Teacher Workshops</a:t>
            </a:r>
            <a:endParaRPr lang="en-US" sz="3600" dirty="0"/>
          </a:p>
        </p:txBody>
      </p:sp>
      <p:sp>
        <p:nvSpPr>
          <p:cNvPr id="5" name="Content Placeholder 4"/>
          <p:cNvSpPr>
            <a:spLocks noGrp="1"/>
          </p:cNvSpPr>
          <p:nvPr>
            <p:ph idx="1"/>
          </p:nvPr>
        </p:nvSpPr>
        <p:spPr/>
        <p:txBody>
          <a:bodyPr/>
          <a:lstStyle/>
          <a:p>
            <a:r>
              <a:rPr lang="en-US" dirty="0" smtClean="0"/>
              <a:t>Scratch / CS Unplugged</a:t>
            </a:r>
          </a:p>
          <a:p>
            <a:r>
              <a:rPr lang="en-US" dirty="0" smtClean="0"/>
              <a:t>Alice / CS Unplugged</a:t>
            </a:r>
          </a:p>
          <a:p>
            <a:r>
              <a:rPr lang="en-US" dirty="0" smtClean="0"/>
              <a:t>Lego Robots / CS Unplugged</a:t>
            </a:r>
          </a:p>
          <a:p>
            <a:r>
              <a:rPr lang="en-US" dirty="0" smtClean="0">
                <a:solidFill>
                  <a:schemeClr val="tx1"/>
                </a:solidFill>
                <a:latin typeface="+mn-lt"/>
                <a:ea typeface="+mn-ea"/>
                <a:cs typeface="+mn-cs"/>
              </a:rPr>
              <a:t>Programming mobile devices / Web 2.0</a:t>
            </a:r>
          </a:p>
          <a:p>
            <a:r>
              <a:rPr lang="en-US" dirty="0" smtClean="0"/>
              <a:t>Lesson Plans</a:t>
            </a:r>
          </a:p>
        </p:txBody>
      </p:sp>
      <p:pic>
        <p:nvPicPr>
          <p:cNvPr id="6" name="Picture 2" descr="P:\DEPTDATA\COMPUTER_SCIENCE_EDUCATION\Pictures\Teacher Workshop\Teacher Workshop - summer 2010\100_2810.JPG"/>
          <p:cNvPicPr>
            <a:picLocks noChangeAspect="1" noChangeArrowheads="1"/>
          </p:cNvPicPr>
          <p:nvPr/>
        </p:nvPicPr>
        <p:blipFill>
          <a:blip r:embed="rId2" cstate="print"/>
          <a:srcRect/>
          <a:stretch>
            <a:fillRect/>
          </a:stretch>
        </p:blipFill>
        <p:spPr bwMode="auto">
          <a:xfrm>
            <a:off x="0" y="4416508"/>
            <a:ext cx="3662238" cy="2441492"/>
          </a:xfrm>
          <a:prstGeom prst="rect">
            <a:avLst/>
          </a:prstGeom>
          <a:noFill/>
        </p:spPr>
      </p:pic>
      <p:pic>
        <p:nvPicPr>
          <p:cNvPr id="7" name="Picture 3" descr="P:\DEPTDATA\COMPUTER_SCIENCE_EDUCATION\Pictures\Teacher Workshop\Teacher Workshop - summer 2010\P1010062.JPG"/>
          <p:cNvPicPr>
            <a:picLocks noChangeAspect="1" noChangeArrowheads="1"/>
          </p:cNvPicPr>
          <p:nvPr/>
        </p:nvPicPr>
        <p:blipFill>
          <a:blip r:embed="rId3" cstate="print"/>
          <a:srcRect/>
          <a:stretch>
            <a:fillRect/>
          </a:stretch>
        </p:blipFill>
        <p:spPr bwMode="auto">
          <a:xfrm>
            <a:off x="4419600" y="4514850"/>
            <a:ext cx="31242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smtClean="0"/>
              <a:t>State of Computer Science Education in Georgia</a:t>
            </a:r>
          </a:p>
        </p:txBody>
      </p:sp>
      <p:sp>
        <p:nvSpPr>
          <p:cNvPr id="10243" name="Rectangle 3"/>
          <p:cNvSpPr>
            <a:spLocks noGrp="1" noChangeArrowheads="1"/>
          </p:cNvSpPr>
          <p:nvPr>
            <p:ph type="body" idx="1"/>
          </p:nvPr>
        </p:nvSpPr>
        <p:spPr>
          <a:xfrm>
            <a:off x="457200" y="1600200"/>
            <a:ext cx="8229600" cy="4267200"/>
          </a:xfrm>
        </p:spPr>
        <p:txBody>
          <a:bodyPr/>
          <a:lstStyle/>
          <a:p>
            <a:r>
              <a:rPr lang="en-US" sz="2800" smtClean="0"/>
              <a:t>Sound curriculum</a:t>
            </a:r>
          </a:p>
          <a:p>
            <a:pPr lvl="1"/>
            <a:r>
              <a:rPr lang="en-US" sz="2400" smtClean="0"/>
              <a:t>Based on the ACM K-12 Model Curriculum</a:t>
            </a:r>
          </a:p>
          <a:p>
            <a:pPr lvl="2"/>
            <a:r>
              <a:rPr lang="en-US" sz="2000" smtClean="0"/>
              <a:t>Computing in the Modern World</a:t>
            </a:r>
          </a:p>
          <a:p>
            <a:pPr lvl="2"/>
            <a:r>
              <a:rPr lang="en-US" sz="2000" smtClean="0"/>
              <a:t>Beginning Programming</a:t>
            </a:r>
          </a:p>
          <a:p>
            <a:pPr lvl="2"/>
            <a:r>
              <a:rPr lang="en-US" sz="2000" smtClean="0"/>
              <a:t>Intermediate Programming</a:t>
            </a:r>
          </a:p>
          <a:p>
            <a:pPr lvl="2"/>
            <a:r>
              <a:rPr lang="en-US" sz="2000" smtClean="0"/>
              <a:t>AP Computer Science</a:t>
            </a:r>
          </a:p>
          <a:p>
            <a:r>
              <a:rPr lang="en-US" sz="2800" smtClean="0"/>
              <a:t>GA Professional Standards Commission </a:t>
            </a:r>
            <a:r>
              <a:rPr lang="en-US" sz="2000" smtClean="0"/>
              <a:t>(GAPSC)</a:t>
            </a:r>
            <a:r>
              <a:rPr lang="en-US" sz="2800" smtClean="0"/>
              <a:t> approved a Computer Science Endorsement</a:t>
            </a:r>
          </a:p>
          <a:p>
            <a:pPr lvl="1"/>
            <a:r>
              <a:rPr lang="en-US" sz="2400" smtClean="0"/>
              <a:t>Based on ISTE guidelines</a:t>
            </a:r>
          </a:p>
          <a:p>
            <a:pPr lvl="1"/>
            <a:r>
              <a:rPr lang="en-US" sz="2400" smtClean="0"/>
              <a:t>Approved May 15, 2009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sz="3600" dirty="0" smtClean="0"/>
              <a:t>New Initiative</a:t>
            </a:r>
            <a:endParaRPr lang="en-US" sz="3600" dirty="0"/>
          </a:p>
        </p:txBody>
      </p:sp>
      <p:sp>
        <p:nvSpPr>
          <p:cNvPr id="3" name="Content Placeholder 2"/>
          <p:cNvSpPr>
            <a:spLocks noGrp="1"/>
          </p:cNvSpPr>
          <p:nvPr>
            <p:ph idx="1"/>
          </p:nvPr>
        </p:nvSpPr>
        <p:spPr>
          <a:xfrm>
            <a:off x="685800" y="1371600"/>
            <a:ext cx="7772400" cy="4724400"/>
          </a:xfrm>
        </p:spPr>
        <p:txBody>
          <a:bodyPr/>
          <a:lstStyle/>
          <a:p>
            <a:r>
              <a:rPr lang="en-US" dirty="0" smtClean="0"/>
              <a:t>Computing Education for the 21st Century  (CE21)</a:t>
            </a:r>
          </a:p>
          <a:p>
            <a:pPr lvl="1"/>
            <a:endParaRPr lang="en-US" dirty="0" smtClean="0"/>
          </a:p>
          <a:p>
            <a:pPr lvl="1"/>
            <a:r>
              <a:rPr lang="en-US" dirty="0" smtClean="0"/>
              <a:t>Increase the number and diversity of K-14 students and teachers who develop and practice computational competencies in a variety of contexts</a:t>
            </a:r>
          </a:p>
          <a:p>
            <a:pPr lvl="1"/>
            <a:endParaRPr lang="en-US" dirty="0" smtClean="0"/>
          </a:p>
          <a:p>
            <a:pPr lvl="1"/>
            <a:r>
              <a:rPr lang="en-US" dirty="0" smtClean="0"/>
              <a:t>Increase the number and diversity of early postsecondary students who are engaged and have the background in computing necessary to successfully pursue degrees in computing-related and computationally-intensive fields of study</a:t>
            </a:r>
          </a:p>
          <a:p>
            <a:pPr lvl="1">
              <a:buNone/>
            </a:pPr>
            <a:endParaRPr lang="en-US" dirty="0" smtClean="0"/>
          </a:p>
          <a:p>
            <a:pPr lvl="1"/>
            <a:endParaRPr lang="en-US" dirty="0" smtClean="0"/>
          </a:p>
          <a:p>
            <a:pPr lvl="1">
              <a:buNone/>
            </a:pPr>
            <a:r>
              <a:rPr lang="en-US" dirty="0" smtClean="0"/>
              <a:t>http://www.nsf.gov/pubs/2010/nsf10619/nsf10619.htm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sz="3600" dirty="0" smtClean="0"/>
              <a:t>Computer Science Teacher Endorsement</a:t>
            </a:r>
            <a:endParaRPr lang="en-US" sz="3600" dirty="0"/>
          </a:p>
        </p:txBody>
      </p:sp>
      <p:sp>
        <p:nvSpPr>
          <p:cNvPr id="3" name="Content Placeholder 2"/>
          <p:cNvSpPr>
            <a:spLocks noGrp="1"/>
          </p:cNvSpPr>
          <p:nvPr>
            <p:ph idx="1"/>
          </p:nvPr>
        </p:nvSpPr>
        <p:spPr>
          <a:xfrm>
            <a:off x="304800" y="1905000"/>
            <a:ext cx="8153400" cy="4191000"/>
          </a:xfrm>
        </p:spPr>
        <p:txBody>
          <a:bodyPr/>
          <a:lstStyle/>
          <a:p>
            <a:r>
              <a:rPr lang="en-US" dirty="0" smtClean="0"/>
              <a:t>There are two targets:</a:t>
            </a:r>
          </a:p>
          <a:p>
            <a:pPr lvl="1"/>
            <a:r>
              <a:rPr lang="en-US" dirty="0" smtClean="0"/>
              <a:t>people who already have a teaching certificate, who are just looking for an add-on endorsement</a:t>
            </a:r>
          </a:p>
          <a:p>
            <a:pPr lvl="1"/>
            <a:r>
              <a:rPr lang="en-US" dirty="0" smtClean="0"/>
              <a:t>students who are currently work on a certification in another field and want to add an endorsement ( there are both undergraduate and graduate options)</a:t>
            </a:r>
          </a:p>
          <a:p>
            <a:r>
              <a:rPr lang="en-US" dirty="0" smtClean="0"/>
              <a:t>Mode of Delivery</a:t>
            </a:r>
          </a:p>
          <a:p>
            <a:pPr lvl="1"/>
            <a:r>
              <a:rPr lang="en-US" dirty="0" smtClean="0"/>
              <a:t>the graduate classes will be offered online. </a:t>
            </a:r>
          </a:p>
          <a:p>
            <a:pPr lvl="1"/>
            <a:r>
              <a:rPr lang="en-US" dirty="0" smtClean="0"/>
              <a:t>the pre-service undergraduate option will be taught only on campus at this time.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1143000"/>
          </a:xfrm>
        </p:spPr>
        <p:txBody>
          <a:bodyPr/>
          <a:lstStyle/>
          <a:p>
            <a:r>
              <a:rPr lang="en-US" sz="3600" dirty="0" smtClean="0"/>
              <a:t>Computer Science Teacher Endorsement</a:t>
            </a:r>
            <a:endParaRPr lang="en-US" sz="3600" dirty="0"/>
          </a:p>
        </p:txBody>
      </p:sp>
      <p:sp>
        <p:nvSpPr>
          <p:cNvPr id="3" name="Content Placeholder 2"/>
          <p:cNvSpPr>
            <a:spLocks noGrp="1"/>
          </p:cNvSpPr>
          <p:nvPr>
            <p:ph idx="1"/>
          </p:nvPr>
        </p:nvSpPr>
        <p:spPr/>
        <p:txBody>
          <a:bodyPr/>
          <a:lstStyle/>
          <a:p>
            <a:r>
              <a:rPr lang="en-US" sz="2800" dirty="0" smtClean="0"/>
              <a:t>Graduate endorsement</a:t>
            </a:r>
          </a:p>
          <a:p>
            <a:pPr lvl="1"/>
            <a:r>
              <a:rPr lang="en-US" dirty="0" smtClean="0">
                <a:hlinkClick r:id="rId2"/>
              </a:rPr>
              <a:t>CPSC 6105</a:t>
            </a:r>
            <a:r>
              <a:rPr lang="en-US" dirty="0" smtClean="0"/>
              <a:t>. Fundamental Principles of Computer Science</a:t>
            </a:r>
          </a:p>
          <a:p>
            <a:pPr lvl="1"/>
            <a:r>
              <a:rPr lang="en-US" dirty="0" smtClean="0">
                <a:hlinkClick r:id="rId3"/>
              </a:rPr>
              <a:t>CPSC 6106</a:t>
            </a:r>
            <a:r>
              <a:rPr lang="en-US" dirty="0" smtClean="0"/>
              <a:t>. Fundamentals of Computer Programming and Data Structures</a:t>
            </a:r>
          </a:p>
          <a:p>
            <a:pPr lvl="1"/>
            <a:r>
              <a:rPr lang="en-US" dirty="0" smtClean="0">
                <a:hlinkClick r:id="rId4"/>
              </a:rPr>
              <a:t>CPSC 5135G</a:t>
            </a:r>
            <a:r>
              <a:rPr lang="en-US" dirty="0" smtClean="0"/>
              <a:t>. Programming Languages</a:t>
            </a:r>
          </a:p>
          <a:p>
            <a:pPr lvl="1"/>
            <a:r>
              <a:rPr lang="en-US" dirty="0" smtClean="0">
                <a:hlinkClick r:id="rId5"/>
              </a:rPr>
              <a:t>CPSC 5157G</a:t>
            </a:r>
            <a:r>
              <a:rPr lang="en-US" dirty="0" smtClean="0"/>
              <a:t>. Computer Networks</a:t>
            </a:r>
          </a:p>
          <a:p>
            <a:pPr lvl="1"/>
            <a:r>
              <a:rPr lang="en-US" dirty="0" smtClean="0">
                <a:hlinkClick r:id="rId6"/>
              </a:rPr>
              <a:t>EDUT 5125G</a:t>
            </a:r>
            <a:r>
              <a:rPr lang="en-US" dirty="0" smtClean="0"/>
              <a:t>. Methods of Teaching Computer Science</a:t>
            </a:r>
          </a:p>
          <a:p>
            <a:pPr lvl="1"/>
            <a:r>
              <a:rPr lang="en-US" dirty="0" smtClean="0">
                <a:hlinkClick r:id="rId7"/>
              </a:rPr>
              <a:t>EDUT 5455G</a:t>
            </a:r>
            <a:r>
              <a:rPr lang="en-US" dirty="0" smtClean="0"/>
              <a:t>. Practicum in Computer Science</a:t>
            </a:r>
          </a:p>
          <a:p>
            <a:pPr lvl="1"/>
            <a:endParaRPr lang="en-US" dirty="0" smtClean="0"/>
          </a:p>
          <a:p>
            <a:pPr lvl="1"/>
            <a:endParaRPr lang="en-US" dirty="0" smtClean="0"/>
          </a:p>
          <a:p>
            <a:pPr lvl="1">
              <a:buNone/>
            </a:pPr>
            <a:r>
              <a:rPr lang="en-US" dirty="0" smtClean="0"/>
              <a:t>Aligned to the GAPSC Standards (based on ISTE Standards)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1143000"/>
          </a:xfrm>
        </p:spPr>
        <p:txBody>
          <a:bodyPr/>
          <a:lstStyle/>
          <a:p>
            <a:r>
              <a:rPr lang="en-US" sz="3600" dirty="0" smtClean="0"/>
              <a:t>Computer Science Teacher Endorsement</a:t>
            </a:r>
            <a:endParaRPr lang="en-US" sz="3600" dirty="0"/>
          </a:p>
        </p:txBody>
      </p:sp>
      <p:sp>
        <p:nvSpPr>
          <p:cNvPr id="3" name="Content Placeholder 2"/>
          <p:cNvSpPr>
            <a:spLocks noGrp="1"/>
          </p:cNvSpPr>
          <p:nvPr>
            <p:ph idx="1"/>
          </p:nvPr>
        </p:nvSpPr>
        <p:spPr/>
        <p:txBody>
          <a:bodyPr/>
          <a:lstStyle/>
          <a:p>
            <a:r>
              <a:rPr lang="en-US" sz="2800" dirty="0" smtClean="0"/>
              <a:t>Undergraduate endorsement</a:t>
            </a:r>
          </a:p>
          <a:p>
            <a:pPr lvl="1"/>
            <a:r>
              <a:rPr lang="en-US" dirty="0" smtClean="0">
                <a:hlinkClick r:id="rId2"/>
              </a:rPr>
              <a:t>CPSC 1105</a:t>
            </a:r>
            <a:r>
              <a:rPr lang="en-US" dirty="0" smtClean="0"/>
              <a:t>. Introduction to Information Technology</a:t>
            </a:r>
          </a:p>
          <a:p>
            <a:pPr lvl="1"/>
            <a:r>
              <a:rPr lang="fr-FR" dirty="0" smtClean="0">
                <a:hlinkClick r:id="rId3"/>
              </a:rPr>
              <a:t>CPSC 1301</a:t>
            </a:r>
            <a:r>
              <a:rPr lang="fr-FR" dirty="0" smtClean="0"/>
              <a:t>/1301L. Computer Science 1</a:t>
            </a:r>
          </a:p>
          <a:p>
            <a:pPr lvl="1"/>
            <a:r>
              <a:rPr lang="fr-FR" dirty="0" smtClean="0">
                <a:hlinkClick r:id="rId3"/>
              </a:rPr>
              <a:t>CPSC 130</a:t>
            </a:r>
            <a:r>
              <a:rPr lang="fr-FR" dirty="0" smtClean="0"/>
              <a:t>2. Computer Science 2</a:t>
            </a:r>
          </a:p>
          <a:p>
            <a:pPr lvl="1"/>
            <a:r>
              <a:rPr lang="en-US" dirty="0" smtClean="0">
                <a:hlinkClick r:id="rId4"/>
              </a:rPr>
              <a:t>CPSC 2105</a:t>
            </a:r>
            <a:r>
              <a:rPr lang="en-US" dirty="0" smtClean="0"/>
              <a:t>. Computer Organization</a:t>
            </a:r>
          </a:p>
          <a:p>
            <a:pPr lvl="1"/>
            <a:r>
              <a:rPr lang="en-US" dirty="0" smtClean="0">
                <a:hlinkClick r:id="rId5"/>
              </a:rPr>
              <a:t>CPSC 2108</a:t>
            </a:r>
            <a:r>
              <a:rPr lang="en-US" dirty="0" smtClean="0"/>
              <a:t>. Data Structures</a:t>
            </a:r>
          </a:p>
          <a:p>
            <a:pPr lvl="1"/>
            <a:r>
              <a:rPr lang="en-US" dirty="0" smtClean="0">
                <a:hlinkClick r:id="rId6"/>
              </a:rPr>
              <a:t>CPSC 5135G</a:t>
            </a:r>
            <a:r>
              <a:rPr lang="en-US" dirty="0" smtClean="0"/>
              <a:t>. Programming Languages</a:t>
            </a:r>
          </a:p>
          <a:p>
            <a:pPr lvl="1"/>
            <a:r>
              <a:rPr lang="en-US" dirty="0" smtClean="0">
                <a:hlinkClick r:id="rId7"/>
              </a:rPr>
              <a:t>CPSC 5157G</a:t>
            </a:r>
            <a:r>
              <a:rPr lang="en-US" dirty="0" smtClean="0"/>
              <a:t>. Computer Networks</a:t>
            </a:r>
          </a:p>
          <a:p>
            <a:pPr lvl="1"/>
            <a:r>
              <a:rPr lang="en-US" dirty="0" smtClean="0">
                <a:hlinkClick r:id="rId8"/>
              </a:rPr>
              <a:t>EDUT 5125</a:t>
            </a:r>
            <a:r>
              <a:rPr lang="en-US" dirty="0" smtClean="0"/>
              <a:t>U. Methods of Teaching Computer Science</a:t>
            </a:r>
          </a:p>
          <a:p>
            <a:pPr lvl="1"/>
            <a:r>
              <a:rPr lang="en-US" dirty="0" smtClean="0">
                <a:hlinkClick r:id="rId9"/>
              </a:rPr>
              <a:t>EDUT 5455</a:t>
            </a:r>
            <a:r>
              <a:rPr lang="en-US" dirty="0" smtClean="0"/>
              <a:t>U. Practicum in Computer Science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077200" cy="1143000"/>
          </a:xfrm>
        </p:spPr>
        <p:txBody>
          <a:bodyPr/>
          <a:lstStyle/>
          <a:p>
            <a:r>
              <a:rPr lang="en-US" sz="3600" dirty="0" smtClean="0"/>
              <a:t>Computer Science Teacher Endorsement</a:t>
            </a:r>
            <a:endParaRPr lang="en-US" sz="3600" dirty="0"/>
          </a:p>
        </p:txBody>
      </p:sp>
      <p:sp>
        <p:nvSpPr>
          <p:cNvPr id="3" name="Content Placeholder 2"/>
          <p:cNvSpPr>
            <a:spLocks noGrp="1"/>
          </p:cNvSpPr>
          <p:nvPr>
            <p:ph idx="1"/>
          </p:nvPr>
        </p:nvSpPr>
        <p:spPr>
          <a:xfrm>
            <a:off x="457200" y="1981200"/>
            <a:ext cx="8153400" cy="4114800"/>
          </a:xfrm>
        </p:spPr>
        <p:txBody>
          <a:bodyPr/>
          <a:lstStyle/>
          <a:p>
            <a:r>
              <a:rPr lang="en-US" dirty="0" smtClean="0">
                <a:solidFill>
                  <a:schemeClr val="tx1"/>
                </a:solidFill>
                <a:latin typeface="+mn-lt"/>
                <a:ea typeface="+mn-ea"/>
                <a:cs typeface="+mn-cs"/>
              </a:rPr>
              <a:t>Assessments and Evidence for Meeting Standards </a:t>
            </a:r>
          </a:p>
          <a:p>
            <a:pPr lvl="1"/>
            <a:endParaRPr lang="en-US" dirty="0" smtClean="0">
              <a:solidFill>
                <a:schemeClr val="tx1"/>
              </a:solidFill>
              <a:latin typeface="+mn-lt"/>
              <a:ea typeface="+mn-ea"/>
              <a:cs typeface="+mn-cs"/>
            </a:endParaRPr>
          </a:p>
          <a:p>
            <a:pPr lvl="1"/>
            <a:r>
              <a:rPr lang="en-US" dirty="0" smtClean="0">
                <a:solidFill>
                  <a:schemeClr val="tx1"/>
                </a:solidFill>
                <a:latin typeface="+mn-lt"/>
                <a:ea typeface="+mn-ea"/>
                <a:cs typeface="+mn-cs"/>
              </a:rPr>
              <a:t>Content GPA (content knowledge) </a:t>
            </a:r>
          </a:p>
          <a:p>
            <a:pPr lvl="1"/>
            <a:r>
              <a:rPr lang="en-US" dirty="0" smtClean="0">
                <a:solidFill>
                  <a:schemeClr val="tx1"/>
                </a:solidFill>
                <a:latin typeface="+mn-lt"/>
                <a:ea typeface="+mn-ea"/>
                <a:cs typeface="+mn-cs"/>
              </a:rPr>
              <a:t>Professional Portfolio (Field Experiences and Clinical Practice) </a:t>
            </a:r>
          </a:p>
          <a:p>
            <a:pPr lvl="1"/>
            <a:r>
              <a:rPr lang="en-US" dirty="0" smtClean="0">
                <a:solidFill>
                  <a:schemeClr val="tx1"/>
                </a:solidFill>
                <a:latin typeface="+mn-lt"/>
                <a:ea typeface="+mn-ea"/>
                <a:cs typeface="+mn-cs"/>
              </a:rPr>
              <a:t>Field Experience Evaluation </a:t>
            </a:r>
          </a:p>
          <a:p>
            <a:pPr lvl="1"/>
            <a:r>
              <a:rPr lang="en-US" dirty="0" smtClean="0">
                <a:solidFill>
                  <a:schemeClr val="tx1"/>
                </a:solidFill>
                <a:latin typeface="+mn-lt"/>
                <a:ea typeface="+mn-ea"/>
                <a:cs typeface="+mn-cs"/>
              </a:rPr>
              <a:t>Dispositions Evaluation </a:t>
            </a:r>
          </a:p>
          <a:p>
            <a:pPr lvl="1"/>
            <a:r>
              <a:rPr lang="en-US" dirty="0" smtClean="0">
                <a:solidFill>
                  <a:schemeClr val="tx1"/>
                </a:solidFill>
                <a:latin typeface="+mn-lt"/>
                <a:ea typeface="+mn-ea"/>
                <a:cs typeface="+mn-cs"/>
              </a:rPr>
              <a:t>Graduate and Employer Surveys </a:t>
            </a:r>
          </a:p>
          <a:p>
            <a:pPr lvl="1"/>
            <a:endParaRPr lang="en-US" dirty="0"/>
          </a:p>
        </p:txBody>
      </p:sp>
      <p:pic>
        <p:nvPicPr>
          <p:cNvPr id="4" name="Picture 2" descr="P:\DEPTDATA\COMPUTER_SCIENCE_EDUCATION\Outreach Programs\BPC Workshops\June 1-4 2010 Weeklong WS\WorkshopPictures\P1010065.JPG"/>
          <p:cNvPicPr>
            <a:picLocks noChangeAspect="1" noChangeArrowheads="1"/>
          </p:cNvPicPr>
          <p:nvPr/>
        </p:nvPicPr>
        <p:blipFill>
          <a:blip r:embed="rId2" cstate="print"/>
          <a:srcRect/>
          <a:stretch>
            <a:fillRect/>
          </a:stretch>
        </p:blipFill>
        <p:spPr bwMode="auto">
          <a:xfrm>
            <a:off x="4572000" y="4667250"/>
            <a:ext cx="2921000" cy="21907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CSU Initiatives</a:t>
            </a:r>
            <a:endParaRPr lang="en-US" dirty="0"/>
          </a:p>
        </p:txBody>
      </p:sp>
      <p:sp>
        <p:nvSpPr>
          <p:cNvPr id="3" name="Content Placeholder 2"/>
          <p:cNvSpPr>
            <a:spLocks noGrp="1"/>
          </p:cNvSpPr>
          <p:nvPr>
            <p:ph idx="1"/>
          </p:nvPr>
        </p:nvSpPr>
        <p:spPr/>
        <p:txBody>
          <a:bodyPr/>
          <a:lstStyle/>
          <a:p>
            <a:r>
              <a:rPr lang="en-US" dirty="0" smtClean="0"/>
              <a:t>Dr. </a:t>
            </a:r>
            <a:r>
              <a:rPr lang="en-US" dirty="0" err="1" smtClean="0"/>
              <a:t>Chouchane’s</a:t>
            </a:r>
            <a:r>
              <a:rPr lang="en-US" dirty="0" smtClean="0"/>
              <a:t> Stars Alliance Grant ($10K /year)</a:t>
            </a:r>
          </a:p>
          <a:p>
            <a:pPr lvl="1"/>
            <a:r>
              <a:rPr lang="en-US" dirty="0" smtClean="0"/>
              <a:t>Visiting High Schools</a:t>
            </a:r>
          </a:p>
          <a:p>
            <a:pPr lvl="1"/>
            <a:r>
              <a:rPr lang="en-US" dirty="0" smtClean="0"/>
              <a:t>Supporting Undergraduate student research</a:t>
            </a:r>
          </a:p>
          <a:p>
            <a:r>
              <a:rPr lang="en-US" dirty="0" smtClean="0"/>
              <a:t>REU Supplement ($4K) – Undergraduate Research</a:t>
            </a:r>
          </a:p>
          <a:p>
            <a:r>
              <a:rPr lang="en-US" dirty="0" smtClean="0"/>
              <a:t>School Visits</a:t>
            </a:r>
          </a:p>
          <a:p>
            <a:r>
              <a:rPr lang="en-US" dirty="0" smtClean="0"/>
              <a:t>Supporting HS Academy of Computer Science </a:t>
            </a:r>
          </a:p>
          <a:p>
            <a:r>
              <a:rPr lang="en-US" dirty="0" smtClean="0"/>
              <a:t>Supporting Girls Inc. Technology Activities</a:t>
            </a:r>
          </a:p>
          <a:p>
            <a:r>
              <a:rPr lang="en-US" dirty="0" smtClean="0"/>
              <a:t>Using the Mass Media to get the word out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
            </a:r>
            <a:br>
              <a:rPr lang="en-US" dirty="0" smtClean="0"/>
            </a:br>
            <a:r>
              <a:rPr lang="en-US" dirty="0" smtClean="0"/>
              <a:t>Occupation Total Job Openings 2008–2018 </a:t>
            </a:r>
            <a:br>
              <a:rPr lang="en-US" dirty="0" smtClean="0"/>
            </a:br>
            <a:endParaRPr lang="en-US" dirty="0"/>
          </a:p>
        </p:txBody>
      </p:sp>
      <p:sp>
        <p:nvSpPr>
          <p:cNvPr id="9" name="Content Placeholder 8"/>
          <p:cNvSpPr>
            <a:spLocks noGrp="1"/>
          </p:cNvSpPr>
          <p:nvPr>
            <p:ph idx="1"/>
          </p:nvPr>
        </p:nvSpPr>
        <p:spPr>
          <a:xfrm>
            <a:off x="457200" y="1828800"/>
            <a:ext cx="8229600" cy="4297363"/>
          </a:xfrm>
        </p:spPr>
        <p:txBody>
          <a:bodyPr/>
          <a:lstStyle/>
          <a:p>
            <a:r>
              <a:rPr lang="en-US" sz="2400" dirty="0" smtClean="0"/>
              <a:t>Elementary school teachers			   597,000 </a:t>
            </a:r>
          </a:p>
          <a:p>
            <a:r>
              <a:rPr lang="en-US" sz="2400" dirty="0" smtClean="0"/>
              <a:t>Accountants and auditors 			   498,000 </a:t>
            </a:r>
          </a:p>
          <a:p>
            <a:r>
              <a:rPr lang="en-US" sz="2400" dirty="0" smtClean="0"/>
              <a:t>Secondary school teachers  			   412,000 </a:t>
            </a:r>
          </a:p>
          <a:p>
            <a:r>
              <a:rPr lang="en-US" sz="2400" dirty="0" smtClean="0"/>
              <a:t>Middle school teachers				   251,000 </a:t>
            </a:r>
          </a:p>
          <a:p>
            <a:r>
              <a:rPr lang="en-US" sz="2400" dirty="0" smtClean="0">
                <a:solidFill>
                  <a:srgbClr val="FF0000"/>
                </a:solidFill>
              </a:rPr>
              <a:t>Computer systems analysts 			  223,000 </a:t>
            </a:r>
          </a:p>
          <a:p>
            <a:r>
              <a:rPr lang="en-US" sz="2400" dirty="0" smtClean="0">
                <a:solidFill>
                  <a:srgbClr val="FF0000"/>
                </a:solidFill>
              </a:rPr>
              <a:t>Computer software engineers, applications 	  218,000 </a:t>
            </a:r>
          </a:p>
          <a:p>
            <a:r>
              <a:rPr lang="en-US" sz="2400" dirty="0" smtClean="0">
                <a:solidFill>
                  <a:srgbClr val="FF0000"/>
                </a:solidFill>
              </a:rPr>
              <a:t>Network systems and data communications analysts 							208,000</a:t>
            </a:r>
          </a:p>
          <a:p>
            <a:r>
              <a:rPr lang="en-US" sz="2400" dirty="0" smtClean="0">
                <a:solidFill>
                  <a:srgbClr val="FF0000"/>
                </a:solidFill>
              </a:rPr>
              <a:t>Computer software engineers, systems software 	  							153,000</a:t>
            </a:r>
          </a:p>
        </p:txBody>
      </p:sp>
      <p:sp>
        <p:nvSpPr>
          <p:cNvPr id="5" name="Date Placeholder 4"/>
          <p:cNvSpPr>
            <a:spLocks noGrp="1"/>
          </p:cNvSpPr>
          <p:nvPr>
            <p:ph type="dt" sz="half" idx="10"/>
          </p:nvPr>
        </p:nvSpPr>
        <p:spPr/>
        <p:txBody>
          <a:bodyPr/>
          <a:lstStyle/>
          <a:p>
            <a:pPr>
              <a:defRPr/>
            </a:pPr>
            <a:fld id="{0C9F2B38-FD7A-4E02-AFD5-4E789DBC3EE9}" type="datetime1">
              <a:rPr lang="en-US" smtClean="0"/>
              <a:pPr>
                <a:defRPr/>
              </a:pPr>
              <a:t>6/7/2011</a:t>
            </a:fld>
            <a:endParaRPr lang="en-US"/>
          </a:p>
        </p:txBody>
      </p:sp>
      <p:sp>
        <p:nvSpPr>
          <p:cNvPr id="6" name="Slide Number Placeholder 5"/>
          <p:cNvSpPr>
            <a:spLocks noGrp="1"/>
          </p:cNvSpPr>
          <p:nvPr>
            <p:ph type="sldNum" sz="quarter" idx="11"/>
          </p:nvPr>
        </p:nvSpPr>
        <p:spPr/>
        <p:txBody>
          <a:bodyPr/>
          <a:lstStyle/>
          <a:p>
            <a:pPr>
              <a:defRPr/>
            </a:pPr>
            <a:fld id="{60E16CEB-0982-4C1C-909F-16C3651E5D35}" type="slidenum">
              <a:rPr lang="en-US" smtClean="0"/>
              <a:pPr>
                <a:defRPr/>
              </a:pPr>
              <a:t>4</a:t>
            </a:fld>
            <a:endParaRPr lang="en-US"/>
          </a:p>
        </p:txBody>
      </p:sp>
      <p:sp>
        <p:nvSpPr>
          <p:cNvPr id="7" name="Footer Placeholder 6"/>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xmlns="" val="24494703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UMS do?</a:t>
            </a:r>
            <a:endParaRPr lang="en-US" dirty="0"/>
          </a:p>
        </p:txBody>
      </p:sp>
      <p:sp>
        <p:nvSpPr>
          <p:cNvPr id="3" name="Content Placeholder 2"/>
          <p:cNvSpPr>
            <a:spLocks noGrp="1"/>
          </p:cNvSpPr>
          <p:nvPr>
            <p:ph idx="1"/>
          </p:nvPr>
        </p:nvSpPr>
        <p:spPr>
          <a:xfrm>
            <a:off x="685800" y="2057400"/>
            <a:ext cx="7772400" cy="4114800"/>
          </a:xfrm>
        </p:spPr>
        <p:txBody>
          <a:bodyPr/>
          <a:lstStyle/>
          <a:p>
            <a:r>
              <a:rPr lang="en-US" dirty="0" smtClean="0"/>
              <a:t>Support the 72 SMKs that teach ICT</a:t>
            </a:r>
          </a:p>
          <a:p>
            <a:r>
              <a:rPr lang="en-US" dirty="0" smtClean="0"/>
              <a:t>Invite local SMK students and parents to campus for an open house</a:t>
            </a:r>
          </a:p>
          <a:p>
            <a:r>
              <a:rPr lang="en-US" dirty="0" smtClean="0"/>
              <a:t>Offer student competitions (e.g. programming, FIRST Lego League Robotics, website, graphics)</a:t>
            </a:r>
          </a:p>
          <a:p>
            <a:r>
              <a:rPr lang="en-US" dirty="0" smtClean="0"/>
              <a:t>Offer “summer camps”</a:t>
            </a:r>
          </a:p>
          <a:p>
            <a:r>
              <a:rPr lang="en-US" dirty="0" smtClean="0"/>
              <a:t>Advertise the “bragging points”</a:t>
            </a:r>
          </a:p>
          <a:p>
            <a:pPr lvl="1"/>
            <a:r>
              <a:rPr lang="en-US" dirty="0" smtClean="0"/>
              <a:t>Build a robust website</a:t>
            </a:r>
          </a:p>
          <a:p>
            <a:pPr lvl="1"/>
            <a:r>
              <a:rPr lang="en-US" dirty="0" smtClean="0"/>
              <a:t>Use the Mass Media (newspapers, radio)</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4"/>
          <p:cNvSpPr>
            <a:spLocks noGrp="1"/>
          </p:cNvSpPr>
          <p:nvPr>
            <p:ph type="dt" sz="quarter" idx="10"/>
          </p:nvPr>
        </p:nvSpPr>
        <p:spPr>
          <a:noFill/>
        </p:spPr>
        <p:txBody>
          <a:bodyPr/>
          <a:lstStyle/>
          <a:p>
            <a:fld id="{019D7D6E-190A-47DA-8848-C8E4A116D7AA}" type="datetime1">
              <a:rPr lang="en-US" smtClean="0"/>
              <a:pPr/>
              <a:t>6/7/2011</a:t>
            </a:fld>
            <a:endParaRPr lang="en-US" smtClean="0"/>
          </a:p>
        </p:txBody>
      </p:sp>
      <p:sp>
        <p:nvSpPr>
          <p:cNvPr id="34819" name="Slide Number Placeholder 6"/>
          <p:cNvSpPr>
            <a:spLocks noGrp="1"/>
          </p:cNvSpPr>
          <p:nvPr>
            <p:ph type="sldNum" sz="quarter" idx="12"/>
          </p:nvPr>
        </p:nvSpPr>
        <p:spPr>
          <a:noFill/>
        </p:spPr>
        <p:txBody>
          <a:bodyPr/>
          <a:lstStyle/>
          <a:p>
            <a:fld id="{A1370C50-8507-47CC-B581-C5837C68ACBE}" type="slidenum">
              <a:rPr lang="en-US" smtClean="0"/>
              <a:pPr/>
              <a:t>41</a:t>
            </a:fld>
            <a:endParaRPr lang="en-US" smtClean="0"/>
          </a:p>
        </p:txBody>
      </p:sp>
      <p:sp>
        <p:nvSpPr>
          <p:cNvPr id="34820" name="Rectangle 8"/>
          <p:cNvSpPr>
            <a:spLocks noGrp="1" noChangeArrowheads="1"/>
          </p:cNvSpPr>
          <p:nvPr>
            <p:ph type="body" sz="half" idx="1"/>
          </p:nvPr>
        </p:nvSpPr>
        <p:spPr>
          <a:xfrm>
            <a:off x="609600" y="762000"/>
            <a:ext cx="8229600" cy="914400"/>
          </a:xfrm>
        </p:spPr>
        <p:txBody>
          <a:bodyPr/>
          <a:lstStyle/>
          <a:p>
            <a:pPr algn="ctr" eaLnBrk="1" hangingPunct="1">
              <a:buFontTx/>
              <a:buNone/>
            </a:pPr>
            <a:r>
              <a:rPr lang="en-US" sz="5400" dirty="0" smtClean="0"/>
              <a:t>QUESTIONS?</a:t>
            </a:r>
          </a:p>
        </p:txBody>
      </p:sp>
      <p:pic>
        <p:nvPicPr>
          <p:cNvPr id="34821" name="Picture 6" descr="MCj01560530000[1]"/>
          <p:cNvPicPr>
            <a:picLocks noGrp="1" noChangeAspect="1" noChangeArrowheads="1"/>
          </p:cNvPicPr>
          <p:nvPr>
            <p:ph sz="half" idx="2"/>
          </p:nvPr>
        </p:nvPicPr>
        <p:blipFill>
          <a:blip r:embed="rId3" cstate="print"/>
          <a:srcRect/>
          <a:stretch>
            <a:fillRect/>
          </a:stretch>
        </p:blipFill>
        <p:spPr>
          <a:xfrm>
            <a:off x="3657600" y="1524000"/>
            <a:ext cx="1522413" cy="1739900"/>
          </a:xfrm>
        </p:spPr>
      </p:pic>
      <p:sp>
        <p:nvSpPr>
          <p:cNvPr id="21513" name="Rectangle 9"/>
          <p:cNvSpPr>
            <a:spLocks noChangeArrowheads="1"/>
          </p:cNvSpPr>
          <p:nvPr/>
        </p:nvSpPr>
        <p:spPr bwMode="auto">
          <a:xfrm>
            <a:off x="1905000" y="3810000"/>
            <a:ext cx="5486400" cy="2677656"/>
          </a:xfrm>
          <a:prstGeom prst="rect">
            <a:avLst/>
          </a:prstGeom>
          <a:noFill/>
          <a:ln w="9525">
            <a:noFill/>
            <a:miter lim="800000"/>
            <a:headEnd/>
            <a:tailEnd/>
          </a:ln>
          <a:effectLst/>
        </p:spPr>
        <p:txBody>
          <a:bodyPr wrap="square">
            <a:spAutoFit/>
          </a:bodyPr>
          <a:lstStyle/>
          <a:p>
            <a:pPr algn="ctr">
              <a:defRPr/>
            </a:pPr>
            <a:r>
              <a:rPr lang="en-US" dirty="0">
                <a:effectLst>
                  <a:outerShdw blurRad="38100" dist="38100" dir="2700000" algn="tl">
                    <a:srgbClr val="C0C0C0"/>
                  </a:outerShdw>
                </a:effectLst>
              </a:rPr>
              <a:t>Wayne Summers</a:t>
            </a:r>
          </a:p>
          <a:p>
            <a:pPr algn="ctr">
              <a:defRPr/>
            </a:pPr>
            <a:r>
              <a:rPr lang="en-US" dirty="0">
                <a:effectLst>
                  <a:outerShdw blurRad="38100" dist="38100" dir="2700000" algn="tl">
                    <a:srgbClr val="C0C0C0"/>
                  </a:outerShdw>
                </a:effectLst>
              </a:rPr>
              <a:t>TSYS School of Computer Science </a:t>
            </a:r>
            <a:r>
              <a:rPr lang="en-US" dirty="0" smtClean="0">
                <a:effectLst>
                  <a:outerShdw blurRad="38100" dist="38100" dir="2700000" algn="tl">
                    <a:srgbClr val="C0C0C0"/>
                  </a:outerShdw>
                </a:effectLst>
              </a:rPr>
              <a:t>Columbus State University</a:t>
            </a:r>
            <a:endParaRPr lang="en-US" dirty="0">
              <a:effectLst>
                <a:outerShdw blurRad="38100" dist="38100" dir="2700000" algn="tl">
                  <a:srgbClr val="C0C0C0"/>
                </a:outerShdw>
              </a:effectLst>
            </a:endParaRPr>
          </a:p>
          <a:p>
            <a:pPr algn="ctr" eaLnBrk="1" hangingPunct="1">
              <a:defRPr/>
            </a:pPr>
            <a:r>
              <a:rPr lang="en-US" dirty="0">
                <a:hlinkClick r:id="rId4"/>
              </a:rPr>
              <a:t>http://</a:t>
            </a:r>
            <a:r>
              <a:rPr lang="en-US" dirty="0" smtClean="0">
                <a:hlinkClick r:id="rId4"/>
              </a:rPr>
              <a:t>cs.columbusstate.edu</a:t>
            </a:r>
            <a:endParaRPr lang="en-US" dirty="0"/>
          </a:p>
          <a:p>
            <a:pPr algn="ctr" eaLnBrk="1" hangingPunct="1">
              <a:defRPr/>
            </a:pPr>
            <a:r>
              <a:rPr lang="en-US" dirty="0" smtClean="0">
                <a:hlinkClick r:id="rId5"/>
              </a:rPr>
              <a:t>cs@columbusstate.edu</a:t>
            </a:r>
            <a:endParaRPr lang="en-US" dirty="0"/>
          </a:p>
          <a:p>
            <a:pPr algn="ctr">
              <a:defRPr/>
            </a:pPr>
            <a:r>
              <a:rPr lang="en-US" dirty="0" smtClean="0">
                <a:effectLst>
                  <a:outerShdw blurRad="38100" dist="38100" dir="2700000" algn="tl">
                    <a:srgbClr val="C0C0C0"/>
                  </a:outerShdw>
                </a:effectLst>
              </a:rPr>
              <a:t>(706) 568-2410</a:t>
            </a:r>
            <a:endParaRPr lang="en-US" dirty="0">
              <a:effectLst>
                <a:outerShdw blurRad="38100" dist="38100" dir="2700000" algn="tl">
                  <a:srgbClr val="C0C0C0"/>
                </a:outerShdw>
              </a:effectLst>
            </a:endParaRPr>
          </a:p>
          <a:p>
            <a:pPr algn="ctr">
              <a:defRPr/>
            </a:pPr>
            <a:r>
              <a:rPr lang="en-US" dirty="0" smtClean="0">
                <a:effectLst>
                  <a:outerShdw blurRad="38100" dist="38100" dir="2700000" algn="tl">
                    <a:srgbClr val="C0C0C0"/>
                  </a:outerShdw>
                </a:effectLst>
              </a:rPr>
              <a:t>summers_wayne@columbusstate.edu</a:t>
            </a:r>
            <a:endParaRPr lang="en-US"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fld id="{35DC6C9D-6B90-41D0-8F37-548E25E10746}" type="datetime1">
              <a:rPr lang="en-US" smtClean="0"/>
              <a:pPr/>
              <a:t>6/7/2011</a:t>
            </a:fld>
            <a:endParaRPr lang="en-US" smtClean="0"/>
          </a:p>
        </p:txBody>
      </p:sp>
      <p:sp>
        <p:nvSpPr>
          <p:cNvPr id="35843" name="Slide Number Placeholder 5"/>
          <p:cNvSpPr>
            <a:spLocks noGrp="1"/>
          </p:cNvSpPr>
          <p:nvPr>
            <p:ph type="sldNum" sz="quarter" idx="12"/>
          </p:nvPr>
        </p:nvSpPr>
        <p:spPr>
          <a:noFill/>
        </p:spPr>
        <p:txBody>
          <a:bodyPr/>
          <a:lstStyle/>
          <a:p>
            <a:fld id="{25301757-39DE-420F-AE08-5F1B10FDB0FF}" type="slidenum">
              <a:rPr lang="en-US" smtClean="0"/>
              <a:pPr/>
              <a:t>42</a:t>
            </a:fld>
            <a:endParaRPr lang="en-US" smtClean="0"/>
          </a:p>
        </p:txBody>
      </p:sp>
      <p:sp>
        <p:nvSpPr>
          <p:cNvPr id="35844" name="Rectangle 4"/>
          <p:cNvSpPr>
            <a:spLocks noGrp="1" noChangeArrowheads="1"/>
          </p:cNvSpPr>
          <p:nvPr>
            <p:ph type="title"/>
          </p:nvPr>
        </p:nvSpPr>
        <p:spPr/>
        <p:txBody>
          <a:bodyPr/>
          <a:lstStyle/>
          <a:p>
            <a:pPr eaLnBrk="1" hangingPunct="1"/>
            <a:endParaRPr lang="en-US" smtClean="0"/>
          </a:p>
        </p:txBody>
      </p:sp>
      <p:pic>
        <p:nvPicPr>
          <p:cNvPr id="35845" name="Picture 6"/>
          <p:cNvPicPr>
            <a:picLocks noGrp="1" noChangeAspect="1" noChangeArrowheads="1"/>
          </p:cNvPicPr>
          <p:nvPr>
            <p:ph idx="1"/>
          </p:nvPr>
        </p:nvPicPr>
        <p:blipFill>
          <a:blip r:embed="rId3" cstate="print"/>
          <a:srcRect/>
          <a:stretch>
            <a:fillRect/>
          </a:stretch>
        </p:blipFill>
        <p:spPr>
          <a:xfrm>
            <a:off x="609600" y="609600"/>
            <a:ext cx="7848600" cy="5232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A846E1A6-266A-4606-9234-CA5E9804E6A4}" type="slidenum">
              <a:rPr lang="en-US" smtClean="0"/>
              <a:pPr/>
              <a:t>5</a:t>
            </a:fld>
            <a:endParaRPr lang="en-US" smtClean="0"/>
          </a:p>
        </p:txBody>
      </p:sp>
      <p:sp>
        <p:nvSpPr>
          <p:cNvPr id="9219" name="Footer Placeholder 5"/>
          <p:cNvSpPr>
            <a:spLocks noGrp="1"/>
          </p:cNvSpPr>
          <p:nvPr>
            <p:ph type="ftr" sz="quarter" idx="12"/>
          </p:nvPr>
        </p:nvSpPr>
        <p:spPr>
          <a:noFill/>
        </p:spPr>
        <p:txBody>
          <a:bodyPr/>
          <a:lstStyle/>
          <a:p>
            <a:endParaRPr lang="en-US" dirty="0" smtClean="0"/>
          </a:p>
        </p:txBody>
      </p:sp>
      <p:sp>
        <p:nvSpPr>
          <p:cNvPr id="47106" name="Rectangle 2"/>
          <p:cNvSpPr>
            <a:spLocks noGrp="1" noRot="1" noChangeArrowheads="1"/>
          </p:cNvSpPr>
          <p:nvPr>
            <p:ph type="title"/>
          </p:nvPr>
        </p:nvSpPr>
        <p:spPr/>
        <p:txBody>
          <a:bodyPr/>
          <a:lstStyle/>
          <a:p>
            <a:pPr eaLnBrk="1" hangingPunct="1">
              <a:defRPr/>
            </a:pPr>
            <a:r>
              <a:rPr lang="en-US" sz="4000" dirty="0" smtClean="0">
                <a:solidFill>
                  <a:schemeClr val="accent2">
                    <a:lumMod val="75000"/>
                  </a:schemeClr>
                </a:solidFill>
              </a:rPr>
              <a:t>Top 10 best jobs</a:t>
            </a:r>
            <a:br>
              <a:rPr lang="en-US" sz="4000" dirty="0" smtClean="0">
                <a:solidFill>
                  <a:schemeClr val="accent2">
                    <a:lumMod val="75000"/>
                  </a:schemeClr>
                </a:solidFill>
              </a:rPr>
            </a:br>
            <a:r>
              <a:rPr lang="en-US" sz="2400" dirty="0" smtClean="0">
                <a:hlinkClick r:id="rId2"/>
              </a:rPr>
              <a:t>http://money.cnn.com/magazines/moneymag/bestjobs/</a:t>
            </a:r>
            <a:endParaRPr lang="en-US" sz="2400" dirty="0" smtClean="0"/>
          </a:p>
        </p:txBody>
      </p:sp>
      <p:sp>
        <p:nvSpPr>
          <p:cNvPr id="47107" name="Rectangle 3"/>
          <p:cNvSpPr>
            <a:spLocks noGrp="1" noChangeArrowheads="1"/>
          </p:cNvSpPr>
          <p:nvPr>
            <p:ph type="body" idx="1"/>
          </p:nvPr>
        </p:nvSpPr>
        <p:spPr/>
        <p:txBody>
          <a:bodyPr/>
          <a:lstStyle/>
          <a:p>
            <a:pPr eaLnBrk="1" hangingPunct="1">
              <a:defRPr/>
            </a:pPr>
            <a:r>
              <a:rPr lang="en-US" smtClean="0"/>
              <a:t>MONEY Magazine and Salary.com researched hundreds of jobs, considering their growth, pay, stress-levels and other factors. These careers ranked highest. </a:t>
            </a:r>
          </a:p>
          <a:p>
            <a:pPr lvl="1" eaLnBrk="1" hangingPunct="1">
              <a:defRPr/>
            </a:pPr>
            <a:r>
              <a:rPr lang="en-US" sz="3600" b="1" smtClean="0"/>
              <a:t>1. </a:t>
            </a:r>
            <a:r>
              <a:rPr lang="en-US" sz="3600" b="1" smtClean="0">
                <a:solidFill>
                  <a:srgbClr val="FF0066"/>
                </a:solidFill>
              </a:rPr>
              <a:t>Software Engineer</a:t>
            </a:r>
            <a:r>
              <a:rPr lang="en-US" sz="3600" smtClean="0"/>
              <a:t> </a:t>
            </a:r>
          </a:p>
          <a:p>
            <a:pPr lvl="1" eaLnBrk="1" hangingPunct="1">
              <a:defRPr/>
            </a:pPr>
            <a:r>
              <a:rPr lang="en-US" sz="3600" smtClean="0"/>
              <a:t>2. College professor </a:t>
            </a:r>
          </a:p>
          <a:p>
            <a:pPr lvl="1" eaLnBrk="1" hangingPunct="1">
              <a:defRPr/>
            </a:pPr>
            <a:r>
              <a:rPr lang="en-US" sz="3600" b="1" smtClean="0"/>
              <a:t>7. </a:t>
            </a:r>
            <a:r>
              <a:rPr lang="en-US" sz="3600" b="1" smtClean="0">
                <a:solidFill>
                  <a:srgbClr val="FF0066"/>
                </a:solidFill>
              </a:rPr>
              <a:t>Computer IT analyst</a:t>
            </a:r>
          </a:p>
        </p:txBody>
      </p:sp>
      <p:pic>
        <p:nvPicPr>
          <p:cNvPr id="9222" name="Picture 4" descr="lounge-computer"/>
          <p:cNvPicPr>
            <a:picLocks noChangeAspect="1" noChangeArrowheads="1"/>
          </p:cNvPicPr>
          <p:nvPr/>
        </p:nvPicPr>
        <p:blipFill>
          <a:blip r:embed="rId3" cstate="print"/>
          <a:srcRect/>
          <a:stretch>
            <a:fillRect/>
          </a:stretch>
        </p:blipFill>
        <p:spPr bwMode="auto">
          <a:xfrm>
            <a:off x="6477000" y="3782626"/>
            <a:ext cx="2362200" cy="1585913"/>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fld id="{E905D732-1BFB-4ED2-8BB6-AECFB3B0B37C}" type="datetime1">
              <a:rPr lang="en-US" smtClean="0"/>
              <a:pPr>
                <a:defRPr/>
              </a:pPr>
              <a:t>6/7/2011</a:t>
            </a:fld>
            <a:endParaRPr lang="en-US"/>
          </a:p>
        </p:txBody>
      </p:sp>
    </p:spTree>
    <p:extLst>
      <p:ext uri="{BB962C8B-B14F-4D97-AF65-F5344CB8AC3E}">
        <p14:creationId xmlns:p14="http://schemas.microsoft.com/office/powerpoint/2010/main" xmlns="" val="2378561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533400"/>
          </a:xfrm>
        </p:spPr>
        <p:txBody>
          <a:bodyPr/>
          <a:lstStyle/>
          <a:p>
            <a:r>
              <a:rPr lang="en-US" sz="3600" dirty="0" smtClean="0"/>
              <a:t>Problem</a:t>
            </a:r>
            <a:endParaRPr lang="en-US" sz="3600" dirty="0"/>
          </a:p>
        </p:txBody>
      </p:sp>
      <p:sp>
        <p:nvSpPr>
          <p:cNvPr id="3" name="Content Placeholder 2"/>
          <p:cNvSpPr>
            <a:spLocks noGrp="1"/>
          </p:cNvSpPr>
          <p:nvPr>
            <p:ph idx="1"/>
          </p:nvPr>
        </p:nvSpPr>
        <p:spPr>
          <a:xfrm>
            <a:off x="685800" y="1143000"/>
            <a:ext cx="7772400" cy="5105400"/>
          </a:xfrm>
        </p:spPr>
        <p:txBody>
          <a:bodyPr/>
          <a:lstStyle/>
          <a:p>
            <a:r>
              <a:rPr lang="en-US" sz="2800" dirty="0" smtClean="0">
                <a:solidFill>
                  <a:schemeClr val="tx1"/>
                </a:solidFill>
                <a:latin typeface="+mn-lt"/>
                <a:ea typeface="+mn-ea"/>
                <a:cs typeface="+mn-cs"/>
              </a:rPr>
              <a:t>“Despite these very positive indicators, student interest in computing has declined dramatically over the last decade.  </a:t>
            </a:r>
          </a:p>
          <a:p>
            <a:pPr lvl="1"/>
            <a:r>
              <a:rPr lang="en-US" sz="2400" dirty="0" smtClean="0">
                <a:solidFill>
                  <a:schemeClr val="tx1"/>
                </a:solidFill>
                <a:latin typeface="+mn-lt"/>
                <a:ea typeface="+mn-ea"/>
                <a:cs typeface="+mn-cs"/>
              </a:rPr>
              <a:t>For example, the percentage of college freshmen indicating an intent to major in computing has declined overall by 70% in the last decade; for women, the decline was 80% (HERI, 2000-2009). </a:t>
            </a:r>
          </a:p>
          <a:p>
            <a:pPr lvl="1"/>
            <a:r>
              <a:rPr lang="en-US" sz="2400" dirty="0" smtClean="0">
                <a:solidFill>
                  <a:schemeClr val="tx1"/>
                </a:solidFill>
                <a:latin typeface="+mn-lt"/>
                <a:ea typeface="+mn-ea"/>
                <a:cs typeface="+mn-cs"/>
              </a:rPr>
              <a:t>Recent data show that student interest in computing majors has fallen behind projected job openings by a factor of five and a half (ACT, 2010).” </a:t>
            </a:r>
          </a:p>
          <a:p>
            <a:pPr lvl="0"/>
            <a:r>
              <a:rPr lang="en-US" sz="1400" dirty="0" smtClean="0">
                <a:solidFill>
                  <a:schemeClr val="tx1"/>
                </a:solidFill>
                <a:latin typeface="+mn-lt"/>
                <a:ea typeface="+mn-ea"/>
                <a:cs typeface="+mn-cs"/>
              </a:rPr>
              <a:t>ACT: American College Testing Program (2010), </a:t>
            </a:r>
            <a:r>
              <a:rPr lang="en-US" sz="1400" i="1" dirty="0" smtClean="0">
                <a:solidFill>
                  <a:schemeClr val="tx1"/>
                </a:solidFill>
                <a:latin typeface="+mn-lt"/>
                <a:ea typeface="+mn-ea"/>
                <a:cs typeface="+mn-cs"/>
              </a:rPr>
              <a:t>The Condition of College and Career Readiness</a:t>
            </a:r>
            <a:r>
              <a:rPr lang="en-US" sz="1400" dirty="0" smtClean="0"/>
              <a:t>.</a:t>
            </a:r>
            <a:endParaRPr lang="en-US" sz="1400" dirty="0" smtClean="0">
              <a:solidFill>
                <a:schemeClr val="tx1"/>
              </a:solidFill>
              <a:latin typeface="+mn-lt"/>
              <a:ea typeface="+mn-ea"/>
              <a:cs typeface="+mn-cs"/>
            </a:endParaRPr>
          </a:p>
          <a:p>
            <a:pPr lvl="0"/>
            <a:r>
              <a:rPr lang="en-US" sz="1400" dirty="0" smtClean="0">
                <a:solidFill>
                  <a:schemeClr val="tx1"/>
                </a:solidFill>
                <a:latin typeface="+mn-lt"/>
                <a:ea typeface="+mn-ea"/>
                <a:cs typeface="+mn-cs"/>
              </a:rPr>
              <a:t>Higher Education Research Institute (HERI), </a:t>
            </a:r>
            <a:r>
              <a:rPr lang="en-US" sz="1400" i="1" dirty="0" smtClean="0">
                <a:solidFill>
                  <a:schemeClr val="tx1"/>
                </a:solidFill>
                <a:latin typeface="+mn-lt"/>
                <a:ea typeface="+mn-ea"/>
                <a:cs typeface="+mn-cs"/>
              </a:rPr>
              <a:t>College Freshmen Survey</a:t>
            </a:r>
            <a:r>
              <a:rPr lang="en-US" sz="1400" dirty="0" smtClean="0">
                <a:solidFill>
                  <a:schemeClr val="tx1"/>
                </a:solidFill>
                <a:latin typeface="+mn-lt"/>
                <a:ea typeface="+mn-ea"/>
                <a:cs typeface="+mn-cs"/>
              </a:rPr>
              <a:t>, 2000-2009. </a:t>
            </a:r>
          </a:p>
          <a:p>
            <a:pPr lvl="1">
              <a:buNone/>
            </a:pP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058" name="Picture 2"/>
          <p:cNvPicPr>
            <a:picLocks noGrp="1" noChangeAspect="1" noChangeArrowheads="1"/>
          </p:cNvPicPr>
          <p:nvPr>
            <p:ph idx="1"/>
          </p:nvPr>
        </p:nvPicPr>
        <p:blipFill>
          <a:blip r:embed="rId2" cstate="print"/>
          <a:srcRect/>
          <a:stretch>
            <a:fillRect/>
          </a:stretch>
        </p:blipFill>
        <p:spPr bwMode="auto">
          <a:xfrm>
            <a:off x="218769" y="457200"/>
            <a:ext cx="8689258"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 Decline in freshman interest</a:t>
            </a:r>
          </a:p>
        </p:txBody>
      </p:sp>
      <p:pic>
        <p:nvPicPr>
          <p:cNvPr id="5123" name="Picture 4"/>
          <p:cNvPicPr>
            <a:picLocks noChangeAspect="1" noChangeArrowheads="1"/>
          </p:cNvPicPr>
          <p:nvPr>
            <p:ph sz="half" idx="1"/>
          </p:nvPr>
        </p:nvPicPr>
        <p:blipFill>
          <a:blip r:embed="rId2" cstate="print"/>
          <a:srcRect/>
          <a:stretch>
            <a:fillRect/>
          </a:stretch>
        </p:blipFill>
        <p:spPr>
          <a:xfrm>
            <a:off x="152400" y="1600200"/>
            <a:ext cx="8915400" cy="3429000"/>
          </a:xfrm>
        </p:spPr>
      </p:pic>
      <p:sp>
        <p:nvSpPr>
          <p:cNvPr id="5124" name="Rectangle 5"/>
          <p:cNvSpPr>
            <a:spLocks noGrp="1" noChangeArrowheads="1"/>
          </p:cNvSpPr>
          <p:nvPr>
            <p:ph type="body" sz="half" idx="2"/>
          </p:nvPr>
        </p:nvSpPr>
        <p:spPr>
          <a:xfrm>
            <a:off x="457200" y="5029200"/>
            <a:ext cx="8229600" cy="990600"/>
          </a:xfrm>
        </p:spPr>
        <p:txBody>
          <a:bodyPr/>
          <a:lstStyle/>
          <a:p>
            <a:pPr>
              <a:lnSpc>
                <a:spcPct val="90000"/>
              </a:lnSpc>
              <a:buFontTx/>
              <a:buNone/>
            </a:pPr>
            <a:endParaRPr lang="en-US" sz="1800" smtClean="0"/>
          </a:p>
          <a:p>
            <a:pPr>
              <a:lnSpc>
                <a:spcPct val="90000"/>
              </a:lnSpc>
              <a:buFontTx/>
              <a:buNone/>
            </a:pPr>
            <a:endParaRPr lang="en-US" sz="1800" smtClean="0"/>
          </a:p>
          <a:p>
            <a:pPr>
              <a:lnSpc>
                <a:spcPct val="90000"/>
              </a:lnSpc>
              <a:buFontTx/>
              <a:buNone/>
            </a:pPr>
            <a:r>
              <a:rPr lang="en-US" sz="1800" smtClean="0"/>
              <a:t>—Source: NCWIT, Data: HERI 2010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Grp="1" noChangeArrowheads="1"/>
          </p:cNvSpPr>
          <p:nvPr>
            <p:ph type="title"/>
          </p:nvPr>
        </p:nvSpPr>
        <p:spPr>
          <a:xfrm>
            <a:off x="914400" y="274638"/>
            <a:ext cx="7315200" cy="944562"/>
          </a:xfrm>
        </p:spPr>
        <p:txBody>
          <a:bodyPr/>
          <a:lstStyle/>
          <a:p>
            <a:r>
              <a:rPr lang="en-US" smtClean="0"/>
              <a:t>The missing 70%</a:t>
            </a:r>
          </a:p>
        </p:txBody>
      </p:sp>
      <p:pic>
        <p:nvPicPr>
          <p:cNvPr id="6147" name="Picture 9"/>
          <p:cNvPicPr>
            <a:picLocks noChangeAspect="1" noChangeArrowheads="1"/>
          </p:cNvPicPr>
          <p:nvPr>
            <p:ph sz="half" idx="1"/>
          </p:nvPr>
        </p:nvPicPr>
        <p:blipFill>
          <a:blip r:embed="rId2" cstate="print"/>
          <a:srcRect/>
          <a:stretch>
            <a:fillRect/>
          </a:stretch>
        </p:blipFill>
        <p:spPr>
          <a:xfrm>
            <a:off x="457200" y="1371600"/>
            <a:ext cx="8229600" cy="4114800"/>
          </a:xfrm>
        </p:spPr>
      </p:pic>
      <p:sp>
        <p:nvSpPr>
          <p:cNvPr id="6148" name="Rectangle 10"/>
          <p:cNvSpPr>
            <a:spLocks noGrp="1" noChangeArrowheads="1"/>
          </p:cNvSpPr>
          <p:nvPr>
            <p:ph type="body" sz="half" idx="2"/>
          </p:nvPr>
        </p:nvSpPr>
        <p:spPr>
          <a:xfrm>
            <a:off x="457200" y="5715000"/>
            <a:ext cx="8229600" cy="304800"/>
          </a:xfrm>
        </p:spPr>
        <p:txBody>
          <a:bodyPr/>
          <a:lstStyle/>
          <a:p>
            <a:pPr>
              <a:lnSpc>
                <a:spcPct val="80000"/>
              </a:lnSpc>
              <a:buFontTx/>
              <a:buNone/>
            </a:pPr>
            <a:r>
              <a:rPr lang="en-US" sz="1600" smtClean="0"/>
              <a:t>—Source: CSTA, Data: College Board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MS Announcement and Project Kickoff_10_18_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GEMS Announcement and Project Kickoff_10_18_2010</Template>
  <TotalTime>583</TotalTime>
  <Words>1815</Words>
  <Application>Microsoft Office PowerPoint</Application>
  <PresentationFormat>On-screen Show (4:3)</PresentationFormat>
  <Paragraphs>587</Paragraphs>
  <Slides>42</Slides>
  <Notes>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GEMS Announcement and Project Kickoff_10_18_2010</vt:lpstr>
      <vt:lpstr>How can we build enrollment?</vt:lpstr>
      <vt:lpstr>Need</vt:lpstr>
      <vt:lpstr>The 10 fastest-growing jobs between now and 2018  http://careerplanning.about.com/</vt:lpstr>
      <vt:lpstr> Occupation Total Job Openings 2008–2018  </vt:lpstr>
      <vt:lpstr>Top 10 best jobs http://money.cnn.com/magazines/moneymag/bestjobs/</vt:lpstr>
      <vt:lpstr>Problem</vt:lpstr>
      <vt:lpstr>Slide 7</vt:lpstr>
      <vt:lpstr>% Decline in freshman interest</vt:lpstr>
      <vt:lpstr>The missing 70%</vt:lpstr>
      <vt:lpstr>Challenge</vt:lpstr>
      <vt:lpstr>Challenge</vt:lpstr>
      <vt:lpstr>Jobs vs. Education in Georgia</vt:lpstr>
      <vt:lpstr>Malaysia</vt:lpstr>
      <vt:lpstr>Malaysia</vt:lpstr>
      <vt:lpstr>Malaysia</vt:lpstr>
      <vt:lpstr>Malaysia</vt:lpstr>
      <vt:lpstr>Slide 17</vt:lpstr>
      <vt:lpstr>Data from UMS</vt:lpstr>
      <vt:lpstr>Employability Survey of SKTM Graduates</vt:lpstr>
      <vt:lpstr>Employability Survey of SKTM Graduates</vt:lpstr>
      <vt:lpstr>STPM Results</vt:lpstr>
      <vt:lpstr>Slide 22</vt:lpstr>
      <vt:lpstr>Slide 23</vt:lpstr>
      <vt:lpstr>SPM Courses in ICT</vt:lpstr>
      <vt:lpstr>Challenge</vt:lpstr>
      <vt:lpstr>Columbus State University Efforts</vt:lpstr>
      <vt:lpstr>CSU’s Initiatives</vt:lpstr>
      <vt:lpstr>Summer Computer Camps</vt:lpstr>
      <vt:lpstr>Summer Computer Camps</vt:lpstr>
      <vt:lpstr>First Lego League Robotics</vt:lpstr>
      <vt:lpstr>Weekend Teacher Workshops</vt:lpstr>
      <vt:lpstr>Summer Teacher Workshops</vt:lpstr>
      <vt:lpstr>State of Computer Science Education in Georgia</vt:lpstr>
      <vt:lpstr>New Initiative</vt:lpstr>
      <vt:lpstr>Computer Science Teacher Endorsement</vt:lpstr>
      <vt:lpstr>Computer Science Teacher Endorsement</vt:lpstr>
      <vt:lpstr>Computer Science Teacher Endorsement</vt:lpstr>
      <vt:lpstr>Computer Science Teacher Endorsement</vt:lpstr>
      <vt:lpstr>Other CSU Initiatives</vt:lpstr>
      <vt:lpstr>What can UMS do?</vt:lpstr>
      <vt:lpstr>Slide 41</vt:lpstr>
      <vt:lpstr>Slide 42</vt:lpstr>
    </vt:vector>
  </TitlesOfParts>
  <Company>Columbus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10,000 New Computer Science Teachers by 2015 – How can we help?</dc:title>
  <dc:creator>wayne summers</dc:creator>
  <cp:lastModifiedBy>csu</cp:lastModifiedBy>
  <cp:revision>52</cp:revision>
  <dcterms:created xsi:type="dcterms:W3CDTF">2010-11-10T21:02:12Z</dcterms:created>
  <dcterms:modified xsi:type="dcterms:W3CDTF">2011-06-08T04:36:11Z</dcterms:modified>
</cp:coreProperties>
</file>