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9" r:id="rId2"/>
    <p:sldId id="280" r:id="rId3"/>
    <p:sldId id="282" r:id="rId4"/>
    <p:sldId id="257" r:id="rId5"/>
    <p:sldId id="263" r:id="rId6"/>
    <p:sldId id="264" r:id="rId7"/>
    <p:sldId id="265" r:id="rId8"/>
    <p:sldId id="266" r:id="rId9"/>
    <p:sldId id="267" r:id="rId10"/>
    <p:sldId id="283" r:id="rId11"/>
    <p:sldId id="284" r:id="rId12"/>
    <p:sldId id="268" r:id="rId13"/>
    <p:sldId id="269" r:id="rId14"/>
    <p:sldId id="286" r:id="rId15"/>
    <p:sldId id="285" r:id="rId16"/>
    <p:sldId id="271" r:id="rId17"/>
    <p:sldId id="273" r:id="rId18"/>
    <p:sldId id="274" r:id="rId19"/>
    <p:sldId id="288" r:id="rId20"/>
    <p:sldId id="289" r:id="rId21"/>
    <p:sldId id="290" r:id="rId22"/>
    <p:sldId id="291" r:id="rId23"/>
    <p:sldId id="292" r:id="rId24"/>
    <p:sldId id="276" r:id="rId25"/>
    <p:sldId id="275" r:id="rId26"/>
    <p:sldId id="277" r:id="rId2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27363"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sz="quarter" idx="1"/>
          </p:nvPr>
        </p:nvSpPr>
        <p:spPr bwMode="auto">
          <a:xfrm>
            <a:off x="3956050" y="0"/>
            <a:ext cx="3027363"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ChangeArrowheads="1"/>
          </p:cNvSpPr>
          <p:nvPr>
            <p:ph type="ftr" sz="quarter" idx="2"/>
          </p:nvPr>
        </p:nvSpPr>
        <p:spPr bwMode="auto">
          <a:xfrm>
            <a:off x="0" y="8818563"/>
            <a:ext cx="3027363"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3" name="Rectangle 5"/>
          <p:cNvSpPr>
            <a:spLocks noGrp="1" noChangeArrowheads="1"/>
          </p:cNvSpPr>
          <p:nvPr>
            <p:ph type="sldNum" sz="quarter" idx="3"/>
          </p:nvPr>
        </p:nvSpPr>
        <p:spPr bwMode="auto">
          <a:xfrm>
            <a:off x="3956050" y="8818563"/>
            <a:ext cx="3027363"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737871A-1D8B-4DB6-853E-00B63ADACA45}" type="slidenum">
              <a:rPr lang="en-US"/>
              <a:pPr>
                <a:defRPr/>
              </a:pPr>
              <a:t>‹#›</a:t>
            </a:fld>
            <a:endParaRPr lang="en-US"/>
          </a:p>
        </p:txBody>
      </p:sp>
    </p:spTree>
    <p:extLst>
      <p:ext uri="{BB962C8B-B14F-4D97-AF65-F5344CB8AC3E}">
        <p14:creationId xmlns="" xmlns:p14="http://schemas.microsoft.com/office/powerpoint/2010/main" val="172110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27363" cy="463550"/>
          </a:xfrm>
          <a:prstGeom prst="rect">
            <a:avLst/>
          </a:prstGeom>
          <a:noFill/>
          <a:ln>
            <a:noFill/>
          </a:ln>
          <a:effectLst/>
          <a:ex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16387" name="Rectangle 3"/>
          <p:cNvSpPr>
            <a:spLocks noGrp="1" noChangeArrowheads="1"/>
          </p:cNvSpPr>
          <p:nvPr>
            <p:ph type="dt" idx="1"/>
          </p:nvPr>
        </p:nvSpPr>
        <p:spPr bwMode="auto">
          <a:xfrm>
            <a:off x="3956050" y="0"/>
            <a:ext cx="3027363" cy="463550"/>
          </a:xfrm>
          <a:prstGeom prst="rect">
            <a:avLst/>
          </a:prstGeom>
          <a:noFill/>
          <a:ln>
            <a:noFill/>
          </a:ln>
          <a:effectLst/>
          <a:ex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98500" y="4410075"/>
            <a:ext cx="5588000" cy="4176713"/>
          </a:xfrm>
          <a:prstGeom prst="rect">
            <a:avLst/>
          </a:prstGeom>
          <a:noFill/>
          <a:ln>
            <a:noFill/>
          </a:ln>
          <a:effectLst/>
          <a:ex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18563"/>
            <a:ext cx="3027363" cy="463550"/>
          </a:xfrm>
          <a:prstGeom prst="rect">
            <a:avLst/>
          </a:prstGeom>
          <a:noFill/>
          <a:ln>
            <a:noFill/>
          </a:ln>
          <a:effectLst/>
          <a:ex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16391" name="Rectangle 7"/>
          <p:cNvSpPr>
            <a:spLocks noGrp="1" noChangeArrowheads="1"/>
          </p:cNvSpPr>
          <p:nvPr>
            <p:ph type="sldNum" sz="quarter" idx="5"/>
          </p:nvPr>
        </p:nvSpPr>
        <p:spPr bwMode="auto">
          <a:xfrm>
            <a:off x="3956050" y="8818563"/>
            <a:ext cx="3027363" cy="463550"/>
          </a:xfrm>
          <a:prstGeom prst="rect">
            <a:avLst/>
          </a:prstGeom>
          <a:noFill/>
          <a:ln>
            <a:noFill/>
          </a:ln>
          <a:effectLst/>
          <a:ex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E7349ADF-F040-444A-BA09-E7733FCFB0C1}" type="slidenum">
              <a:rPr lang="en-US"/>
              <a:pPr>
                <a:defRPr/>
              </a:pPr>
              <a:t>‹#›</a:t>
            </a:fld>
            <a:endParaRPr lang="en-US"/>
          </a:p>
        </p:txBody>
      </p:sp>
    </p:spTree>
    <p:extLst>
      <p:ext uri="{BB962C8B-B14F-4D97-AF65-F5344CB8AC3E}">
        <p14:creationId xmlns="" xmlns:p14="http://schemas.microsoft.com/office/powerpoint/2010/main" val="875811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0329357-C31B-4613-A4FF-813FDBDBEAC4}" type="slidenum">
              <a:rPr lang="en-US" smtClean="0"/>
              <a:pPr/>
              <a:t>12</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E62CE8E-0F79-4180-B909-53452E416897}" type="slidenum">
              <a:rPr lang="en-US" smtClean="0"/>
              <a:pPr/>
              <a:t>13</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39F571-C421-4AE0-90B6-94C74D2B93AE}" type="slidenum">
              <a:rPr lang="en-US"/>
              <a:pPr>
                <a:defRPr/>
              </a:pPr>
              <a:t>‹#›</a:t>
            </a:fld>
            <a:endParaRPr lang="en-US"/>
          </a:p>
        </p:txBody>
      </p:sp>
    </p:spTree>
    <p:extLst>
      <p:ext uri="{BB962C8B-B14F-4D97-AF65-F5344CB8AC3E}">
        <p14:creationId xmlns="" xmlns:p14="http://schemas.microsoft.com/office/powerpoint/2010/main" val="348158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B9FD8-6C3B-477F-98ED-A8577A417E82}" type="slidenum">
              <a:rPr lang="en-US"/>
              <a:pPr>
                <a:defRPr/>
              </a:pPr>
              <a:t>‹#›</a:t>
            </a:fld>
            <a:endParaRPr lang="en-US"/>
          </a:p>
        </p:txBody>
      </p:sp>
    </p:spTree>
    <p:extLst>
      <p:ext uri="{BB962C8B-B14F-4D97-AF65-F5344CB8AC3E}">
        <p14:creationId xmlns="" xmlns:p14="http://schemas.microsoft.com/office/powerpoint/2010/main" val="359165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C59CC8-C275-4745-827B-922B45292FDB}" type="slidenum">
              <a:rPr lang="en-US"/>
              <a:pPr>
                <a:defRPr/>
              </a:pPr>
              <a:t>‹#›</a:t>
            </a:fld>
            <a:endParaRPr lang="en-US"/>
          </a:p>
        </p:txBody>
      </p:sp>
    </p:spTree>
    <p:extLst>
      <p:ext uri="{BB962C8B-B14F-4D97-AF65-F5344CB8AC3E}">
        <p14:creationId xmlns="" xmlns:p14="http://schemas.microsoft.com/office/powerpoint/2010/main" val="365313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86D27D-8F4E-4CA9-AD9F-E0EF55B617BF}" type="slidenum">
              <a:rPr lang="en-US"/>
              <a:pPr>
                <a:defRPr/>
              </a:pPr>
              <a:t>‹#›</a:t>
            </a:fld>
            <a:endParaRPr lang="en-US"/>
          </a:p>
        </p:txBody>
      </p:sp>
    </p:spTree>
    <p:extLst>
      <p:ext uri="{BB962C8B-B14F-4D97-AF65-F5344CB8AC3E}">
        <p14:creationId xmlns="" xmlns:p14="http://schemas.microsoft.com/office/powerpoint/2010/main" val="2543872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0C9F2B38-FD7A-4E02-AFD5-4E789DBC3EE9}" type="datetime1">
              <a:rPr lang="en-US" smtClean="0"/>
              <a:pPr>
                <a:defRPr/>
              </a:pPr>
              <a:t>3/6/2012</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0E16CEB-0982-4C1C-909F-16C3651E5D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smtClean="0"/>
              <a:t>TSYS School of Computer Science</a:t>
            </a:r>
            <a:endParaRPr lang="en-US"/>
          </a:p>
        </p:txBody>
      </p:sp>
    </p:spTree>
    <p:extLst>
      <p:ext uri="{BB962C8B-B14F-4D97-AF65-F5344CB8AC3E}">
        <p14:creationId xmlns="" xmlns:p14="http://schemas.microsoft.com/office/powerpoint/2010/main" val="154556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ABAC3C-0F87-43BC-BE49-93EC73C4E70D}" type="slidenum">
              <a:rPr lang="en-US"/>
              <a:pPr>
                <a:defRPr/>
              </a:pPr>
              <a:t>‹#›</a:t>
            </a:fld>
            <a:endParaRPr lang="en-US"/>
          </a:p>
        </p:txBody>
      </p:sp>
    </p:spTree>
    <p:extLst>
      <p:ext uri="{BB962C8B-B14F-4D97-AF65-F5344CB8AC3E}">
        <p14:creationId xmlns="" xmlns:p14="http://schemas.microsoft.com/office/powerpoint/2010/main" val="68898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A4EB12-79DD-4E21-8B44-0A2D03367A9F}" type="slidenum">
              <a:rPr lang="en-US"/>
              <a:pPr>
                <a:defRPr/>
              </a:pPr>
              <a:t>‹#›</a:t>
            </a:fld>
            <a:endParaRPr lang="en-US"/>
          </a:p>
        </p:txBody>
      </p:sp>
    </p:spTree>
    <p:extLst>
      <p:ext uri="{BB962C8B-B14F-4D97-AF65-F5344CB8AC3E}">
        <p14:creationId xmlns="" xmlns:p14="http://schemas.microsoft.com/office/powerpoint/2010/main" val="182718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2CFF3-4FDB-4B6F-8DF0-202CA43FA34F}" type="slidenum">
              <a:rPr lang="en-US"/>
              <a:pPr>
                <a:defRPr/>
              </a:pPr>
              <a:t>‹#›</a:t>
            </a:fld>
            <a:endParaRPr lang="en-US"/>
          </a:p>
        </p:txBody>
      </p:sp>
    </p:spTree>
    <p:extLst>
      <p:ext uri="{BB962C8B-B14F-4D97-AF65-F5344CB8AC3E}">
        <p14:creationId xmlns="" xmlns:p14="http://schemas.microsoft.com/office/powerpoint/2010/main" val="272589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084E8D-3B78-4F10-9121-A8FB9E1F0422}" type="slidenum">
              <a:rPr lang="en-US"/>
              <a:pPr>
                <a:defRPr/>
              </a:pPr>
              <a:t>‹#›</a:t>
            </a:fld>
            <a:endParaRPr lang="en-US"/>
          </a:p>
        </p:txBody>
      </p:sp>
    </p:spTree>
    <p:extLst>
      <p:ext uri="{BB962C8B-B14F-4D97-AF65-F5344CB8AC3E}">
        <p14:creationId xmlns="" xmlns:p14="http://schemas.microsoft.com/office/powerpoint/2010/main" val="357645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B94273-654D-4575-B5A6-B8A4311767FB}" type="slidenum">
              <a:rPr lang="en-US"/>
              <a:pPr>
                <a:defRPr/>
              </a:pPr>
              <a:t>‹#›</a:t>
            </a:fld>
            <a:endParaRPr lang="en-US"/>
          </a:p>
        </p:txBody>
      </p:sp>
    </p:spTree>
    <p:extLst>
      <p:ext uri="{BB962C8B-B14F-4D97-AF65-F5344CB8AC3E}">
        <p14:creationId xmlns="" xmlns:p14="http://schemas.microsoft.com/office/powerpoint/2010/main" val="702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C861DF-7EEA-4C8F-A69F-89F4FA885A14}" type="slidenum">
              <a:rPr lang="en-US"/>
              <a:pPr>
                <a:defRPr/>
              </a:pPr>
              <a:t>‹#›</a:t>
            </a:fld>
            <a:endParaRPr lang="en-US"/>
          </a:p>
        </p:txBody>
      </p:sp>
    </p:spTree>
    <p:extLst>
      <p:ext uri="{BB962C8B-B14F-4D97-AF65-F5344CB8AC3E}">
        <p14:creationId xmlns="" xmlns:p14="http://schemas.microsoft.com/office/powerpoint/2010/main" val="221084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CB0F3C-EE95-40B1-A153-9286ED18584F}" type="slidenum">
              <a:rPr lang="en-US"/>
              <a:pPr>
                <a:defRPr/>
              </a:pPr>
              <a:t>‹#›</a:t>
            </a:fld>
            <a:endParaRPr lang="en-US"/>
          </a:p>
        </p:txBody>
      </p:sp>
    </p:spTree>
    <p:extLst>
      <p:ext uri="{BB962C8B-B14F-4D97-AF65-F5344CB8AC3E}">
        <p14:creationId xmlns="" xmlns:p14="http://schemas.microsoft.com/office/powerpoint/2010/main" val="93450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729482-D9C7-4619-8656-FF1572305369}" type="slidenum">
              <a:rPr lang="en-US"/>
              <a:pPr>
                <a:defRPr/>
              </a:pPr>
              <a:t>‹#›</a:t>
            </a:fld>
            <a:endParaRPr lang="en-US"/>
          </a:p>
        </p:txBody>
      </p:sp>
    </p:spTree>
    <p:extLst>
      <p:ext uri="{BB962C8B-B14F-4D97-AF65-F5344CB8AC3E}">
        <p14:creationId xmlns="" xmlns:p14="http://schemas.microsoft.com/office/powerpoint/2010/main" val="167610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728A7573-4C70-4C81-AC5A-79A0E55288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academics.columbusstate.edu/catalogs/2010-2011/reqs/cobcs_bscompscgames.asp" TargetMode="External"/><Relationship Id="rId7" Type="http://schemas.openxmlformats.org/officeDocument/2006/relationships/hyperlink" Target="http://academics.columbusstate.edu/catalogs/2012-2013/reqs/cobcs_combocs.php" TargetMode="External"/><Relationship Id="rId2" Type="http://schemas.openxmlformats.org/officeDocument/2006/relationships/hyperlink" Target="http://academics.columbusstate.edu/catalogs/2010-2011/reqs/cobcs_bsapcompsci.asp" TargetMode="External"/><Relationship Id="rId1" Type="http://schemas.openxmlformats.org/officeDocument/2006/relationships/slideLayout" Target="../slideLayouts/slideLayout2.xml"/><Relationship Id="rId6" Type="http://schemas.openxmlformats.org/officeDocument/2006/relationships/hyperlink" Target="http://academics.columbusstate.edu/catalogs/2010-2011/reqs/cobcs_bsit_online.asp" TargetMode="External"/><Relationship Id="rId5" Type="http://schemas.openxmlformats.org/officeDocument/2006/relationships/hyperlink" Target="http://academics.columbusstate.edu/catalogs/2010-2011/reqs/cobcs_bsit.asp" TargetMode="External"/><Relationship Id="rId4" Type="http://schemas.openxmlformats.org/officeDocument/2006/relationships/hyperlink" Target="http://academics.columbusstate.edu/catalogs/2010-2011/reqs/cobcs_bscompsci.as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academics.columbusstate.edu/catalogs/2012-2013/degrees_speccert.php" TargetMode="External"/><Relationship Id="rId2" Type="http://schemas.openxmlformats.org/officeDocument/2006/relationships/hyperlink" Target="http://academics.columbusstate.edu/catalogs/2012-2013/reqs/cobcs_msapcompsci.php" TargetMode="External"/><Relationship Id="rId1" Type="http://schemas.openxmlformats.org/officeDocument/2006/relationships/slideLayout" Target="../slideLayouts/slideLayout2.xml"/><Relationship Id="rId4" Type="http://schemas.openxmlformats.org/officeDocument/2006/relationships/hyperlink" Target="http://academics.columbusstate.edu/catalogs/2012-2013/degrees_specprogs.ph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video.computerworld.com/services/player/bcpid1351827287?bctid=147060150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s@columbusstate.edu" TargetMode="External"/><Relationship Id="rId2" Type="http://schemas.openxmlformats.org/officeDocument/2006/relationships/hyperlink" Target="http://cs.columbusstate.edu/" TargetMode="External"/><Relationship Id="rId1" Type="http://schemas.openxmlformats.org/officeDocument/2006/relationships/slideLayout" Target="../slideLayouts/slideLayout1.xml"/><Relationship Id="rId4" Type="http://schemas.openxmlformats.org/officeDocument/2006/relationships/hyperlink" Target="mailto:wsummers_wayne@columbusstat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610600" cy="3505200"/>
          </a:xfrm>
        </p:spPr>
        <p:txBody>
          <a:bodyPr/>
          <a:lstStyle/>
          <a:p>
            <a:r>
              <a:rPr lang="en-US" sz="5400" dirty="0" smtClean="0">
                <a:solidFill>
                  <a:srgbClr val="3366CC"/>
                </a:solidFill>
                <a:latin typeface="Georgia" pitchFamily="18" charset="0"/>
              </a:rPr>
              <a:t/>
            </a:r>
            <a:br>
              <a:rPr lang="en-US" sz="5400" dirty="0" smtClean="0">
                <a:solidFill>
                  <a:srgbClr val="3366CC"/>
                </a:solidFill>
                <a:latin typeface="Georgia" pitchFamily="18" charset="0"/>
              </a:rPr>
            </a:br>
            <a:r>
              <a:rPr lang="en-US" sz="4800" dirty="0" smtClean="0">
                <a:solidFill>
                  <a:srgbClr val="3366CC"/>
                </a:solidFill>
                <a:latin typeface="Georgia" pitchFamily="18" charset="0"/>
              </a:rPr>
              <a:t>PRESENTATION</a:t>
            </a:r>
            <a:r>
              <a:rPr lang="en-US" sz="4000" dirty="0" smtClean="0">
                <a:solidFill>
                  <a:srgbClr val="3366CC"/>
                </a:solidFill>
                <a:latin typeface="Georgia" pitchFamily="18" charset="0"/>
              </a:rPr>
              <a:t/>
            </a:r>
            <a:br>
              <a:rPr lang="en-US" sz="4000" dirty="0" smtClean="0">
                <a:solidFill>
                  <a:srgbClr val="3366CC"/>
                </a:solidFill>
                <a:latin typeface="Georgia" pitchFamily="18" charset="0"/>
              </a:rPr>
            </a:br>
            <a:r>
              <a:rPr lang="en-US" sz="4000" dirty="0" smtClean="0">
                <a:solidFill>
                  <a:srgbClr val="3366CC"/>
                </a:solidFill>
                <a:latin typeface="Georgia" pitchFamily="18" charset="0"/>
              </a:rPr>
              <a:t>to</a:t>
            </a:r>
            <a:br>
              <a:rPr lang="en-US" sz="4000" dirty="0" smtClean="0">
                <a:solidFill>
                  <a:srgbClr val="3366CC"/>
                </a:solidFill>
                <a:latin typeface="Georgia" pitchFamily="18" charset="0"/>
              </a:rPr>
            </a:br>
            <a:r>
              <a:rPr lang="en-US" sz="4000" dirty="0" smtClean="0">
                <a:solidFill>
                  <a:srgbClr val="3366CC"/>
                </a:solidFill>
                <a:latin typeface="Georgia" pitchFamily="18" charset="0"/>
              </a:rPr>
              <a:t>BEIJING INSTITUTE of PETROCHEMICAL TECHNOLOGY</a:t>
            </a:r>
            <a:r>
              <a:rPr lang="en-US" dirty="0" smtClean="0">
                <a:solidFill>
                  <a:srgbClr val="3366CC"/>
                </a:solidFill>
                <a:latin typeface="Georgia" pitchFamily="18" charset="0"/>
              </a:rPr>
              <a:t/>
            </a:r>
            <a:br>
              <a:rPr lang="en-US" dirty="0" smtClean="0">
                <a:solidFill>
                  <a:srgbClr val="3366CC"/>
                </a:solidFill>
                <a:latin typeface="Georgia" pitchFamily="18" charset="0"/>
              </a:rPr>
            </a:br>
            <a:endParaRPr lang="en-US" dirty="0"/>
          </a:p>
        </p:txBody>
      </p:sp>
      <p:sp>
        <p:nvSpPr>
          <p:cNvPr id="3" name="Subtitle 2"/>
          <p:cNvSpPr>
            <a:spLocks noGrp="1"/>
          </p:cNvSpPr>
          <p:nvPr>
            <p:ph type="subTitle" idx="1"/>
          </p:nvPr>
        </p:nvSpPr>
        <p:spPr>
          <a:xfrm>
            <a:off x="1447800" y="3657600"/>
            <a:ext cx="6705600" cy="2438400"/>
          </a:xfrm>
        </p:spPr>
        <p:txBody>
          <a:bodyPr/>
          <a:lstStyle/>
          <a:p>
            <a:r>
              <a:rPr lang="en-US" dirty="0" smtClean="0"/>
              <a:t>Dr. Wayne Summers</a:t>
            </a:r>
          </a:p>
          <a:p>
            <a:r>
              <a:rPr lang="en-US" dirty="0" smtClean="0"/>
              <a:t>TSYS School of Computer Science</a:t>
            </a:r>
          </a:p>
          <a:p>
            <a:r>
              <a:rPr lang="en-US" dirty="0" smtClean="0"/>
              <a:t>	Columbus State University</a:t>
            </a:r>
          </a:p>
          <a:p>
            <a:r>
              <a:rPr lang="en-US" dirty="0" smtClean="0"/>
              <a:t>7 May 2012</a:t>
            </a:r>
            <a:endParaRPr lang="en-US" dirty="0"/>
          </a:p>
        </p:txBody>
      </p:sp>
      <p:pic>
        <p:nvPicPr>
          <p:cNvPr id="4" name="Picture 7" descr="C:\Documents and Settings\CSU\My Documents\images\CSTA\lydia-shamim-students.jpg"/>
          <p:cNvPicPr>
            <a:picLocks noChangeAspect="1" noChangeArrowheads="1"/>
          </p:cNvPicPr>
          <p:nvPr/>
        </p:nvPicPr>
        <p:blipFill>
          <a:blip r:embed="rId2" cstate="print"/>
          <a:srcRect/>
          <a:stretch>
            <a:fillRect/>
          </a:stretch>
        </p:blipFill>
        <p:spPr bwMode="auto">
          <a:xfrm>
            <a:off x="228600" y="381000"/>
            <a:ext cx="1930400" cy="1447800"/>
          </a:xfrm>
          <a:prstGeom prst="rect">
            <a:avLst/>
          </a:prstGeom>
          <a:noFill/>
          <a:ln w="9525">
            <a:noFill/>
            <a:miter lim="800000"/>
            <a:headEnd/>
            <a:tailEnd/>
          </a:ln>
        </p:spPr>
      </p:pic>
      <p:pic>
        <p:nvPicPr>
          <p:cNvPr id="5" name="Picture 8" descr="H:\images\oxford pics\science-museum\difference-engine-class.JPG"/>
          <p:cNvPicPr>
            <a:picLocks noChangeAspect="1" noChangeArrowheads="1"/>
          </p:cNvPicPr>
          <p:nvPr/>
        </p:nvPicPr>
        <p:blipFill>
          <a:blip r:embed="rId3" cstate="print"/>
          <a:srcRect/>
          <a:stretch>
            <a:fillRect/>
          </a:stretch>
        </p:blipFill>
        <p:spPr bwMode="auto">
          <a:xfrm>
            <a:off x="7112000" y="228600"/>
            <a:ext cx="2032000" cy="1524000"/>
          </a:xfrm>
          <a:prstGeom prst="rect">
            <a:avLst/>
          </a:prstGeom>
          <a:noFill/>
          <a:ln w="9525">
            <a:noFill/>
            <a:miter lim="800000"/>
            <a:headEnd/>
            <a:tailEnd/>
          </a:ln>
        </p:spPr>
      </p:pic>
      <p:pic>
        <p:nvPicPr>
          <p:cNvPr id="6" name="Picture 6" descr="MPj04100840000[1]"/>
          <p:cNvPicPr>
            <a:picLocks noChangeAspect="1" noChangeArrowheads="1"/>
          </p:cNvPicPr>
          <p:nvPr/>
        </p:nvPicPr>
        <p:blipFill>
          <a:blip r:embed="rId4" cstate="print"/>
          <a:srcRect/>
          <a:stretch>
            <a:fillRect/>
          </a:stretch>
        </p:blipFill>
        <p:spPr bwMode="auto">
          <a:xfrm>
            <a:off x="457200" y="4800600"/>
            <a:ext cx="1057275" cy="1123950"/>
          </a:xfrm>
          <a:prstGeom prst="rect">
            <a:avLst/>
          </a:prstGeom>
          <a:noFill/>
          <a:ln w="9525">
            <a:noFill/>
            <a:miter lim="800000"/>
            <a:headEnd/>
            <a:tailEnd/>
          </a:ln>
        </p:spPr>
      </p:pic>
      <p:pic>
        <p:nvPicPr>
          <p:cNvPr id="7" name="Picture 7" descr="MPj04021410000[1]"/>
          <p:cNvPicPr>
            <a:picLocks noChangeAspect="1" noChangeArrowheads="1"/>
          </p:cNvPicPr>
          <p:nvPr/>
        </p:nvPicPr>
        <p:blipFill>
          <a:blip r:embed="rId5" cstate="print"/>
          <a:srcRect/>
          <a:stretch>
            <a:fillRect/>
          </a:stretch>
        </p:blipFill>
        <p:spPr bwMode="auto">
          <a:xfrm>
            <a:off x="8001000" y="4495800"/>
            <a:ext cx="838200" cy="14192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563562"/>
          </a:xfrm>
        </p:spPr>
        <p:txBody>
          <a:bodyPr/>
          <a:lstStyle/>
          <a:p>
            <a:r>
              <a:rPr lang="en-US" sz="3200" b="1" dirty="0" smtClean="0">
                <a:solidFill>
                  <a:schemeClr val="accent2">
                    <a:lumMod val="75000"/>
                  </a:schemeClr>
                </a:solidFill>
              </a:rPr>
              <a:t>Academic Programs in Computer Science</a:t>
            </a:r>
            <a:endParaRPr lang="en-US" sz="3200" b="1" dirty="0"/>
          </a:p>
        </p:txBody>
      </p:sp>
      <p:sp>
        <p:nvSpPr>
          <p:cNvPr id="3" name="Content Placeholder 2"/>
          <p:cNvSpPr>
            <a:spLocks noGrp="1"/>
          </p:cNvSpPr>
          <p:nvPr>
            <p:ph idx="1"/>
          </p:nvPr>
        </p:nvSpPr>
        <p:spPr>
          <a:xfrm>
            <a:off x="304800" y="1143001"/>
            <a:ext cx="8534400" cy="4495800"/>
          </a:xfrm>
        </p:spPr>
        <p:txBody>
          <a:bodyPr/>
          <a:lstStyle/>
          <a:p>
            <a:r>
              <a:rPr lang="en-US" dirty="0" smtClean="0">
                <a:hlinkClick r:id="rId2"/>
              </a:rPr>
              <a:t>BS Computer Science - Applied Track</a:t>
            </a:r>
            <a:endParaRPr lang="en-US" dirty="0" smtClean="0"/>
          </a:p>
          <a:p>
            <a:r>
              <a:rPr lang="en-US" dirty="0" smtClean="0">
                <a:hlinkClick r:id="rId3"/>
              </a:rPr>
              <a:t>BS Computer Science - Games Track</a:t>
            </a:r>
            <a:endParaRPr lang="en-US" dirty="0" smtClean="0"/>
          </a:p>
          <a:p>
            <a:r>
              <a:rPr lang="en-US" dirty="0" smtClean="0">
                <a:hlinkClick r:id="rId4"/>
              </a:rPr>
              <a:t>BS Computer Science - Systems Track</a:t>
            </a:r>
            <a:endParaRPr lang="en-US" dirty="0" smtClean="0"/>
          </a:p>
          <a:p>
            <a:r>
              <a:rPr lang="en-US" dirty="0" smtClean="0">
                <a:hlinkClick r:id="rId5"/>
              </a:rPr>
              <a:t>BS Information Technology</a:t>
            </a:r>
            <a:endParaRPr lang="en-US" dirty="0" smtClean="0"/>
          </a:p>
          <a:p>
            <a:r>
              <a:rPr lang="en-US" dirty="0" smtClean="0">
                <a:hlinkClick r:id="rId6"/>
              </a:rPr>
              <a:t>BS Information Technology (online)</a:t>
            </a:r>
            <a:endParaRPr lang="en-US" dirty="0" smtClean="0"/>
          </a:p>
          <a:p>
            <a:r>
              <a:rPr lang="en-US" dirty="0" smtClean="0">
                <a:hlinkClick r:id="rId7"/>
              </a:rPr>
              <a:t>Combined BS/MS Computer Science</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563562"/>
          </a:xfrm>
        </p:spPr>
        <p:txBody>
          <a:bodyPr/>
          <a:lstStyle/>
          <a:p>
            <a:r>
              <a:rPr lang="en-US" sz="3200" b="1" dirty="0" smtClean="0">
                <a:solidFill>
                  <a:schemeClr val="accent2">
                    <a:lumMod val="75000"/>
                  </a:schemeClr>
                </a:solidFill>
              </a:rPr>
              <a:t>Academic Programs in Computer Science</a:t>
            </a:r>
            <a:endParaRPr lang="en-US" sz="3200" b="1" dirty="0"/>
          </a:p>
        </p:txBody>
      </p:sp>
      <p:sp>
        <p:nvSpPr>
          <p:cNvPr id="3" name="Content Placeholder 2"/>
          <p:cNvSpPr>
            <a:spLocks noGrp="1"/>
          </p:cNvSpPr>
          <p:nvPr>
            <p:ph idx="1"/>
          </p:nvPr>
        </p:nvSpPr>
        <p:spPr>
          <a:xfrm>
            <a:off x="304800" y="838200"/>
            <a:ext cx="8610600" cy="5287963"/>
          </a:xfrm>
        </p:spPr>
        <p:txBody>
          <a:bodyPr/>
          <a:lstStyle/>
          <a:p>
            <a:r>
              <a:rPr lang="en-US" sz="2800" dirty="0" smtClean="0">
                <a:hlinkClick r:id="rId2"/>
              </a:rPr>
              <a:t>MS Applied Computer Science</a:t>
            </a:r>
            <a:endParaRPr lang="en-US" sz="2800" dirty="0" smtClean="0"/>
          </a:p>
          <a:p>
            <a:pPr lvl="1"/>
            <a:r>
              <a:rPr lang="en-US" sz="2400" dirty="0" smtClean="0"/>
              <a:t>Information Assurance</a:t>
            </a:r>
          </a:p>
          <a:p>
            <a:pPr lvl="1"/>
            <a:r>
              <a:rPr lang="en-US" sz="2400" dirty="0" smtClean="0"/>
              <a:t>Software Development</a:t>
            </a:r>
          </a:p>
          <a:p>
            <a:pPr lvl="1"/>
            <a:r>
              <a:rPr lang="en-US" sz="2400" dirty="0" smtClean="0"/>
              <a:t>Modeling and Simulation</a:t>
            </a:r>
          </a:p>
          <a:p>
            <a:r>
              <a:rPr lang="en-US" sz="2800" dirty="0" smtClean="0">
                <a:hlinkClick r:id="rId3"/>
              </a:rPr>
              <a:t>Computer Science Undergraduate Research Certificate</a:t>
            </a:r>
            <a:endParaRPr lang="en-US" sz="2800" dirty="0" smtClean="0"/>
          </a:p>
          <a:p>
            <a:r>
              <a:rPr lang="en-US" sz="2800" dirty="0" smtClean="0">
                <a:hlinkClick r:id="rId3"/>
              </a:rPr>
              <a:t>Graduate Certificates:</a:t>
            </a:r>
          </a:p>
          <a:p>
            <a:pPr lvl="1"/>
            <a:r>
              <a:rPr lang="en-US" sz="2400" dirty="0" smtClean="0">
                <a:hlinkClick r:id="rId3"/>
              </a:rPr>
              <a:t>Modeling and Simulation</a:t>
            </a:r>
            <a:endParaRPr lang="en-US" sz="2400" dirty="0" smtClean="0"/>
          </a:p>
          <a:p>
            <a:pPr lvl="1"/>
            <a:r>
              <a:rPr lang="en-US" sz="2400" dirty="0" smtClean="0">
                <a:hlinkClick r:id="rId3"/>
              </a:rPr>
              <a:t>Information Systems Security Officer</a:t>
            </a:r>
            <a:r>
              <a:rPr lang="en-US" sz="2400" dirty="0" smtClean="0"/>
              <a:t> </a:t>
            </a:r>
          </a:p>
          <a:p>
            <a:pPr lvl="1"/>
            <a:r>
              <a:rPr lang="en-US" sz="2400" dirty="0" smtClean="0">
                <a:hlinkClick r:id="rId3"/>
              </a:rPr>
              <a:t>Information Systems Security Professional</a:t>
            </a:r>
            <a:endParaRPr lang="en-US" sz="2400" dirty="0" smtClean="0"/>
          </a:p>
          <a:p>
            <a:r>
              <a:rPr lang="en-US" sz="2800" dirty="0" smtClean="0">
                <a:hlinkClick r:id="rId4"/>
              </a:rPr>
              <a:t>Computer Science Endorsement</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E1CE78FC-6D5E-4862-9A8B-AA725B91471B}" type="slidenum">
              <a:rPr lang="en-US" smtClean="0"/>
              <a:pPr/>
              <a:t>12</a:t>
            </a:fld>
            <a:endParaRPr lang="en-US" smtClean="0"/>
          </a:p>
        </p:txBody>
      </p:sp>
      <p:sp>
        <p:nvSpPr>
          <p:cNvPr id="4099" name="Footer Placeholder 5"/>
          <p:cNvSpPr>
            <a:spLocks noGrp="1"/>
          </p:cNvSpPr>
          <p:nvPr>
            <p:ph type="ftr" sz="quarter" idx="12"/>
          </p:nvPr>
        </p:nvSpPr>
        <p:spPr>
          <a:noFill/>
        </p:spPr>
        <p:txBody>
          <a:bodyPr/>
          <a:lstStyle/>
          <a:p>
            <a:r>
              <a:rPr lang="en-US" dirty="0" smtClean="0"/>
              <a:t>TSYS School of Computer Science</a:t>
            </a:r>
          </a:p>
        </p:txBody>
      </p:sp>
      <p:sp>
        <p:nvSpPr>
          <p:cNvPr id="7170" name="Rectangle 2"/>
          <p:cNvSpPr>
            <a:spLocks noGrp="1" noRot="1" noChangeArrowheads="1"/>
          </p:cNvSpPr>
          <p:nvPr>
            <p:ph type="title"/>
          </p:nvPr>
        </p:nvSpPr>
        <p:spPr>
          <a:xfrm>
            <a:off x="457200" y="274638"/>
            <a:ext cx="8229600" cy="868362"/>
          </a:xfrm>
        </p:spPr>
        <p:txBody>
          <a:bodyPr/>
          <a:lstStyle/>
          <a:p>
            <a:pPr eaLnBrk="1" hangingPunct="1">
              <a:defRPr/>
            </a:pPr>
            <a:r>
              <a:rPr lang="en-US" sz="4000" dirty="0" smtClean="0">
                <a:solidFill>
                  <a:schemeClr val="accent2">
                    <a:lumMod val="75000"/>
                  </a:schemeClr>
                </a:solidFill>
              </a:rPr>
              <a:t>Academic Programs in </a:t>
            </a:r>
            <a:br>
              <a:rPr lang="en-US" sz="4000" dirty="0" smtClean="0">
                <a:solidFill>
                  <a:schemeClr val="accent2">
                    <a:lumMod val="75000"/>
                  </a:schemeClr>
                </a:solidFill>
              </a:rPr>
            </a:br>
            <a:r>
              <a:rPr lang="en-US" sz="4000" dirty="0" smtClean="0">
                <a:solidFill>
                  <a:schemeClr val="accent2">
                    <a:lumMod val="75000"/>
                  </a:schemeClr>
                </a:solidFill>
              </a:rPr>
              <a:t>Computer Science</a:t>
            </a:r>
          </a:p>
        </p:txBody>
      </p:sp>
      <p:sp>
        <p:nvSpPr>
          <p:cNvPr id="7171" name="Rectangle 3"/>
          <p:cNvSpPr>
            <a:spLocks noGrp="1" noChangeArrowheads="1"/>
          </p:cNvSpPr>
          <p:nvPr>
            <p:ph type="body" idx="1"/>
          </p:nvPr>
        </p:nvSpPr>
        <p:spPr>
          <a:xfrm>
            <a:off x="457200" y="1371600"/>
            <a:ext cx="8229600" cy="4953000"/>
          </a:xfrm>
        </p:spPr>
        <p:txBody>
          <a:bodyPr/>
          <a:lstStyle/>
          <a:p>
            <a:pPr eaLnBrk="1" hangingPunct="1">
              <a:lnSpc>
                <a:spcPct val="90000"/>
              </a:lnSpc>
              <a:defRPr/>
            </a:pPr>
            <a:r>
              <a:rPr lang="en-US" sz="2800" b="1" dirty="0" smtClean="0">
                <a:solidFill>
                  <a:schemeClr val="accent2">
                    <a:lumMod val="75000"/>
                  </a:schemeClr>
                </a:solidFill>
              </a:rPr>
              <a:t>Bachelor of Science in Computer Science</a:t>
            </a:r>
          </a:p>
          <a:p>
            <a:pPr lvl="1" eaLnBrk="1" hangingPunct="1">
              <a:lnSpc>
                <a:spcPct val="90000"/>
              </a:lnSpc>
              <a:defRPr/>
            </a:pPr>
            <a:r>
              <a:rPr lang="en-US" sz="2400" b="1" dirty="0" smtClean="0">
                <a:solidFill>
                  <a:schemeClr val="accent2">
                    <a:lumMod val="75000"/>
                  </a:schemeClr>
                </a:solidFill>
              </a:rPr>
              <a:t>Systems</a:t>
            </a:r>
          </a:p>
          <a:p>
            <a:pPr lvl="2" eaLnBrk="1" hangingPunct="1">
              <a:lnSpc>
                <a:spcPct val="90000"/>
              </a:lnSpc>
              <a:defRPr/>
            </a:pPr>
            <a:r>
              <a:rPr lang="en-US" sz="2000" dirty="0" smtClean="0">
                <a:solidFill>
                  <a:schemeClr val="accent2">
                    <a:lumMod val="75000"/>
                  </a:schemeClr>
                </a:solidFill>
              </a:rPr>
              <a:t>designed for students who plan on continuing to a graduate program in Computer Science or who want a more traditional and theoretical degree </a:t>
            </a:r>
          </a:p>
          <a:p>
            <a:pPr lvl="1" eaLnBrk="1" hangingPunct="1">
              <a:lnSpc>
                <a:spcPct val="90000"/>
              </a:lnSpc>
              <a:defRPr/>
            </a:pPr>
            <a:r>
              <a:rPr lang="en-US" sz="2400" b="1" dirty="0" smtClean="0">
                <a:solidFill>
                  <a:schemeClr val="accent2">
                    <a:lumMod val="75000"/>
                  </a:schemeClr>
                </a:solidFill>
              </a:rPr>
              <a:t>Applied</a:t>
            </a:r>
          </a:p>
          <a:p>
            <a:pPr lvl="2" eaLnBrk="1" hangingPunct="1">
              <a:lnSpc>
                <a:spcPct val="90000"/>
              </a:lnSpc>
              <a:defRPr/>
            </a:pPr>
            <a:r>
              <a:rPr lang="en-US" sz="2000" dirty="0" smtClean="0">
                <a:solidFill>
                  <a:schemeClr val="accent2">
                    <a:lumMod val="75000"/>
                  </a:schemeClr>
                </a:solidFill>
              </a:rPr>
              <a:t>less theoretical with a focus on mainframe programming and web programming</a:t>
            </a:r>
          </a:p>
          <a:p>
            <a:pPr lvl="1" eaLnBrk="1" hangingPunct="1">
              <a:lnSpc>
                <a:spcPct val="90000"/>
              </a:lnSpc>
              <a:defRPr/>
            </a:pPr>
            <a:r>
              <a:rPr lang="en-US" sz="2400" b="1" dirty="0" smtClean="0">
                <a:solidFill>
                  <a:schemeClr val="accent2">
                    <a:lumMod val="75000"/>
                  </a:schemeClr>
                </a:solidFill>
              </a:rPr>
              <a:t>Games</a:t>
            </a:r>
          </a:p>
          <a:p>
            <a:pPr lvl="2" eaLnBrk="1" hangingPunct="1">
              <a:lnSpc>
                <a:spcPct val="90000"/>
              </a:lnSpc>
              <a:defRPr/>
            </a:pPr>
            <a:r>
              <a:rPr lang="en-US" sz="2000" dirty="0" smtClean="0">
                <a:solidFill>
                  <a:schemeClr val="accent2">
                    <a:lumMod val="75000"/>
                  </a:schemeClr>
                </a:solidFill>
              </a:rPr>
              <a:t>designed for students who plan on continuing to a graduate program in Computer Science or who want to work in the gaming, modeling, and simulation industry</a:t>
            </a:r>
          </a:p>
          <a:p>
            <a:pPr eaLnBrk="1" hangingPunct="1">
              <a:lnSpc>
                <a:spcPct val="90000"/>
              </a:lnSpc>
              <a:defRPr/>
            </a:pPr>
            <a:r>
              <a:rPr lang="en-US" sz="2800" dirty="0" smtClean="0">
                <a:solidFill>
                  <a:schemeClr val="accent2">
                    <a:lumMod val="75000"/>
                  </a:schemeClr>
                </a:solidFill>
              </a:rPr>
              <a:t>Minor Computer Science (</a:t>
            </a:r>
            <a:r>
              <a:rPr lang="en-US" sz="2000" dirty="0" smtClean="0">
                <a:solidFill>
                  <a:schemeClr val="accent2">
                    <a:lumMod val="75000"/>
                  </a:schemeClr>
                </a:solidFill>
              </a:rPr>
              <a:t>18 semester hours</a:t>
            </a:r>
            <a:r>
              <a:rPr lang="en-US" sz="2800" dirty="0" smtClean="0">
                <a:solidFill>
                  <a:schemeClr val="accent2">
                    <a:lumMod val="75000"/>
                  </a:schemeClr>
                </a:solidFill>
              </a:rPr>
              <a:t>)</a:t>
            </a:r>
          </a:p>
        </p:txBody>
      </p:sp>
      <p:sp>
        <p:nvSpPr>
          <p:cNvPr id="6" name="Date Placeholder 5"/>
          <p:cNvSpPr>
            <a:spLocks noGrp="1"/>
          </p:cNvSpPr>
          <p:nvPr>
            <p:ph type="dt" sz="half" idx="10"/>
          </p:nvPr>
        </p:nvSpPr>
        <p:spPr/>
        <p:txBody>
          <a:bodyPr/>
          <a:lstStyle/>
          <a:p>
            <a:pPr>
              <a:defRPr/>
            </a:pPr>
            <a:fld id="{CC3A9EF6-3D9E-4E49-B609-AFD889C85C90}" type="datetime1">
              <a:rPr lang="en-US" smtClean="0"/>
              <a:pPr>
                <a:defRPr/>
              </a:pPr>
              <a:t>3/6/2012</a:t>
            </a:fld>
            <a:endParaRPr lang="en-US"/>
          </a:p>
        </p:txBody>
      </p:sp>
    </p:spTree>
    <p:extLst>
      <p:ext uri="{BB962C8B-B14F-4D97-AF65-F5344CB8AC3E}">
        <p14:creationId xmlns="" xmlns:p14="http://schemas.microsoft.com/office/powerpoint/2010/main" val="1994810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fld id="{3E2AAFF2-EDEF-44C6-9E9E-F8DAD35F7B9D}" type="slidenum">
              <a:rPr lang="en-US" smtClean="0"/>
              <a:pPr/>
              <a:t>13</a:t>
            </a:fld>
            <a:endParaRPr lang="en-US" smtClean="0"/>
          </a:p>
        </p:txBody>
      </p:sp>
      <p:sp>
        <p:nvSpPr>
          <p:cNvPr id="5123" name="Footer Placeholder 5"/>
          <p:cNvSpPr>
            <a:spLocks noGrp="1"/>
          </p:cNvSpPr>
          <p:nvPr>
            <p:ph type="ftr" sz="quarter" idx="12"/>
          </p:nvPr>
        </p:nvSpPr>
        <p:spPr>
          <a:noFill/>
        </p:spPr>
        <p:txBody>
          <a:bodyPr/>
          <a:lstStyle/>
          <a:p>
            <a:r>
              <a:rPr lang="en-US" smtClean="0"/>
              <a:t>TSYS School of Computer Science</a:t>
            </a:r>
          </a:p>
        </p:txBody>
      </p:sp>
      <p:sp>
        <p:nvSpPr>
          <p:cNvPr id="7170" name="Rectangle 2"/>
          <p:cNvSpPr>
            <a:spLocks noGrp="1" noRot="1" noChangeArrowheads="1"/>
          </p:cNvSpPr>
          <p:nvPr>
            <p:ph type="title"/>
          </p:nvPr>
        </p:nvSpPr>
        <p:spPr>
          <a:xfrm>
            <a:off x="457200" y="274638"/>
            <a:ext cx="8229600" cy="868362"/>
          </a:xfrm>
        </p:spPr>
        <p:txBody>
          <a:bodyPr/>
          <a:lstStyle/>
          <a:p>
            <a:pPr eaLnBrk="1" hangingPunct="1">
              <a:defRPr/>
            </a:pPr>
            <a:r>
              <a:rPr lang="en-US" sz="4000" dirty="0" smtClean="0">
                <a:solidFill>
                  <a:schemeClr val="accent2">
                    <a:lumMod val="75000"/>
                  </a:schemeClr>
                </a:solidFill>
              </a:rPr>
              <a:t>Academic Programs in </a:t>
            </a:r>
            <a:br>
              <a:rPr lang="en-US" sz="4000" dirty="0" smtClean="0">
                <a:solidFill>
                  <a:schemeClr val="accent2">
                    <a:lumMod val="75000"/>
                  </a:schemeClr>
                </a:solidFill>
              </a:rPr>
            </a:br>
            <a:r>
              <a:rPr lang="en-US" sz="4000" dirty="0" smtClean="0">
                <a:solidFill>
                  <a:schemeClr val="accent2">
                    <a:lumMod val="75000"/>
                  </a:schemeClr>
                </a:solidFill>
              </a:rPr>
              <a:t>Computer Science</a:t>
            </a:r>
          </a:p>
        </p:txBody>
      </p:sp>
      <p:sp>
        <p:nvSpPr>
          <p:cNvPr id="7171" name="Rectangle 3"/>
          <p:cNvSpPr>
            <a:spLocks noGrp="1" noChangeArrowheads="1"/>
          </p:cNvSpPr>
          <p:nvPr>
            <p:ph type="body" idx="1"/>
          </p:nvPr>
        </p:nvSpPr>
        <p:spPr>
          <a:xfrm>
            <a:off x="388398" y="1371600"/>
            <a:ext cx="8229600" cy="4724400"/>
          </a:xfrm>
        </p:spPr>
        <p:txBody>
          <a:bodyPr/>
          <a:lstStyle/>
          <a:p>
            <a:pPr eaLnBrk="1" hangingPunct="1">
              <a:lnSpc>
                <a:spcPct val="90000"/>
              </a:lnSpc>
              <a:defRPr/>
            </a:pPr>
            <a:r>
              <a:rPr lang="en-US" sz="2800" b="1" dirty="0" smtClean="0">
                <a:solidFill>
                  <a:schemeClr val="accent2">
                    <a:lumMod val="75000"/>
                  </a:schemeClr>
                </a:solidFill>
              </a:rPr>
              <a:t>Bachelor of Science in Information Technology</a:t>
            </a:r>
          </a:p>
          <a:p>
            <a:pPr lvl="1" eaLnBrk="1" hangingPunct="1">
              <a:lnSpc>
                <a:spcPct val="90000"/>
              </a:lnSpc>
              <a:defRPr/>
            </a:pPr>
            <a:r>
              <a:rPr lang="en-US" sz="2400" dirty="0" smtClean="0">
                <a:solidFill>
                  <a:schemeClr val="accent2">
                    <a:lumMod val="75000"/>
                  </a:schemeClr>
                </a:solidFill>
              </a:rPr>
              <a:t>provides students with a combination of knowledge, hands–on experience, and application of theory. </a:t>
            </a:r>
          </a:p>
          <a:p>
            <a:pPr lvl="1" eaLnBrk="1" hangingPunct="1">
              <a:lnSpc>
                <a:spcPct val="90000"/>
              </a:lnSpc>
              <a:defRPr/>
            </a:pPr>
            <a:r>
              <a:rPr lang="en-US" sz="2400" dirty="0" smtClean="0">
                <a:solidFill>
                  <a:schemeClr val="accent2">
                    <a:lumMod val="75000"/>
                  </a:schemeClr>
                </a:solidFill>
              </a:rPr>
              <a:t>The curriculum emphasizes quantitative and communication skills as well as providing a basic foundation in understanding the business process and the role of Information Technology in supporting that process.</a:t>
            </a:r>
          </a:p>
          <a:p>
            <a:pPr eaLnBrk="1" hangingPunct="1">
              <a:lnSpc>
                <a:spcPct val="90000"/>
              </a:lnSpc>
              <a:defRPr/>
            </a:pPr>
            <a:r>
              <a:rPr lang="en-US" sz="2800" b="1" dirty="0" smtClean="0">
                <a:solidFill>
                  <a:schemeClr val="accent2">
                    <a:lumMod val="75000"/>
                  </a:schemeClr>
                </a:solidFill>
              </a:rPr>
              <a:t>Computer Science Teacher Endorsement</a:t>
            </a:r>
          </a:p>
        </p:txBody>
      </p:sp>
      <p:pic>
        <p:nvPicPr>
          <p:cNvPr id="5126" name="Picture 6" descr="andy with AT&amp;T students"/>
          <p:cNvPicPr>
            <a:picLocks noChangeAspect="1" noChangeArrowheads="1"/>
          </p:cNvPicPr>
          <p:nvPr/>
        </p:nvPicPr>
        <p:blipFill>
          <a:blip r:embed="rId3" cstate="print"/>
          <a:srcRect/>
          <a:stretch>
            <a:fillRect/>
          </a:stretch>
        </p:blipFill>
        <p:spPr bwMode="auto">
          <a:xfrm>
            <a:off x="6553200" y="5181600"/>
            <a:ext cx="2438400" cy="1819443"/>
          </a:xfrm>
          <a:prstGeom prst="rect">
            <a:avLst/>
          </a:prstGeom>
          <a:noFill/>
          <a:ln w="9525">
            <a:noFill/>
            <a:miter lim="800000"/>
            <a:headEnd/>
            <a:tailEnd/>
          </a:ln>
        </p:spPr>
      </p:pic>
      <p:pic>
        <p:nvPicPr>
          <p:cNvPr id="5127" name="Picture 7"/>
          <p:cNvPicPr>
            <a:picLocks noChangeAspect="1" noChangeArrowheads="1"/>
          </p:cNvPicPr>
          <p:nvPr/>
        </p:nvPicPr>
        <p:blipFill>
          <a:blip r:embed="rId4" cstate="print"/>
          <a:srcRect/>
          <a:stretch>
            <a:fillRect/>
          </a:stretch>
        </p:blipFill>
        <p:spPr bwMode="auto">
          <a:xfrm>
            <a:off x="381000" y="5042995"/>
            <a:ext cx="2743200" cy="1815005"/>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fld id="{E08947C8-E401-469A-9084-B743DBB5AB36}" type="datetime1">
              <a:rPr lang="en-US" smtClean="0"/>
              <a:pPr>
                <a:defRPr/>
              </a:pPr>
              <a:t>3/6/2012</a:t>
            </a:fld>
            <a:endParaRPr lang="en-US"/>
          </a:p>
        </p:txBody>
      </p:sp>
    </p:spTree>
    <p:extLst>
      <p:ext uri="{BB962C8B-B14F-4D97-AF65-F5344CB8AC3E}">
        <p14:creationId xmlns="" xmlns:p14="http://schemas.microsoft.com/office/powerpoint/2010/main" val="3835119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r>
              <a:rPr lang="en-US" sz="2800" dirty="0" smtClean="0"/>
              <a:t>Computer Science Undergraduate Research Certificate</a:t>
            </a:r>
            <a:endParaRPr lang="en-US" sz="2800" b="1" dirty="0"/>
          </a:p>
        </p:txBody>
      </p:sp>
      <p:sp>
        <p:nvSpPr>
          <p:cNvPr id="3" name="Content Placeholder 2"/>
          <p:cNvSpPr>
            <a:spLocks noGrp="1"/>
          </p:cNvSpPr>
          <p:nvPr>
            <p:ph idx="1"/>
          </p:nvPr>
        </p:nvSpPr>
        <p:spPr>
          <a:xfrm>
            <a:off x="457200" y="1371600"/>
            <a:ext cx="8229600" cy="4495801"/>
          </a:xfrm>
        </p:spPr>
        <p:txBody>
          <a:bodyPr/>
          <a:lstStyle/>
          <a:p>
            <a:r>
              <a:rPr lang="en-US" sz="2000" dirty="0" smtClean="0"/>
              <a:t>Prepare undergraduate students for the rigors of a graduate program that encompasses a research emphasis </a:t>
            </a:r>
          </a:p>
          <a:p>
            <a:r>
              <a:rPr lang="en-US" sz="2000" dirty="0" smtClean="0"/>
              <a:t>Designed for who wish to continue into the M.S. in Applied Computer Science.   </a:t>
            </a:r>
          </a:p>
          <a:p>
            <a:r>
              <a:rPr lang="en-US" sz="2000" dirty="0" smtClean="0"/>
              <a:t>Students must have finished the equivalent of seven semesters of Computer Science in good standing including courses in data structures, operating systems, databases, computer architectures, and algorithms. </a:t>
            </a:r>
          </a:p>
          <a:p>
            <a:r>
              <a:rPr lang="en-US" sz="2000" dirty="0" smtClean="0"/>
              <a:t>Requirements include:</a:t>
            </a:r>
          </a:p>
          <a:p>
            <a:pPr lvl="1"/>
            <a:r>
              <a:rPr lang="en-US" sz="1600" dirty="0" smtClean="0"/>
              <a:t> CPSC 4205 Senior Project &amp; Portfolio (3 Credits), </a:t>
            </a:r>
          </a:p>
          <a:p>
            <a:pPr lvl="1"/>
            <a:r>
              <a:rPr lang="en-US" sz="1600" dirty="0" smtClean="0"/>
              <a:t>CPSC 4899 Independent Study (3 Credits), </a:t>
            </a:r>
          </a:p>
          <a:p>
            <a:pPr lvl="1"/>
            <a:r>
              <a:rPr lang="en-US" sz="1600" dirty="0" smtClean="0"/>
              <a:t>CPSC 4500 Undergraduate Research (6 Credits), and </a:t>
            </a:r>
          </a:p>
          <a:p>
            <a:pPr lvl="1"/>
            <a:r>
              <a:rPr lang="en-US" sz="1600" dirty="0" smtClean="0"/>
              <a:t>at least one additional three-credit upper division computer science class approved by the School of Computer Science</a:t>
            </a:r>
            <a:r>
              <a:rPr lang="en-US" sz="1400" dirty="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411162"/>
          </a:xfrm>
        </p:spPr>
        <p:txBody>
          <a:bodyPr/>
          <a:lstStyle/>
          <a:p>
            <a:r>
              <a:rPr lang="en-US" sz="3600" b="1" dirty="0" smtClean="0"/>
              <a:t>MS Applied Computer Science</a:t>
            </a:r>
          </a:p>
        </p:txBody>
      </p:sp>
      <p:sp>
        <p:nvSpPr>
          <p:cNvPr id="3" name="Content Placeholder 2"/>
          <p:cNvSpPr>
            <a:spLocks noGrp="1"/>
          </p:cNvSpPr>
          <p:nvPr>
            <p:ph idx="1"/>
          </p:nvPr>
        </p:nvSpPr>
        <p:spPr>
          <a:xfrm>
            <a:off x="304800" y="685800"/>
            <a:ext cx="8610600" cy="5440363"/>
          </a:xfrm>
        </p:spPr>
        <p:txBody>
          <a:bodyPr/>
          <a:lstStyle/>
          <a:p>
            <a:r>
              <a:rPr lang="en-US" dirty="0" smtClean="0"/>
              <a:t>36 hours of computer science coursework</a:t>
            </a:r>
          </a:p>
          <a:p>
            <a:pPr lvl="1"/>
            <a:r>
              <a:rPr lang="en-US" b="1" dirty="0" smtClean="0"/>
              <a:t>Program Core (12 Hours)</a:t>
            </a:r>
          </a:p>
          <a:p>
            <a:pPr lvl="1"/>
            <a:r>
              <a:rPr lang="en-US" b="1" dirty="0" smtClean="0"/>
              <a:t>Program Concentration (15 Hours):</a:t>
            </a:r>
            <a:endParaRPr lang="en-US" dirty="0" smtClean="0"/>
          </a:p>
          <a:p>
            <a:pPr lvl="2"/>
            <a:r>
              <a:rPr lang="en-US" dirty="0" smtClean="0"/>
              <a:t>Information Assurance</a:t>
            </a:r>
          </a:p>
          <a:p>
            <a:pPr lvl="3"/>
            <a:r>
              <a:rPr lang="en-US" dirty="0" smtClean="0"/>
              <a:t>Courses in Computer Networking and Security</a:t>
            </a:r>
          </a:p>
          <a:p>
            <a:pPr lvl="2"/>
            <a:r>
              <a:rPr lang="en-US" dirty="0" smtClean="0"/>
              <a:t>Software Development</a:t>
            </a:r>
          </a:p>
          <a:p>
            <a:pPr lvl="3"/>
            <a:r>
              <a:rPr lang="en-US" dirty="0" smtClean="0"/>
              <a:t>Courses in Programming and Software Engineering</a:t>
            </a:r>
          </a:p>
          <a:p>
            <a:pPr lvl="2"/>
            <a:r>
              <a:rPr lang="en-US" dirty="0" smtClean="0"/>
              <a:t>Modeling and Simulation</a:t>
            </a:r>
          </a:p>
          <a:p>
            <a:pPr lvl="3"/>
            <a:r>
              <a:rPr lang="en-US" dirty="0" smtClean="0"/>
              <a:t>Courses in Simulation and Visualization</a:t>
            </a:r>
          </a:p>
          <a:p>
            <a:pPr lvl="1"/>
            <a:r>
              <a:rPr lang="en-US" b="1" dirty="0" smtClean="0"/>
              <a:t>Program Electives (9 Hours)</a:t>
            </a:r>
          </a:p>
          <a:p>
            <a:pPr lvl="2"/>
            <a:r>
              <a:rPr lang="en-US" b="1" i="1" dirty="0" smtClean="0"/>
              <a:t>Thesis recommended</a:t>
            </a:r>
          </a:p>
          <a:p>
            <a:pPr lvl="1"/>
            <a:r>
              <a:rPr lang="en-US" b="1" dirty="0" smtClean="0"/>
              <a:t>Exit Exam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F8DDE94B-5D66-47AC-A22F-DEBCD478A186}" type="slidenum">
              <a:rPr lang="en-US" smtClean="0"/>
              <a:pPr/>
              <a:t>16</a:t>
            </a:fld>
            <a:endParaRPr lang="en-US" smtClean="0"/>
          </a:p>
        </p:txBody>
      </p:sp>
      <p:sp>
        <p:nvSpPr>
          <p:cNvPr id="6147" name="Footer Placeholder 5"/>
          <p:cNvSpPr>
            <a:spLocks noGrp="1"/>
          </p:cNvSpPr>
          <p:nvPr>
            <p:ph type="ftr" sz="quarter" idx="12"/>
          </p:nvPr>
        </p:nvSpPr>
        <p:spPr>
          <a:noFill/>
        </p:spPr>
        <p:txBody>
          <a:bodyPr/>
          <a:lstStyle/>
          <a:p>
            <a:r>
              <a:rPr lang="en-US" smtClean="0"/>
              <a:t>TSYS School of Computer Science</a:t>
            </a:r>
          </a:p>
        </p:txBody>
      </p:sp>
      <p:sp>
        <p:nvSpPr>
          <p:cNvPr id="22530" name="Rectangle 2"/>
          <p:cNvSpPr>
            <a:spLocks noGrp="1" noRot="1" noChangeArrowheads="1"/>
          </p:cNvSpPr>
          <p:nvPr>
            <p:ph type="title"/>
          </p:nvPr>
        </p:nvSpPr>
        <p:spPr/>
        <p:txBody>
          <a:bodyPr/>
          <a:lstStyle/>
          <a:p>
            <a:pPr eaLnBrk="1" hangingPunct="1">
              <a:defRPr/>
            </a:pPr>
            <a:r>
              <a:rPr lang="en-US" dirty="0" smtClean="0">
                <a:solidFill>
                  <a:schemeClr val="accent2">
                    <a:lumMod val="75000"/>
                  </a:schemeClr>
                </a:solidFill>
              </a:rPr>
              <a:t>Students are educated to be:</a:t>
            </a:r>
          </a:p>
        </p:txBody>
      </p:sp>
      <p:sp>
        <p:nvSpPr>
          <p:cNvPr id="22531" name="Rectangle 3"/>
          <p:cNvSpPr>
            <a:spLocks noGrp="1" noChangeArrowheads="1"/>
          </p:cNvSpPr>
          <p:nvPr>
            <p:ph type="body" idx="1"/>
          </p:nvPr>
        </p:nvSpPr>
        <p:spPr>
          <a:xfrm>
            <a:off x="406277" y="1219200"/>
            <a:ext cx="8229600" cy="4876800"/>
          </a:xfrm>
        </p:spPr>
        <p:txBody>
          <a:bodyPr/>
          <a:lstStyle/>
          <a:p>
            <a:pPr eaLnBrk="1" hangingPunct="1">
              <a:lnSpc>
                <a:spcPct val="90000"/>
              </a:lnSpc>
              <a:defRPr/>
            </a:pPr>
            <a:r>
              <a:rPr lang="en-US" sz="2800" dirty="0" smtClean="0"/>
              <a:t>Software Engineers / Architects </a:t>
            </a:r>
          </a:p>
          <a:p>
            <a:pPr lvl="1" eaLnBrk="1" hangingPunct="1">
              <a:lnSpc>
                <a:spcPct val="90000"/>
              </a:lnSpc>
              <a:defRPr/>
            </a:pPr>
            <a:r>
              <a:rPr lang="en-US" sz="2400" dirty="0" smtClean="0"/>
              <a:t>(Most Satisfying Job Rating by CNN Survey </a:t>
            </a:r>
            <a:r>
              <a:rPr lang="en-US" sz="2000" dirty="0" smtClean="0"/>
              <a:t>4/13/07</a:t>
            </a:r>
            <a:r>
              <a:rPr lang="en-US" sz="2400" dirty="0" smtClean="0"/>
              <a:t>)</a:t>
            </a:r>
          </a:p>
          <a:p>
            <a:pPr eaLnBrk="1" hangingPunct="1">
              <a:lnSpc>
                <a:spcPct val="90000"/>
              </a:lnSpc>
              <a:defRPr/>
            </a:pPr>
            <a:r>
              <a:rPr lang="en-US" sz="2800" dirty="0" smtClean="0"/>
              <a:t>Computer Programmers / Software Developers</a:t>
            </a:r>
          </a:p>
          <a:p>
            <a:pPr lvl="1" eaLnBrk="1" hangingPunct="1">
              <a:lnSpc>
                <a:spcPct val="90000"/>
              </a:lnSpc>
              <a:defRPr/>
            </a:pPr>
            <a:r>
              <a:rPr lang="en-US" sz="2400" dirty="0" smtClean="0"/>
              <a:t>Java, C++, VB, C#, .NET, COBOL, Assembler,...</a:t>
            </a:r>
          </a:p>
          <a:p>
            <a:pPr eaLnBrk="1" hangingPunct="1">
              <a:lnSpc>
                <a:spcPct val="90000"/>
              </a:lnSpc>
              <a:defRPr/>
            </a:pPr>
            <a:r>
              <a:rPr lang="en-US" sz="2800" dirty="0" smtClean="0"/>
              <a:t>Game &amp; Simulation Programmers</a:t>
            </a:r>
          </a:p>
          <a:p>
            <a:pPr eaLnBrk="1" hangingPunct="1">
              <a:lnSpc>
                <a:spcPct val="90000"/>
              </a:lnSpc>
              <a:defRPr/>
            </a:pPr>
            <a:r>
              <a:rPr lang="en-US" sz="2800" dirty="0" smtClean="0"/>
              <a:t>Computer and Network Security Specialists</a:t>
            </a:r>
          </a:p>
          <a:p>
            <a:pPr eaLnBrk="1" hangingPunct="1">
              <a:lnSpc>
                <a:spcPct val="90000"/>
              </a:lnSpc>
              <a:defRPr/>
            </a:pPr>
            <a:r>
              <a:rPr lang="en-US" sz="2800" dirty="0" smtClean="0"/>
              <a:t>Web Developers</a:t>
            </a:r>
          </a:p>
          <a:p>
            <a:pPr eaLnBrk="1" hangingPunct="1">
              <a:lnSpc>
                <a:spcPct val="90000"/>
              </a:lnSpc>
              <a:defRPr/>
            </a:pPr>
            <a:r>
              <a:rPr lang="en-US" sz="2800" dirty="0" smtClean="0"/>
              <a:t>Systems Analysts</a:t>
            </a:r>
          </a:p>
          <a:p>
            <a:pPr eaLnBrk="1" hangingPunct="1">
              <a:lnSpc>
                <a:spcPct val="90000"/>
              </a:lnSpc>
              <a:defRPr/>
            </a:pPr>
            <a:r>
              <a:rPr lang="en-US" sz="2800" dirty="0" smtClean="0"/>
              <a:t>Database Administrators</a:t>
            </a:r>
          </a:p>
          <a:p>
            <a:pPr eaLnBrk="1" hangingPunct="1">
              <a:lnSpc>
                <a:spcPct val="90000"/>
              </a:lnSpc>
              <a:defRPr/>
            </a:pPr>
            <a:r>
              <a:rPr lang="en-US" sz="2800" dirty="0" smtClean="0"/>
              <a:t>Network Managers</a:t>
            </a:r>
          </a:p>
        </p:txBody>
      </p:sp>
      <p:pic>
        <p:nvPicPr>
          <p:cNvPr id="6150" name="Picture 7"/>
          <p:cNvPicPr>
            <a:picLocks noChangeAspect="1" noChangeArrowheads="1"/>
          </p:cNvPicPr>
          <p:nvPr/>
        </p:nvPicPr>
        <p:blipFill>
          <a:blip r:embed="rId2" cstate="print"/>
          <a:srcRect/>
          <a:stretch>
            <a:fillRect/>
          </a:stretch>
        </p:blipFill>
        <p:spPr bwMode="auto">
          <a:xfrm>
            <a:off x="5791200" y="3886200"/>
            <a:ext cx="3086100" cy="2322513"/>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fld id="{6602EA7C-6B26-4FD7-BFD9-B0C4118DCF75}" type="datetime1">
              <a:rPr lang="en-US" smtClean="0"/>
              <a:pPr>
                <a:defRPr/>
              </a:pPr>
              <a:t>3/6/2012</a:t>
            </a:fld>
            <a:endParaRPr lang="en-US"/>
          </a:p>
        </p:txBody>
      </p:sp>
    </p:spTree>
    <p:extLst>
      <p:ext uri="{BB962C8B-B14F-4D97-AF65-F5344CB8AC3E}">
        <p14:creationId xmlns="" xmlns:p14="http://schemas.microsoft.com/office/powerpoint/2010/main" val="3810767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p>
            <a:fld id="{988C37CC-5F80-4DF2-8FBD-C3F75524DCCF}" type="slidenum">
              <a:rPr lang="en-US" smtClean="0"/>
              <a:pPr/>
              <a:t>17</a:t>
            </a:fld>
            <a:endParaRPr lang="en-US" smtClean="0"/>
          </a:p>
        </p:txBody>
      </p:sp>
      <p:sp>
        <p:nvSpPr>
          <p:cNvPr id="11267" name="Footer Placeholder 5"/>
          <p:cNvSpPr>
            <a:spLocks noGrp="1"/>
          </p:cNvSpPr>
          <p:nvPr>
            <p:ph type="ftr" sz="quarter" idx="12"/>
          </p:nvPr>
        </p:nvSpPr>
        <p:spPr>
          <a:noFill/>
        </p:spPr>
        <p:txBody>
          <a:bodyPr/>
          <a:lstStyle/>
          <a:p>
            <a:r>
              <a:rPr lang="en-US" smtClean="0"/>
              <a:t>TSYS School of Computer Science</a:t>
            </a:r>
          </a:p>
        </p:txBody>
      </p:sp>
      <p:sp>
        <p:nvSpPr>
          <p:cNvPr id="34818" name="Rectangle 2"/>
          <p:cNvSpPr>
            <a:spLocks noGrp="1" noRot="1" noChangeArrowheads="1"/>
          </p:cNvSpPr>
          <p:nvPr>
            <p:ph type="title"/>
          </p:nvPr>
        </p:nvSpPr>
        <p:spPr>
          <a:xfrm>
            <a:off x="457200" y="274638"/>
            <a:ext cx="8229600" cy="563562"/>
          </a:xfrm>
        </p:spPr>
        <p:txBody>
          <a:bodyPr/>
          <a:lstStyle/>
          <a:p>
            <a:pPr eaLnBrk="1" hangingPunct="1">
              <a:defRPr/>
            </a:pPr>
            <a:r>
              <a:rPr lang="en-US" dirty="0" smtClean="0">
                <a:solidFill>
                  <a:schemeClr val="accent2">
                    <a:lumMod val="75000"/>
                  </a:schemeClr>
                </a:solidFill>
              </a:rPr>
              <a:t>Student research opportunities</a:t>
            </a:r>
          </a:p>
        </p:txBody>
      </p:sp>
      <p:sp>
        <p:nvSpPr>
          <p:cNvPr id="34819" name="Rectangle 3"/>
          <p:cNvSpPr>
            <a:spLocks noGrp="1" noChangeArrowheads="1"/>
          </p:cNvSpPr>
          <p:nvPr>
            <p:ph type="body" idx="1"/>
          </p:nvPr>
        </p:nvSpPr>
        <p:spPr>
          <a:xfrm>
            <a:off x="457200" y="993775"/>
            <a:ext cx="8229600" cy="5029200"/>
          </a:xfrm>
        </p:spPr>
        <p:txBody>
          <a:bodyPr/>
          <a:lstStyle/>
          <a:p>
            <a:pPr eaLnBrk="1" hangingPunct="1">
              <a:lnSpc>
                <a:spcPct val="80000"/>
              </a:lnSpc>
              <a:defRPr/>
            </a:pPr>
            <a:r>
              <a:rPr lang="en-US" sz="2800" dirty="0" smtClean="0"/>
              <a:t>Simulation &amp; Modeling</a:t>
            </a:r>
          </a:p>
          <a:p>
            <a:pPr eaLnBrk="1" hangingPunct="1">
              <a:lnSpc>
                <a:spcPct val="80000"/>
              </a:lnSpc>
              <a:defRPr/>
            </a:pPr>
            <a:r>
              <a:rPr lang="en-US" sz="2800" dirty="0" smtClean="0"/>
              <a:t>Wireless and Network Security</a:t>
            </a:r>
          </a:p>
          <a:p>
            <a:pPr eaLnBrk="1" hangingPunct="1">
              <a:lnSpc>
                <a:spcPct val="80000"/>
              </a:lnSpc>
              <a:defRPr/>
            </a:pPr>
            <a:r>
              <a:rPr lang="en-US" sz="2800" dirty="0" smtClean="0"/>
              <a:t>Malware Detection</a:t>
            </a:r>
          </a:p>
          <a:p>
            <a:pPr eaLnBrk="1" hangingPunct="1">
              <a:lnSpc>
                <a:spcPct val="80000"/>
              </a:lnSpc>
              <a:defRPr/>
            </a:pPr>
            <a:r>
              <a:rPr lang="en-US" sz="2800" dirty="0" smtClean="0"/>
              <a:t>Forensics</a:t>
            </a:r>
          </a:p>
          <a:p>
            <a:pPr eaLnBrk="1" hangingPunct="1">
              <a:lnSpc>
                <a:spcPct val="80000"/>
              </a:lnSpc>
              <a:defRPr/>
            </a:pPr>
            <a:r>
              <a:rPr lang="en-US" sz="2800" dirty="0" smtClean="0"/>
              <a:t>Game Programming</a:t>
            </a:r>
          </a:p>
          <a:p>
            <a:pPr eaLnBrk="1" hangingPunct="1">
              <a:lnSpc>
                <a:spcPct val="80000"/>
              </a:lnSpc>
              <a:defRPr/>
            </a:pPr>
            <a:r>
              <a:rPr lang="en-US" sz="2800" dirty="0" smtClean="0"/>
              <a:t>Mobile Applications</a:t>
            </a:r>
          </a:p>
          <a:p>
            <a:pPr eaLnBrk="1" hangingPunct="1">
              <a:lnSpc>
                <a:spcPct val="80000"/>
              </a:lnSpc>
              <a:defRPr/>
            </a:pPr>
            <a:r>
              <a:rPr lang="en-US" sz="2800" dirty="0" smtClean="0"/>
              <a:t>Embedded Computing</a:t>
            </a:r>
          </a:p>
          <a:p>
            <a:pPr eaLnBrk="1" hangingPunct="1">
              <a:lnSpc>
                <a:spcPct val="80000"/>
              </a:lnSpc>
              <a:defRPr/>
            </a:pPr>
            <a:r>
              <a:rPr lang="en-US" sz="2800" dirty="0" smtClean="0"/>
              <a:t>Robotics/</a:t>
            </a:r>
            <a:r>
              <a:rPr lang="en-US" sz="2800" dirty="0" err="1" smtClean="0"/>
              <a:t>mechatronics</a:t>
            </a:r>
            <a:endParaRPr lang="en-US" sz="2800" dirty="0" smtClean="0"/>
          </a:p>
          <a:p>
            <a:pPr eaLnBrk="1" hangingPunct="1">
              <a:lnSpc>
                <a:spcPct val="80000"/>
              </a:lnSpc>
              <a:defRPr/>
            </a:pPr>
            <a:r>
              <a:rPr lang="en-US" sz="2800" dirty="0" smtClean="0"/>
              <a:t>Software Evaluation</a:t>
            </a:r>
          </a:p>
          <a:p>
            <a:pPr eaLnBrk="1" hangingPunct="1">
              <a:lnSpc>
                <a:spcPct val="80000"/>
              </a:lnSpc>
              <a:defRPr/>
            </a:pPr>
            <a:r>
              <a:rPr lang="en-US" sz="2800" dirty="0" smtClean="0"/>
              <a:t>Legacy Code Transformation</a:t>
            </a:r>
          </a:p>
          <a:p>
            <a:pPr eaLnBrk="1" hangingPunct="1">
              <a:lnSpc>
                <a:spcPct val="80000"/>
              </a:lnSpc>
              <a:defRPr/>
            </a:pPr>
            <a:r>
              <a:rPr lang="en-US" sz="2800" dirty="0" smtClean="0"/>
              <a:t>Ubiquitous Computing</a:t>
            </a:r>
          </a:p>
        </p:txBody>
      </p:sp>
      <p:pic>
        <p:nvPicPr>
          <p:cNvPr id="11270" name="Picture 4" descr="train-project"/>
          <p:cNvPicPr>
            <a:picLocks noChangeAspect="1" noChangeArrowheads="1"/>
          </p:cNvPicPr>
          <p:nvPr/>
        </p:nvPicPr>
        <p:blipFill>
          <a:blip r:embed="rId2" cstate="print"/>
          <a:srcRect/>
          <a:stretch>
            <a:fillRect/>
          </a:stretch>
        </p:blipFill>
        <p:spPr bwMode="auto">
          <a:xfrm>
            <a:off x="5867400" y="3810000"/>
            <a:ext cx="2779712" cy="2057400"/>
          </a:xfrm>
          <a:prstGeom prst="rect">
            <a:avLst/>
          </a:prstGeom>
          <a:noFill/>
          <a:ln w="9525">
            <a:noFill/>
            <a:miter lim="800000"/>
            <a:headEnd/>
            <a:tailEnd/>
          </a:ln>
        </p:spPr>
      </p:pic>
      <p:pic>
        <p:nvPicPr>
          <p:cNvPr id="11271" name="Picture 4" descr="groupPhoto-ACMMidED"/>
          <p:cNvPicPr>
            <a:picLocks noChangeAspect="1" noChangeArrowheads="1"/>
          </p:cNvPicPr>
          <p:nvPr/>
        </p:nvPicPr>
        <p:blipFill>
          <a:blip r:embed="rId3" cstate="print"/>
          <a:srcRect/>
          <a:stretch>
            <a:fillRect/>
          </a:stretch>
        </p:blipFill>
        <p:spPr bwMode="auto">
          <a:xfrm>
            <a:off x="5867400" y="1555812"/>
            <a:ext cx="2676525" cy="1984375"/>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fld id="{71338278-2D11-4BDD-A1C8-1F7DCC74F946}" type="datetime1">
              <a:rPr lang="en-US" smtClean="0"/>
              <a:pPr>
                <a:defRPr/>
              </a:pPr>
              <a:t>3/6/2012</a:t>
            </a:fld>
            <a:endParaRPr lang="en-US" dirty="0"/>
          </a:p>
        </p:txBody>
      </p:sp>
    </p:spTree>
    <p:extLst>
      <p:ext uri="{BB962C8B-B14F-4D97-AF65-F5344CB8AC3E}">
        <p14:creationId xmlns="" xmlns:p14="http://schemas.microsoft.com/office/powerpoint/2010/main" val="346882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689D815F-D609-480F-93F8-7AA07A4C450C}" type="slidenum">
              <a:rPr lang="en-US" smtClean="0"/>
              <a:pPr/>
              <a:t>18</a:t>
            </a:fld>
            <a:endParaRPr lang="en-US" smtClean="0"/>
          </a:p>
        </p:txBody>
      </p:sp>
      <p:sp>
        <p:nvSpPr>
          <p:cNvPr id="12291" name="Footer Placeholder 5"/>
          <p:cNvSpPr>
            <a:spLocks noGrp="1"/>
          </p:cNvSpPr>
          <p:nvPr>
            <p:ph type="ftr" sz="quarter" idx="12"/>
          </p:nvPr>
        </p:nvSpPr>
        <p:spPr>
          <a:noFill/>
        </p:spPr>
        <p:txBody>
          <a:bodyPr/>
          <a:lstStyle/>
          <a:p>
            <a:r>
              <a:rPr lang="en-US" smtClean="0"/>
              <a:t>TSYS School of Computer Science</a:t>
            </a:r>
          </a:p>
        </p:txBody>
      </p:sp>
      <p:sp>
        <p:nvSpPr>
          <p:cNvPr id="35842" name="Rectangle 2"/>
          <p:cNvSpPr>
            <a:spLocks noGrp="1" noRot="1" noChangeArrowheads="1"/>
          </p:cNvSpPr>
          <p:nvPr>
            <p:ph type="title"/>
          </p:nvPr>
        </p:nvSpPr>
        <p:spPr>
          <a:xfrm>
            <a:off x="457200" y="274638"/>
            <a:ext cx="8229600" cy="639762"/>
          </a:xfrm>
        </p:spPr>
        <p:txBody>
          <a:bodyPr/>
          <a:lstStyle/>
          <a:p>
            <a:pPr eaLnBrk="1" hangingPunct="1">
              <a:defRPr/>
            </a:pPr>
            <a:r>
              <a:rPr lang="en-US" sz="4000" dirty="0" smtClean="0">
                <a:solidFill>
                  <a:schemeClr val="accent2">
                    <a:lumMod val="75000"/>
                  </a:schemeClr>
                </a:solidFill>
              </a:rPr>
              <a:t>Internship and coop opportunities</a:t>
            </a:r>
          </a:p>
        </p:txBody>
      </p:sp>
      <p:sp>
        <p:nvSpPr>
          <p:cNvPr id="35843" name="Rectangle 3"/>
          <p:cNvSpPr>
            <a:spLocks noGrp="1" noChangeArrowheads="1"/>
          </p:cNvSpPr>
          <p:nvPr>
            <p:ph type="body" idx="1"/>
          </p:nvPr>
        </p:nvSpPr>
        <p:spPr>
          <a:xfrm>
            <a:off x="457200" y="914400"/>
            <a:ext cx="8229600" cy="4983163"/>
          </a:xfrm>
        </p:spPr>
        <p:txBody>
          <a:bodyPr/>
          <a:lstStyle/>
          <a:p>
            <a:pPr eaLnBrk="1" hangingPunct="1">
              <a:lnSpc>
                <a:spcPct val="90000"/>
              </a:lnSpc>
              <a:defRPr/>
            </a:pPr>
            <a:r>
              <a:rPr lang="en-US" sz="2800" dirty="0" smtClean="0"/>
              <a:t>TSYS</a:t>
            </a:r>
          </a:p>
          <a:p>
            <a:pPr eaLnBrk="1" hangingPunct="1">
              <a:lnSpc>
                <a:spcPct val="90000"/>
              </a:lnSpc>
              <a:defRPr/>
            </a:pPr>
            <a:r>
              <a:rPr lang="en-US" sz="2800" dirty="0" smtClean="0"/>
              <a:t>AFLAC</a:t>
            </a:r>
          </a:p>
          <a:p>
            <a:pPr eaLnBrk="1" hangingPunct="1">
              <a:lnSpc>
                <a:spcPct val="90000"/>
              </a:lnSpc>
              <a:defRPr/>
            </a:pPr>
            <a:r>
              <a:rPr lang="en-US" sz="2800" dirty="0" err="1" smtClean="0"/>
              <a:t>Synovus</a:t>
            </a:r>
            <a:endParaRPr lang="en-US" sz="2800" dirty="0" smtClean="0"/>
          </a:p>
          <a:p>
            <a:pPr eaLnBrk="1" hangingPunct="1">
              <a:lnSpc>
                <a:spcPct val="90000"/>
              </a:lnSpc>
              <a:defRPr/>
            </a:pPr>
            <a:r>
              <a:rPr lang="en-US" sz="2800" dirty="0" smtClean="0"/>
              <a:t>Columbus Waterworks</a:t>
            </a:r>
          </a:p>
          <a:p>
            <a:pPr eaLnBrk="1" hangingPunct="1">
              <a:lnSpc>
                <a:spcPct val="90000"/>
              </a:lnSpc>
              <a:defRPr/>
            </a:pPr>
            <a:r>
              <a:rPr lang="en-US" sz="2800" dirty="0" smtClean="0"/>
              <a:t>Ft. Benning Simulation Battle Lab</a:t>
            </a:r>
          </a:p>
          <a:p>
            <a:pPr eaLnBrk="1" hangingPunct="1">
              <a:lnSpc>
                <a:spcPct val="90000"/>
              </a:lnSpc>
              <a:defRPr/>
            </a:pPr>
            <a:r>
              <a:rPr lang="en-US" sz="2800" dirty="0" smtClean="0"/>
              <a:t>Ft. </a:t>
            </a:r>
            <a:r>
              <a:rPr lang="en-US" sz="2800" dirty="0" err="1" smtClean="0"/>
              <a:t>Benning</a:t>
            </a:r>
            <a:r>
              <a:rPr lang="en-US" sz="2800" dirty="0" smtClean="0"/>
              <a:t> Virtual Soldier Lab</a:t>
            </a:r>
          </a:p>
          <a:p>
            <a:pPr eaLnBrk="1" hangingPunct="1">
              <a:lnSpc>
                <a:spcPct val="90000"/>
              </a:lnSpc>
              <a:defRPr/>
            </a:pPr>
            <a:r>
              <a:rPr lang="en-US" sz="2800" dirty="0" smtClean="0"/>
              <a:t>Ft. </a:t>
            </a:r>
            <a:r>
              <a:rPr lang="en-US" sz="2800" dirty="0" err="1" smtClean="0"/>
              <a:t>Benning</a:t>
            </a:r>
            <a:r>
              <a:rPr lang="en-US" sz="2800" dirty="0" smtClean="0"/>
              <a:t> Martin Army Hospital</a:t>
            </a:r>
          </a:p>
          <a:p>
            <a:pPr eaLnBrk="1" hangingPunct="1">
              <a:lnSpc>
                <a:spcPct val="90000"/>
              </a:lnSpc>
              <a:defRPr/>
            </a:pPr>
            <a:r>
              <a:rPr lang="en-US" sz="2800" dirty="0" smtClean="0"/>
              <a:t>Columbus Ledger-Enquirer</a:t>
            </a:r>
          </a:p>
          <a:p>
            <a:pPr eaLnBrk="1" hangingPunct="1">
              <a:lnSpc>
                <a:spcPct val="90000"/>
              </a:lnSpc>
              <a:defRPr/>
            </a:pPr>
            <a:r>
              <a:rPr lang="en-US" sz="2800" dirty="0" err="1" smtClean="0"/>
              <a:t>Wellpoint</a:t>
            </a:r>
            <a:endParaRPr lang="en-US" sz="2800" dirty="0" smtClean="0"/>
          </a:p>
          <a:p>
            <a:pPr eaLnBrk="1" hangingPunct="1">
              <a:lnSpc>
                <a:spcPct val="90000"/>
              </a:lnSpc>
              <a:defRPr/>
            </a:pPr>
            <a:r>
              <a:rPr lang="en-US" sz="2800" dirty="0" smtClean="0"/>
              <a:t>Georgia Power</a:t>
            </a:r>
          </a:p>
          <a:p>
            <a:pPr eaLnBrk="1" hangingPunct="1">
              <a:lnSpc>
                <a:spcPct val="90000"/>
              </a:lnSpc>
              <a:defRPr/>
            </a:pPr>
            <a:r>
              <a:rPr lang="en-US" sz="2800" b="1" dirty="0" smtClean="0"/>
              <a:t>And many others</a:t>
            </a:r>
          </a:p>
        </p:txBody>
      </p:sp>
      <p:pic>
        <p:nvPicPr>
          <p:cNvPr id="12294" name="Picture 4" descr="arris &amp; CCT"/>
          <p:cNvPicPr>
            <a:picLocks noChangeAspect="1" noChangeArrowheads="1"/>
          </p:cNvPicPr>
          <p:nvPr/>
        </p:nvPicPr>
        <p:blipFill>
          <a:blip r:embed="rId2" cstate="print"/>
          <a:srcRect/>
          <a:stretch>
            <a:fillRect/>
          </a:stretch>
        </p:blipFill>
        <p:spPr bwMode="auto">
          <a:xfrm>
            <a:off x="6629400" y="914400"/>
            <a:ext cx="1676400" cy="2527300"/>
          </a:xfrm>
          <a:prstGeom prst="rect">
            <a:avLst/>
          </a:prstGeom>
          <a:noFill/>
          <a:ln w="9525">
            <a:noFill/>
            <a:miter lim="800000"/>
            <a:headEnd/>
            <a:tailEnd/>
          </a:ln>
        </p:spPr>
      </p:pic>
      <p:pic>
        <p:nvPicPr>
          <p:cNvPr id="12295" name="Picture 5" descr="Two-firsts"/>
          <p:cNvPicPr>
            <a:picLocks noChangeAspect="1" noChangeArrowheads="1"/>
          </p:cNvPicPr>
          <p:nvPr/>
        </p:nvPicPr>
        <p:blipFill>
          <a:blip r:embed="rId3" cstate="print"/>
          <a:srcRect/>
          <a:stretch>
            <a:fillRect/>
          </a:stretch>
        </p:blipFill>
        <p:spPr bwMode="auto">
          <a:xfrm>
            <a:off x="6419850" y="3472772"/>
            <a:ext cx="1885950" cy="2519363"/>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fld id="{A7746777-4DB1-45C2-902A-EE10701FB30B}" type="datetime1">
              <a:rPr lang="en-US" smtClean="0"/>
              <a:pPr>
                <a:defRPr/>
              </a:pPr>
              <a:t>3/6/2012</a:t>
            </a:fld>
            <a:endParaRPr lang="en-US"/>
          </a:p>
        </p:txBody>
      </p:sp>
    </p:spTree>
    <p:extLst>
      <p:ext uri="{BB962C8B-B14F-4D97-AF65-F5344CB8AC3E}">
        <p14:creationId xmlns="" xmlns:p14="http://schemas.microsoft.com/office/powerpoint/2010/main" val="2923608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Computer Science Faculty</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Thirteen full-time and five part-time</a:t>
            </a:r>
          </a:p>
          <a:p>
            <a:pPr lvl="1"/>
            <a:r>
              <a:rPr lang="en-US" dirty="0" smtClean="0"/>
              <a:t>8 tenured, 12 with PhDs</a:t>
            </a:r>
          </a:p>
          <a:p>
            <a:r>
              <a:rPr lang="en-US" dirty="0" smtClean="0"/>
              <a:t>Information Assurance Team</a:t>
            </a:r>
          </a:p>
          <a:p>
            <a:r>
              <a:rPr lang="en-US" dirty="0" smtClean="0"/>
              <a:t>Games, Educational, Modeling and Simulation Team</a:t>
            </a:r>
          </a:p>
          <a:p>
            <a:r>
              <a:rPr lang="en-US" dirty="0" smtClean="0"/>
              <a:t>Enterprise Computing Team</a:t>
            </a:r>
          </a:p>
          <a:p>
            <a:r>
              <a:rPr lang="en-US" dirty="0" smtClean="0"/>
              <a:t>Broadening Participation in Computing Team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52400" y="1600201"/>
            <a:ext cx="8763000" cy="3886200"/>
          </a:xfrm>
        </p:spPr>
        <p:txBody>
          <a:bodyPr/>
          <a:lstStyle/>
          <a:p>
            <a:pPr marL="514350" indent="-514350">
              <a:buFont typeface="+mj-lt"/>
              <a:buAutoNum type="arabicPeriod"/>
            </a:pPr>
            <a:r>
              <a:rPr lang="en-US" dirty="0" smtClean="0"/>
              <a:t>Overview of Columbus State University</a:t>
            </a:r>
          </a:p>
          <a:p>
            <a:pPr marL="514350" indent="-514350">
              <a:buFont typeface="+mj-lt"/>
              <a:buAutoNum type="arabicPeriod"/>
            </a:pPr>
            <a:r>
              <a:rPr lang="en-US" dirty="0" smtClean="0"/>
              <a:t>Q&amp;A</a:t>
            </a:r>
          </a:p>
          <a:p>
            <a:pPr marL="514350" indent="-514350">
              <a:buFont typeface="+mj-lt"/>
              <a:buAutoNum type="arabicPeriod"/>
            </a:pPr>
            <a:r>
              <a:rPr lang="en-US" b="1" dirty="0" smtClean="0"/>
              <a:t>Overview of School of Computer Science</a:t>
            </a:r>
          </a:p>
          <a:p>
            <a:pPr marL="514350" indent="-514350">
              <a:buFont typeface="+mj-lt"/>
              <a:buAutoNum type="arabicPeriod"/>
            </a:pPr>
            <a:r>
              <a:rPr lang="en-US" dirty="0" smtClean="0"/>
              <a:t>Q&amp;A</a:t>
            </a:r>
          </a:p>
          <a:p>
            <a:pPr marL="514350" indent="-514350">
              <a:buFont typeface="+mj-lt"/>
              <a:buAutoNum type="arabicPeriod"/>
            </a:pPr>
            <a:r>
              <a:rPr lang="en-US" dirty="0" smtClean="0"/>
              <a:t>Guidelines for BIPT Students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Information Assurance Team</a:t>
            </a:r>
            <a:endParaRPr lang="en-US" dirty="0"/>
          </a:p>
        </p:txBody>
      </p:sp>
      <p:sp>
        <p:nvSpPr>
          <p:cNvPr id="3" name="Content Placeholder 2"/>
          <p:cNvSpPr>
            <a:spLocks noGrp="1"/>
          </p:cNvSpPr>
          <p:nvPr>
            <p:ph idx="1"/>
          </p:nvPr>
        </p:nvSpPr>
        <p:spPr>
          <a:xfrm>
            <a:off x="381000" y="990600"/>
            <a:ext cx="8229600" cy="5135563"/>
          </a:xfrm>
        </p:spPr>
        <p:txBody>
          <a:bodyPr/>
          <a:lstStyle/>
          <a:p>
            <a:r>
              <a:rPr lang="en-US" sz="2400" b="1" dirty="0" smtClean="0"/>
              <a:t>Dr. </a:t>
            </a:r>
            <a:r>
              <a:rPr lang="en-US" sz="2400" b="1" dirty="0" err="1" smtClean="0"/>
              <a:t>Jianhua</a:t>
            </a:r>
            <a:r>
              <a:rPr lang="en-US" sz="2400" b="1" dirty="0" smtClean="0"/>
              <a:t> Yang - </a:t>
            </a:r>
            <a:r>
              <a:rPr lang="en-US" sz="2400" dirty="0" smtClean="0"/>
              <a:t>Associate Professor</a:t>
            </a:r>
          </a:p>
          <a:p>
            <a:r>
              <a:rPr lang="en-US" sz="2400" b="1" dirty="0" smtClean="0"/>
              <a:t>Dr. </a:t>
            </a:r>
            <a:r>
              <a:rPr lang="en-US" sz="2400" b="1" dirty="0" err="1" smtClean="0"/>
              <a:t>Radhouane</a:t>
            </a:r>
            <a:r>
              <a:rPr lang="en-US" sz="2400" b="1" dirty="0" smtClean="0"/>
              <a:t> </a:t>
            </a:r>
            <a:r>
              <a:rPr lang="en-US" sz="2400" b="1" dirty="0" err="1" smtClean="0"/>
              <a:t>Chouchane</a:t>
            </a:r>
            <a:r>
              <a:rPr lang="en-US" sz="2400" dirty="0" smtClean="0"/>
              <a:t> - Assistant Professor</a:t>
            </a:r>
          </a:p>
          <a:p>
            <a:r>
              <a:rPr lang="nb-NO" sz="2400" b="1" dirty="0" smtClean="0"/>
              <a:t>Dr. Lydia Ray - </a:t>
            </a:r>
            <a:r>
              <a:rPr lang="nb-NO" sz="2400" dirty="0" smtClean="0"/>
              <a:t>Assistant Professor</a:t>
            </a:r>
          </a:p>
          <a:p>
            <a:r>
              <a:rPr lang="en-US" sz="2400" b="1" dirty="0" smtClean="0"/>
              <a:t>Dr. Edward Bosworth - </a:t>
            </a:r>
            <a:r>
              <a:rPr lang="en-US" sz="2400" dirty="0" smtClean="0"/>
              <a:t>Associate Professor</a:t>
            </a:r>
            <a:endParaRPr lang="en-US" dirty="0" smtClean="0"/>
          </a:p>
          <a:p>
            <a:r>
              <a:rPr lang="en-US" sz="2400" b="1" dirty="0" smtClean="0"/>
              <a:t>Dr. Wayne Summers</a:t>
            </a:r>
            <a:r>
              <a:rPr lang="en-US" sz="2400" dirty="0" smtClean="0"/>
              <a:t>- Professor</a:t>
            </a:r>
          </a:p>
          <a:p>
            <a:pPr>
              <a:buNone/>
            </a:pPr>
            <a:endParaRPr lang="en-US" sz="2400" dirty="0" smtClean="0"/>
          </a:p>
          <a:p>
            <a:r>
              <a:rPr lang="en-US" sz="2400" dirty="0" smtClean="0">
                <a:solidFill>
                  <a:schemeClr val="accent2">
                    <a:lumMod val="75000"/>
                  </a:schemeClr>
                </a:solidFill>
              </a:rPr>
              <a:t>Our program is recognized as a National Center of Academic Excellence in Information Assurance Education and our curriculum has been recognized by the National Security Agency (NSA) as meeting their criteria for training Information Systems Security Professionals and Information Systems Security Officers.</a:t>
            </a:r>
          </a:p>
          <a:p>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sz="3600" dirty="0" smtClean="0"/>
              <a:t/>
            </a:r>
            <a:br>
              <a:rPr lang="en-US" sz="3600" dirty="0" smtClean="0"/>
            </a:br>
            <a:r>
              <a:rPr lang="en-US" sz="3600" b="1" dirty="0" smtClean="0"/>
              <a:t>Games, Educational, Modeling and Simulation Team</a:t>
            </a:r>
            <a:r>
              <a:rPr lang="en-US" dirty="0" smtClean="0"/>
              <a:t/>
            </a:r>
            <a:br>
              <a:rPr lang="en-US" dirty="0" smtClean="0"/>
            </a:br>
            <a:endParaRPr lang="en-US" dirty="0"/>
          </a:p>
        </p:txBody>
      </p:sp>
      <p:sp>
        <p:nvSpPr>
          <p:cNvPr id="3" name="Content Placeholder 2"/>
          <p:cNvSpPr>
            <a:spLocks noGrp="1"/>
          </p:cNvSpPr>
          <p:nvPr>
            <p:ph idx="1"/>
          </p:nvPr>
        </p:nvSpPr>
        <p:spPr>
          <a:xfrm>
            <a:off x="533400" y="1219200"/>
            <a:ext cx="8229600" cy="4754563"/>
          </a:xfrm>
        </p:spPr>
        <p:txBody>
          <a:bodyPr/>
          <a:lstStyle/>
          <a:p>
            <a:r>
              <a:rPr lang="en-US" sz="2400" b="1" dirty="0" smtClean="0"/>
              <a:t>Dr. </a:t>
            </a:r>
            <a:r>
              <a:rPr lang="en-US" sz="2400" b="1" dirty="0" err="1" smtClean="0"/>
              <a:t>Shamim</a:t>
            </a:r>
            <a:r>
              <a:rPr lang="en-US" sz="2400" b="1" dirty="0" smtClean="0"/>
              <a:t> Khan – </a:t>
            </a:r>
            <a:r>
              <a:rPr lang="en-US" sz="2400" dirty="0" smtClean="0"/>
              <a:t>Professor</a:t>
            </a:r>
          </a:p>
          <a:p>
            <a:r>
              <a:rPr lang="pt-BR" sz="2400" b="1" dirty="0" smtClean="0"/>
              <a:t>Dr. Rodrigo Obando</a:t>
            </a:r>
            <a:r>
              <a:rPr lang="pt-BR" sz="2400" dirty="0" smtClean="0"/>
              <a:t> - Associate Professor</a:t>
            </a:r>
          </a:p>
          <a:p>
            <a:r>
              <a:rPr lang="en-US" sz="2400" b="1" dirty="0" smtClean="0"/>
              <a:t>Dr. Vladimir </a:t>
            </a:r>
            <a:r>
              <a:rPr lang="en-US" sz="2400" b="1" dirty="0" err="1" smtClean="0"/>
              <a:t>Zanev</a:t>
            </a:r>
            <a:r>
              <a:rPr lang="en-US" sz="2400" dirty="0" smtClean="0"/>
              <a:t> – Professor</a:t>
            </a:r>
          </a:p>
          <a:p>
            <a:r>
              <a:rPr lang="en-US" sz="2400" b="1" dirty="0" smtClean="0"/>
              <a:t>Dr. Wayne Summers</a:t>
            </a:r>
            <a:r>
              <a:rPr lang="en-US" sz="2400" dirty="0" smtClean="0"/>
              <a:t>- Professor</a:t>
            </a:r>
          </a:p>
          <a:p>
            <a:r>
              <a:rPr lang="en-US" sz="2400" dirty="0" smtClean="0"/>
              <a:t>???? – Assistant / Associate Professor [M&amp;S]</a:t>
            </a:r>
          </a:p>
          <a:p>
            <a:r>
              <a:rPr lang="en-US" sz="2400" b="1" dirty="0" smtClean="0"/>
              <a:t>(ret) Col John Fuller </a:t>
            </a:r>
            <a:r>
              <a:rPr lang="en-US" sz="2400" dirty="0" smtClean="0"/>
              <a:t>– Project Manager</a:t>
            </a:r>
          </a:p>
          <a:p>
            <a:r>
              <a:rPr lang="en-US" sz="2400" b="1" dirty="0" smtClean="0"/>
              <a:t>George </a:t>
            </a:r>
            <a:r>
              <a:rPr lang="en-US" sz="2400" b="1" dirty="0" err="1" smtClean="0"/>
              <a:t>Khouri</a:t>
            </a:r>
            <a:r>
              <a:rPr lang="en-US" sz="2400" b="1" dirty="0" smtClean="0"/>
              <a:t> </a:t>
            </a:r>
            <a:r>
              <a:rPr lang="en-US" sz="2400" dirty="0" smtClean="0"/>
              <a:t>– Knowledge Engineer</a:t>
            </a:r>
          </a:p>
          <a:p>
            <a:r>
              <a:rPr lang="en-US" sz="2400" b="1" dirty="0" smtClean="0"/>
              <a:t>Robert Smith </a:t>
            </a:r>
            <a:r>
              <a:rPr lang="en-US" sz="2400" dirty="0" smtClean="0"/>
              <a:t>– Senior Programmer</a:t>
            </a:r>
          </a:p>
          <a:p>
            <a:pPr>
              <a:buNone/>
            </a:pPr>
            <a:endParaRPr lang="en-US" sz="2400" dirty="0" smtClean="0"/>
          </a:p>
          <a:p>
            <a:r>
              <a:rPr lang="en-US" sz="2400" dirty="0" smtClean="0"/>
              <a:t>GEMS Institute received a $1.6 million </a:t>
            </a:r>
            <a:r>
              <a:rPr lang="en-US" sz="2400" dirty="0" err="1" smtClean="0"/>
              <a:t>gov’t</a:t>
            </a:r>
            <a:r>
              <a:rPr lang="en-US" sz="2400" dirty="0" smtClean="0"/>
              <a:t> funding and is currently pursuing additional funding from </a:t>
            </a:r>
            <a:r>
              <a:rPr lang="en-US" sz="2400" dirty="0" err="1" smtClean="0"/>
              <a:t>DoD</a:t>
            </a:r>
            <a:endParaRPr lang="en-US" sz="2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Computing Team</a:t>
            </a:r>
            <a:endParaRPr lang="en-US" dirty="0"/>
          </a:p>
        </p:txBody>
      </p:sp>
      <p:sp>
        <p:nvSpPr>
          <p:cNvPr id="3" name="Content Placeholder 2"/>
          <p:cNvSpPr>
            <a:spLocks noGrp="1"/>
          </p:cNvSpPr>
          <p:nvPr>
            <p:ph idx="1"/>
          </p:nvPr>
        </p:nvSpPr>
        <p:spPr>
          <a:xfrm>
            <a:off x="457200" y="1600201"/>
            <a:ext cx="8229600" cy="4267200"/>
          </a:xfrm>
        </p:spPr>
        <p:txBody>
          <a:bodyPr/>
          <a:lstStyle/>
          <a:p>
            <a:r>
              <a:rPr lang="en-US" dirty="0" smtClean="0"/>
              <a:t>Dr. David </a:t>
            </a:r>
            <a:r>
              <a:rPr lang="en-US" dirty="0" err="1" smtClean="0"/>
              <a:t>Woolbright</a:t>
            </a:r>
            <a:r>
              <a:rPr lang="en-US" dirty="0" smtClean="0"/>
              <a:t> – Professor</a:t>
            </a:r>
          </a:p>
          <a:p>
            <a:r>
              <a:rPr lang="en-US" dirty="0" smtClean="0"/>
              <a:t>Dr. Neal Rogers – Assistant Professor</a:t>
            </a:r>
          </a:p>
          <a:p>
            <a:r>
              <a:rPr lang="en-US" dirty="0" smtClean="0"/>
              <a:t>Mr. Burley Wright – Assistant Professor</a:t>
            </a:r>
          </a:p>
          <a:p>
            <a:endParaRPr lang="en-US" dirty="0" smtClean="0"/>
          </a:p>
          <a:p>
            <a:r>
              <a:rPr lang="en-US" dirty="0" smtClean="0"/>
              <a:t>Works closely with IBM in development and delivery of mainframe computer curriculum to industry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lstStyle/>
          <a:p>
            <a:r>
              <a:rPr lang="en-US" sz="3200" b="1" dirty="0" smtClean="0"/>
              <a:t>Broadening Participation in Computing Team</a:t>
            </a:r>
            <a:endParaRPr lang="en-US" sz="3200" b="1" dirty="0"/>
          </a:p>
        </p:txBody>
      </p:sp>
      <p:sp>
        <p:nvSpPr>
          <p:cNvPr id="3" name="Content Placeholder 2"/>
          <p:cNvSpPr>
            <a:spLocks noGrp="1"/>
          </p:cNvSpPr>
          <p:nvPr>
            <p:ph idx="1"/>
          </p:nvPr>
        </p:nvSpPr>
        <p:spPr>
          <a:xfrm>
            <a:off x="457200" y="1295400"/>
            <a:ext cx="8229600" cy="4830763"/>
          </a:xfrm>
        </p:spPr>
        <p:txBody>
          <a:bodyPr/>
          <a:lstStyle/>
          <a:p>
            <a:r>
              <a:rPr lang="en-US" sz="2400" dirty="0" smtClean="0"/>
              <a:t>Dr. Wayne Summers – Professor</a:t>
            </a:r>
          </a:p>
          <a:p>
            <a:r>
              <a:rPr lang="en-US" sz="2400" dirty="0" smtClean="0"/>
              <a:t>Dr. Rodrigo </a:t>
            </a:r>
            <a:r>
              <a:rPr lang="en-US" sz="2400" dirty="0" err="1" smtClean="0"/>
              <a:t>Obando</a:t>
            </a:r>
            <a:r>
              <a:rPr lang="en-US" sz="2400" dirty="0" smtClean="0"/>
              <a:t> – Associate Professor</a:t>
            </a:r>
          </a:p>
          <a:p>
            <a:r>
              <a:rPr lang="en-US" sz="2400" dirty="0" smtClean="0"/>
              <a:t>Dr. </a:t>
            </a:r>
            <a:r>
              <a:rPr lang="en-US" sz="2400" dirty="0" err="1" smtClean="0"/>
              <a:t>Shamim</a:t>
            </a:r>
            <a:r>
              <a:rPr lang="en-US" sz="2400" dirty="0" smtClean="0"/>
              <a:t> Khan – Professor</a:t>
            </a:r>
          </a:p>
          <a:p>
            <a:r>
              <a:rPr lang="en-US" sz="2400" dirty="0" smtClean="0"/>
              <a:t>Dr. Lydia Ray – Assistant Professor</a:t>
            </a:r>
          </a:p>
          <a:p>
            <a:r>
              <a:rPr lang="en-US" sz="2400" dirty="0" smtClean="0"/>
              <a:t>Dr. Chris Whitehead – Associate Professor</a:t>
            </a:r>
          </a:p>
          <a:p>
            <a:r>
              <a:rPr lang="en-US" sz="2400" dirty="0" smtClean="0"/>
              <a:t>Dr. </a:t>
            </a:r>
            <a:r>
              <a:rPr lang="en-US" sz="2400" dirty="0" err="1" smtClean="0"/>
              <a:t>Jianhua</a:t>
            </a:r>
            <a:r>
              <a:rPr lang="en-US" sz="2400" dirty="0" smtClean="0"/>
              <a:t> Yang – Associate Professor</a:t>
            </a:r>
          </a:p>
          <a:p>
            <a:r>
              <a:rPr lang="en-US" sz="2400" dirty="0" smtClean="0"/>
              <a:t>Dr. </a:t>
            </a:r>
            <a:r>
              <a:rPr lang="en-US" sz="2400" dirty="0" err="1" smtClean="0"/>
              <a:t>Rahouane</a:t>
            </a:r>
            <a:r>
              <a:rPr lang="en-US" sz="2400" dirty="0" smtClean="0"/>
              <a:t> </a:t>
            </a:r>
            <a:r>
              <a:rPr lang="en-US" sz="2400" dirty="0" err="1" smtClean="0"/>
              <a:t>Chouchane</a:t>
            </a:r>
            <a:r>
              <a:rPr lang="en-US" sz="2400" dirty="0" smtClean="0"/>
              <a:t> – Assistant Professor</a:t>
            </a:r>
          </a:p>
          <a:p>
            <a:endParaRPr lang="en-US" sz="2400" dirty="0" smtClean="0"/>
          </a:p>
          <a:p>
            <a:r>
              <a:rPr lang="en-US" sz="2400" dirty="0" smtClean="0"/>
              <a:t>Received National Science Foundation funding and working on additional support for teacher training, summer camps, and other outreach activities</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b="1" dirty="0" smtClean="0"/>
              <a:t>Computer Science projects</a:t>
            </a:r>
            <a:r>
              <a:rPr lang="en-US" sz="4000" dirty="0" smtClean="0"/>
              <a:t> </a:t>
            </a:r>
          </a:p>
        </p:txBody>
      </p:sp>
      <p:sp>
        <p:nvSpPr>
          <p:cNvPr id="14339" name="Rectangle 5"/>
          <p:cNvSpPr>
            <a:spLocks noGrp="1" noChangeArrowheads="1"/>
          </p:cNvSpPr>
          <p:nvPr>
            <p:ph type="body" sz="half" idx="2"/>
          </p:nvPr>
        </p:nvSpPr>
        <p:spPr>
          <a:xfrm>
            <a:off x="457200" y="1371600"/>
            <a:ext cx="8382000" cy="4572000"/>
          </a:xfrm>
        </p:spPr>
        <p:txBody>
          <a:bodyPr/>
          <a:lstStyle/>
          <a:p>
            <a:pPr lvl="1" eaLnBrk="1" hangingPunct="1">
              <a:lnSpc>
                <a:spcPct val="80000"/>
              </a:lnSpc>
            </a:pPr>
            <a:r>
              <a:rPr lang="en-US" dirty="0" smtClean="0"/>
              <a:t>Navigating CSU with an Android</a:t>
            </a:r>
            <a:endParaRPr lang="en-US" sz="2000" dirty="0" smtClean="0"/>
          </a:p>
          <a:p>
            <a:pPr lvl="1" eaLnBrk="1" hangingPunct="1">
              <a:lnSpc>
                <a:spcPct val="80000"/>
              </a:lnSpc>
            </a:pPr>
            <a:r>
              <a:rPr lang="en-US" dirty="0" smtClean="0"/>
              <a:t>Embedded Computing</a:t>
            </a:r>
          </a:p>
          <a:p>
            <a:pPr lvl="1" eaLnBrk="1" hangingPunct="1">
              <a:lnSpc>
                <a:spcPct val="80000"/>
              </a:lnSpc>
            </a:pPr>
            <a:r>
              <a:rPr lang="en-US" dirty="0" smtClean="0"/>
              <a:t>Microsoft Surface (games and simulations)</a:t>
            </a:r>
          </a:p>
          <a:p>
            <a:pPr lvl="1" eaLnBrk="1" hangingPunct="1">
              <a:lnSpc>
                <a:spcPct val="80000"/>
              </a:lnSpc>
            </a:pPr>
            <a:r>
              <a:rPr lang="en-US" dirty="0" smtClean="0"/>
              <a:t>Games Showcase</a:t>
            </a:r>
          </a:p>
          <a:p>
            <a:pPr lvl="1" eaLnBrk="1" hangingPunct="1">
              <a:lnSpc>
                <a:spcPct val="80000"/>
              </a:lnSpc>
            </a:pPr>
            <a:r>
              <a:rPr lang="en-US" dirty="0" smtClean="0"/>
              <a:t>Parallel Computing </a:t>
            </a:r>
          </a:p>
          <a:p>
            <a:pPr lvl="1" eaLnBrk="1" hangingPunct="1">
              <a:lnSpc>
                <a:spcPct val="80000"/>
              </a:lnSpc>
            </a:pPr>
            <a:r>
              <a:rPr lang="en-US" dirty="0" smtClean="0"/>
              <a:t>Poetry on Demand</a:t>
            </a:r>
          </a:p>
          <a:p>
            <a:pPr lvl="1" eaLnBrk="1" hangingPunct="1">
              <a:lnSpc>
                <a:spcPct val="80000"/>
              </a:lnSpc>
            </a:pPr>
            <a:r>
              <a:rPr lang="en-US" dirty="0" smtClean="0"/>
              <a:t>Combating Malware</a:t>
            </a:r>
          </a:p>
          <a:p>
            <a:pPr lvl="1" eaLnBrk="1" hangingPunct="1">
              <a:lnSpc>
                <a:spcPct val="80000"/>
              </a:lnSpc>
            </a:pPr>
            <a:r>
              <a:rPr lang="en-US" dirty="0" smtClean="0"/>
              <a:t>Filtering Spam</a:t>
            </a:r>
          </a:p>
          <a:p>
            <a:pPr lvl="1" eaLnBrk="1" hangingPunct="1">
              <a:lnSpc>
                <a:spcPct val="80000"/>
              </a:lnSpc>
            </a:pPr>
            <a:r>
              <a:rPr lang="en-US" dirty="0" smtClean="0"/>
              <a:t>Euclid’s Elements</a:t>
            </a:r>
          </a:p>
          <a:p>
            <a:pPr lvl="1" eaLnBrk="1" hangingPunct="1">
              <a:lnSpc>
                <a:spcPct val="80000"/>
              </a:lnSpc>
            </a:pPr>
            <a:r>
              <a:rPr lang="en-US" dirty="0" smtClean="0"/>
              <a:t>Robotics</a:t>
            </a:r>
          </a:p>
        </p:txBody>
      </p:sp>
    </p:spTree>
    <p:extLst>
      <p:ext uri="{BB962C8B-B14F-4D97-AF65-F5344CB8AC3E}">
        <p14:creationId xmlns="" xmlns:p14="http://schemas.microsoft.com/office/powerpoint/2010/main" val="3727426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72762E19-8DDC-49F0-A813-BDCEA933E93E}" type="datetime1">
              <a:rPr lang="en-US" smtClean="0"/>
              <a:pPr/>
              <a:t>3/6/2012</a:t>
            </a:fld>
            <a:endParaRPr lang="en-US" smtClean="0"/>
          </a:p>
        </p:txBody>
      </p:sp>
      <p:sp>
        <p:nvSpPr>
          <p:cNvPr id="21507" name="Slide Number Placeholder 5"/>
          <p:cNvSpPr>
            <a:spLocks noGrp="1"/>
          </p:cNvSpPr>
          <p:nvPr>
            <p:ph type="sldNum" sz="quarter" idx="12"/>
          </p:nvPr>
        </p:nvSpPr>
        <p:spPr>
          <a:noFill/>
        </p:spPr>
        <p:txBody>
          <a:bodyPr/>
          <a:lstStyle/>
          <a:p>
            <a:fld id="{28C22805-9426-4BFE-AFAC-0275BE83A776}" type="slidenum">
              <a:rPr lang="en-US" smtClean="0"/>
              <a:pPr/>
              <a:t>25</a:t>
            </a:fld>
            <a:endParaRPr lang="en-US" smtClean="0"/>
          </a:p>
        </p:txBody>
      </p:sp>
      <p:sp>
        <p:nvSpPr>
          <p:cNvPr id="21508" name="Rectangle 2"/>
          <p:cNvSpPr>
            <a:spLocks noGrp="1" noChangeArrowheads="1"/>
          </p:cNvSpPr>
          <p:nvPr>
            <p:ph type="title"/>
          </p:nvPr>
        </p:nvSpPr>
        <p:spPr/>
        <p:txBody>
          <a:bodyPr/>
          <a:lstStyle/>
          <a:p>
            <a:pPr eaLnBrk="1" hangingPunct="1"/>
            <a:r>
              <a:rPr lang="en-US" dirty="0" smtClean="0">
                <a:solidFill>
                  <a:schemeClr val="accent2">
                    <a:lumMod val="75000"/>
                  </a:schemeClr>
                </a:solidFill>
              </a:rPr>
              <a:t>The PC of tomorrow </a:t>
            </a:r>
          </a:p>
        </p:txBody>
      </p:sp>
      <p:sp>
        <p:nvSpPr>
          <p:cNvPr id="21509" name="Rectangle 3"/>
          <p:cNvSpPr>
            <a:spLocks noGrp="1" noChangeArrowheads="1"/>
          </p:cNvSpPr>
          <p:nvPr>
            <p:ph type="body" idx="1"/>
          </p:nvPr>
        </p:nvSpPr>
        <p:spPr>
          <a:xfrm>
            <a:off x="457200" y="1981201"/>
            <a:ext cx="8229600" cy="3276600"/>
          </a:xfrm>
        </p:spPr>
        <p:txBody>
          <a:bodyPr/>
          <a:lstStyle/>
          <a:p>
            <a:pPr eaLnBrk="1" hangingPunct="1"/>
            <a:r>
              <a:rPr lang="en-US" sz="3600" dirty="0" smtClean="0"/>
              <a:t>MIT Media Lab's "Sixth Sense“:</a:t>
            </a:r>
            <a:r>
              <a:rPr lang="en-US" sz="2400" dirty="0" smtClean="0"/>
              <a:t/>
            </a:r>
            <a:br>
              <a:rPr lang="en-US" sz="2400" dirty="0" smtClean="0"/>
            </a:br>
            <a:r>
              <a:rPr lang="en-US" sz="2800" dirty="0" smtClean="0">
                <a:hlinkClick r:id="rId3"/>
              </a:rPr>
              <a:t>http://video.computerworld.com/services/player/bcpid1351827287?bctid=14706015001</a:t>
            </a:r>
            <a:endParaRPr lang="en-US" sz="3600" dirty="0" smtClean="0"/>
          </a:p>
          <a:p>
            <a:pPr eaLnBrk="1" hangingPunct="1">
              <a:buNone/>
            </a:pPr>
            <a:r>
              <a:rPr lang="en-US" sz="2400" dirty="0" smtClean="0"/>
              <a:t/>
            </a:r>
            <a:br>
              <a:rPr lang="en-US" sz="2400" dirty="0" smtClean="0"/>
            </a:br>
            <a:endParaRPr lang="en-US" sz="3600" dirty="0" smtClean="0"/>
          </a:p>
        </p:txBody>
      </p:sp>
    </p:spTree>
    <p:extLst>
      <p:ext uri="{BB962C8B-B14F-4D97-AF65-F5344CB8AC3E}">
        <p14:creationId xmlns="" xmlns:p14="http://schemas.microsoft.com/office/powerpoint/2010/main" val="2366352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ctrTitle"/>
          </p:nvPr>
        </p:nvSpPr>
        <p:spPr>
          <a:xfrm>
            <a:off x="609600" y="609600"/>
            <a:ext cx="7772400" cy="1920875"/>
          </a:xfrm>
        </p:spPr>
        <p:txBody>
          <a:bodyPr/>
          <a:lstStyle/>
          <a:p>
            <a:pPr eaLnBrk="1" hangingPunct="1">
              <a:defRPr/>
            </a:pPr>
            <a:r>
              <a:rPr lang="en-US" dirty="0" smtClean="0">
                <a:solidFill>
                  <a:schemeClr val="accent2">
                    <a:lumMod val="75000"/>
                  </a:schemeClr>
                </a:solidFill>
              </a:rPr>
              <a:t>TSYS School of Computer Science</a:t>
            </a:r>
          </a:p>
        </p:txBody>
      </p:sp>
      <p:sp>
        <p:nvSpPr>
          <p:cNvPr id="43013" name="Rectangle 5"/>
          <p:cNvSpPr>
            <a:spLocks noGrp="1" noChangeArrowheads="1"/>
          </p:cNvSpPr>
          <p:nvPr>
            <p:ph type="subTitle" idx="1"/>
          </p:nvPr>
        </p:nvSpPr>
        <p:spPr>
          <a:xfrm>
            <a:off x="1371600" y="2362200"/>
            <a:ext cx="7315200" cy="3429000"/>
          </a:xfrm>
        </p:spPr>
        <p:txBody>
          <a:bodyPr/>
          <a:lstStyle/>
          <a:p>
            <a:pPr eaLnBrk="1" hangingPunct="1">
              <a:defRPr/>
            </a:pPr>
            <a:r>
              <a:rPr lang="en-US" dirty="0" smtClean="0"/>
              <a:t>Columbus State University</a:t>
            </a:r>
          </a:p>
          <a:p>
            <a:pPr eaLnBrk="1" hangingPunct="1">
              <a:defRPr/>
            </a:pPr>
            <a:r>
              <a:rPr lang="en-US" dirty="0" smtClean="0"/>
              <a:t>Center for Commerce and Technology</a:t>
            </a:r>
          </a:p>
          <a:p>
            <a:pPr eaLnBrk="1" hangingPunct="1">
              <a:defRPr/>
            </a:pPr>
            <a:r>
              <a:rPr lang="en-US" dirty="0" smtClean="0">
                <a:hlinkClick r:id="rId2"/>
              </a:rPr>
              <a:t>http://cs.ColumbusState.edu</a:t>
            </a:r>
            <a:endParaRPr lang="en-US" dirty="0" smtClean="0"/>
          </a:p>
          <a:p>
            <a:pPr eaLnBrk="1" hangingPunct="1">
              <a:defRPr/>
            </a:pPr>
            <a:r>
              <a:rPr lang="en-US" dirty="0" smtClean="0">
                <a:hlinkClick r:id="rId3"/>
              </a:rPr>
              <a:t>cs@columbusstate.edu</a:t>
            </a:r>
            <a:endParaRPr lang="en-US" dirty="0" smtClean="0"/>
          </a:p>
          <a:p>
            <a:pPr eaLnBrk="1" hangingPunct="1">
              <a:defRPr/>
            </a:pPr>
            <a:r>
              <a:rPr lang="en-US" dirty="0" smtClean="0">
                <a:hlinkClick r:id="rId4"/>
              </a:rPr>
              <a:t>wsummers@columbusstate.edu</a:t>
            </a:r>
            <a:endParaRPr lang="en-US" dirty="0" smtClean="0"/>
          </a:p>
        </p:txBody>
      </p:sp>
    </p:spTree>
    <p:extLst>
      <p:ext uri="{BB962C8B-B14F-4D97-AF65-F5344CB8AC3E}">
        <p14:creationId xmlns="" xmlns:p14="http://schemas.microsoft.com/office/powerpoint/2010/main" val="1499650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BEA82A9B-B0D2-450A-AAAB-6CCD2997F7A8}" type="slidenum">
              <a:rPr lang="en-US" smtClean="0"/>
              <a:pPr/>
              <a:t>3</a:t>
            </a:fld>
            <a:endParaRPr lang="en-US" smtClean="0"/>
          </a:p>
        </p:txBody>
      </p:sp>
      <p:sp>
        <p:nvSpPr>
          <p:cNvPr id="10243" name="Footer Placeholder 5"/>
          <p:cNvSpPr>
            <a:spLocks noGrp="1"/>
          </p:cNvSpPr>
          <p:nvPr>
            <p:ph type="ftr" sz="quarter" idx="12"/>
          </p:nvPr>
        </p:nvSpPr>
        <p:spPr>
          <a:noFill/>
        </p:spPr>
        <p:txBody>
          <a:bodyPr/>
          <a:lstStyle/>
          <a:p>
            <a:r>
              <a:rPr lang="en-US" smtClean="0"/>
              <a:t>TSYS School of Computer Science</a:t>
            </a:r>
          </a:p>
        </p:txBody>
      </p:sp>
      <p:sp>
        <p:nvSpPr>
          <p:cNvPr id="9218" name="Rectangle 2"/>
          <p:cNvSpPr>
            <a:spLocks noGrp="1" noRot="1" noChangeArrowheads="1"/>
          </p:cNvSpPr>
          <p:nvPr>
            <p:ph type="title"/>
          </p:nvPr>
        </p:nvSpPr>
        <p:spPr>
          <a:xfrm>
            <a:off x="228600" y="76200"/>
            <a:ext cx="8458200" cy="762000"/>
          </a:xfrm>
        </p:spPr>
        <p:txBody>
          <a:bodyPr/>
          <a:lstStyle/>
          <a:p>
            <a:pPr eaLnBrk="1" hangingPunct="1">
              <a:defRPr/>
            </a:pPr>
            <a:r>
              <a:rPr lang="en-US" sz="3600" b="1" dirty="0" smtClean="0"/>
              <a:t>Some Quick Facts about CS Students</a:t>
            </a:r>
            <a:endParaRPr lang="en-US" sz="3600" b="1" dirty="0" smtClean="0">
              <a:solidFill>
                <a:schemeClr val="accent2">
                  <a:lumMod val="75000"/>
                </a:schemeClr>
              </a:solidFill>
            </a:endParaRPr>
          </a:p>
        </p:txBody>
      </p:sp>
      <p:sp>
        <p:nvSpPr>
          <p:cNvPr id="9219" name="Rectangle 3"/>
          <p:cNvSpPr>
            <a:spLocks noGrp="1" noChangeArrowheads="1"/>
          </p:cNvSpPr>
          <p:nvPr>
            <p:ph type="body" idx="1"/>
          </p:nvPr>
        </p:nvSpPr>
        <p:spPr>
          <a:xfrm>
            <a:off x="457200" y="914400"/>
            <a:ext cx="8229600" cy="5211763"/>
          </a:xfrm>
        </p:spPr>
        <p:txBody>
          <a:bodyPr/>
          <a:lstStyle/>
          <a:p>
            <a:pPr eaLnBrk="1" hangingPunct="1">
              <a:lnSpc>
                <a:spcPct val="90000"/>
              </a:lnSpc>
              <a:defRPr/>
            </a:pPr>
            <a:r>
              <a:rPr lang="en-US" sz="2800" dirty="0" smtClean="0"/>
              <a:t>Approximately 300 undergraduates</a:t>
            </a:r>
          </a:p>
          <a:p>
            <a:pPr eaLnBrk="1" hangingPunct="1">
              <a:lnSpc>
                <a:spcPct val="90000"/>
              </a:lnSpc>
              <a:defRPr/>
            </a:pPr>
            <a:r>
              <a:rPr lang="en-US" sz="2800" dirty="0" smtClean="0"/>
              <a:t>Approximately 90 graduate students</a:t>
            </a:r>
          </a:p>
          <a:p>
            <a:pPr eaLnBrk="1" hangingPunct="1">
              <a:lnSpc>
                <a:spcPct val="90000"/>
              </a:lnSpc>
              <a:defRPr/>
            </a:pPr>
            <a:r>
              <a:rPr lang="en-US" sz="2800" dirty="0" smtClean="0"/>
              <a:t>Student research opportunities</a:t>
            </a:r>
          </a:p>
          <a:p>
            <a:pPr eaLnBrk="1" hangingPunct="1">
              <a:lnSpc>
                <a:spcPct val="90000"/>
              </a:lnSpc>
              <a:defRPr/>
            </a:pPr>
            <a:r>
              <a:rPr lang="en-US" sz="2800" dirty="0" smtClean="0"/>
              <a:t>Currently fund 6 graduate students &amp;</a:t>
            </a:r>
          </a:p>
          <a:p>
            <a:pPr eaLnBrk="1" hangingPunct="1">
              <a:lnSpc>
                <a:spcPct val="90000"/>
              </a:lnSpc>
              <a:buNone/>
              <a:defRPr/>
            </a:pPr>
            <a:r>
              <a:rPr lang="en-US" sz="2800" dirty="0" smtClean="0"/>
              <a:t>		8 undergraduate students</a:t>
            </a:r>
            <a:endParaRPr lang="en-US" sz="2400" dirty="0" smtClean="0"/>
          </a:p>
          <a:p>
            <a:pPr eaLnBrk="1" hangingPunct="1">
              <a:lnSpc>
                <a:spcPct val="90000"/>
              </a:lnSpc>
              <a:defRPr/>
            </a:pPr>
            <a:r>
              <a:rPr lang="en-US" sz="2800" dirty="0" smtClean="0"/>
              <a:t>Variety of internship and coop opportunities</a:t>
            </a:r>
          </a:p>
          <a:p>
            <a:pPr eaLnBrk="1" hangingPunct="1">
              <a:lnSpc>
                <a:spcPct val="90000"/>
              </a:lnSpc>
              <a:defRPr/>
            </a:pPr>
            <a:r>
              <a:rPr lang="en-US" sz="2800" dirty="0" smtClean="0"/>
              <a:t>Study-abroad opportunities</a:t>
            </a:r>
          </a:p>
          <a:p>
            <a:pPr eaLnBrk="1" hangingPunct="1">
              <a:lnSpc>
                <a:spcPct val="90000"/>
              </a:lnSpc>
              <a:defRPr/>
            </a:pPr>
            <a:r>
              <a:rPr lang="en-US" sz="2800" dirty="0" smtClean="0"/>
              <a:t>ACM Student Chapter</a:t>
            </a:r>
          </a:p>
          <a:p>
            <a:pPr lvl="1" eaLnBrk="1" hangingPunct="1">
              <a:lnSpc>
                <a:spcPct val="90000"/>
              </a:lnSpc>
              <a:defRPr/>
            </a:pPr>
            <a:endParaRPr lang="en-US" sz="2400" dirty="0" smtClean="0"/>
          </a:p>
        </p:txBody>
      </p:sp>
      <p:pic>
        <p:nvPicPr>
          <p:cNvPr id="10246" name="Picture 5" descr="deaf students"/>
          <p:cNvPicPr>
            <a:picLocks noChangeAspect="1" noChangeArrowheads="1"/>
          </p:cNvPicPr>
          <p:nvPr/>
        </p:nvPicPr>
        <p:blipFill>
          <a:blip r:embed="rId2" cstate="print"/>
          <a:srcRect/>
          <a:stretch>
            <a:fillRect/>
          </a:stretch>
        </p:blipFill>
        <p:spPr bwMode="auto">
          <a:xfrm>
            <a:off x="6672432" y="685800"/>
            <a:ext cx="2305050" cy="1734565"/>
          </a:xfrm>
          <a:prstGeom prst="rect">
            <a:avLst/>
          </a:prstGeom>
          <a:noFill/>
          <a:ln w="9525">
            <a:noFill/>
            <a:miter lim="800000"/>
            <a:headEnd/>
            <a:tailEnd/>
          </a:ln>
        </p:spPr>
      </p:pic>
      <p:pic>
        <p:nvPicPr>
          <p:cNvPr id="10247" name="Picture 7"/>
          <p:cNvPicPr>
            <a:picLocks noChangeAspect="1" noChangeArrowheads="1"/>
          </p:cNvPicPr>
          <p:nvPr/>
        </p:nvPicPr>
        <p:blipFill>
          <a:blip r:embed="rId3" cstate="print"/>
          <a:srcRect/>
          <a:stretch>
            <a:fillRect/>
          </a:stretch>
        </p:blipFill>
        <p:spPr bwMode="auto">
          <a:xfrm>
            <a:off x="6426200" y="4038600"/>
            <a:ext cx="2717800" cy="2041525"/>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fld id="{044B2AD2-CFD5-4069-9D87-B7AD0B263E87}" type="datetime1">
              <a:rPr lang="en-US" smtClean="0"/>
              <a:pPr>
                <a:defRPr/>
              </a:pPr>
              <a:t>3/6/2012</a:t>
            </a:fld>
            <a:endParaRPr lang="en-US"/>
          </a:p>
        </p:txBody>
      </p:sp>
    </p:spTree>
    <p:extLst>
      <p:ext uri="{BB962C8B-B14F-4D97-AF65-F5344CB8AC3E}">
        <p14:creationId xmlns="" xmlns:p14="http://schemas.microsoft.com/office/powerpoint/2010/main" val="11469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lstStyle/>
          <a:p>
            <a:r>
              <a:rPr lang="en-US" dirty="0" smtClean="0">
                <a:solidFill>
                  <a:schemeClr val="accent2">
                    <a:lumMod val="75000"/>
                  </a:schemeClr>
                </a:solidFill>
              </a:rPr>
              <a:t>Challenges in the U.S.</a:t>
            </a:r>
            <a:endParaRPr lang="en-US" dirty="0">
              <a:solidFill>
                <a:schemeClr val="accent2">
                  <a:lumMod val="75000"/>
                </a:schemeClr>
              </a:solidFill>
            </a:endParaRPr>
          </a:p>
        </p:txBody>
      </p:sp>
      <p:sp>
        <p:nvSpPr>
          <p:cNvPr id="3" name="Content Placeholder 2"/>
          <p:cNvSpPr>
            <a:spLocks noGrp="1"/>
          </p:cNvSpPr>
          <p:nvPr>
            <p:ph idx="1"/>
          </p:nvPr>
        </p:nvSpPr>
        <p:spPr>
          <a:xfrm>
            <a:off x="457200" y="762000"/>
            <a:ext cx="8229600" cy="5364163"/>
          </a:xfrm>
        </p:spPr>
        <p:txBody>
          <a:bodyPr/>
          <a:lstStyle/>
          <a:p>
            <a:pPr eaLnBrk="1" hangingPunct="1">
              <a:lnSpc>
                <a:spcPct val="90000"/>
              </a:lnSpc>
            </a:pPr>
            <a:r>
              <a:rPr lang="en-US" dirty="0" smtClean="0">
                <a:solidFill>
                  <a:schemeClr val="accent2">
                    <a:lumMod val="75000"/>
                  </a:schemeClr>
                </a:solidFill>
              </a:rPr>
              <a:t>The number of Computer Science majors dropped 40-50% nationwide between 2001-2008</a:t>
            </a:r>
          </a:p>
          <a:p>
            <a:pPr eaLnBrk="1" hangingPunct="1">
              <a:lnSpc>
                <a:spcPct val="90000"/>
              </a:lnSpc>
            </a:pPr>
            <a:r>
              <a:rPr lang="en-US" dirty="0" smtClean="0">
                <a:solidFill>
                  <a:schemeClr val="accent2">
                    <a:lumMod val="75000"/>
                  </a:schemeClr>
                </a:solidFill>
              </a:rPr>
              <a:t>The percentage of </a:t>
            </a:r>
            <a:r>
              <a:rPr lang="en-US" b="1" dirty="0" smtClean="0">
                <a:solidFill>
                  <a:schemeClr val="accent2">
                    <a:lumMod val="75000"/>
                  </a:schemeClr>
                </a:solidFill>
              </a:rPr>
              <a:t>women</a:t>
            </a:r>
            <a:r>
              <a:rPr lang="en-US" dirty="0" smtClean="0">
                <a:solidFill>
                  <a:schemeClr val="accent2">
                    <a:lumMod val="75000"/>
                  </a:schemeClr>
                </a:solidFill>
              </a:rPr>
              <a:t> has dropped to about 10%</a:t>
            </a:r>
          </a:p>
          <a:p>
            <a:pPr lvl="1" eaLnBrk="1" hangingPunct="1">
              <a:lnSpc>
                <a:spcPct val="90000"/>
              </a:lnSpc>
            </a:pPr>
            <a:r>
              <a:rPr lang="en-US" dirty="0" smtClean="0">
                <a:solidFill>
                  <a:schemeClr val="accent2">
                    <a:lumMod val="75000"/>
                  </a:schemeClr>
                </a:solidFill>
              </a:rPr>
              <a:t>From a high of about 40% in the early 80s</a:t>
            </a:r>
          </a:p>
          <a:p>
            <a:pPr eaLnBrk="1" hangingPunct="1">
              <a:lnSpc>
                <a:spcPct val="90000"/>
              </a:lnSpc>
            </a:pPr>
            <a:r>
              <a:rPr lang="en-US" dirty="0" smtClean="0">
                <a:solidFill>
                  <a:schemeClr val="accent2">
                    <a:lumMod val="75000"/>
                  </a:schemeClr>
                </a:solidFill>
              </a:rPr>
              <a:t>Projections of 46% job growth over the next 10 years!</a:t>
            </a:r>
          </a:p>
          <a:p>
            <a:pPr eaLnBrk="1" hangingPunct="1">
              <a:lnSpc>
                <a:spcPct val="90000"/>
              </a:lnSpc>
            </a:pPr>
            <a:r>
              <a:rPr lang="en-US" dirty="0" smtClean="0">
                <a:solidFill>
                  <a:schemeClr val="accent2">
                    <a:lumMod val="75000"/>
                  </a:schemeClr>
                </a:solidFill>
              </a:rPr>
              <a:t>“Computer Science major is cool again”</a:t>
            </a:r>
          </a:p>
          <a:p>
            <a:pPr eaLnBrk="1" hangingPunct="1">
              <a:lnSpc>
                <a:spcPct val="90000"/>
              </a:lnSpc>
            </a:pPr>
            <a:r>
              <a:rPr lang="en-US" dirty="0" smtClean="0">
                <a:solidFill>
                  <a:schemeClr val="accent2">
                    <a:lumMod val="75000"/>
                  </a:schemeClr>
                </a:solidFill>
              </a:rPr>
              <a:t>“Want a job? Get a computer science degree”</a:t>
            </a:r>
          </a:p>
        </p:txBody>
      </p:sp>
      <p:sp>
        <p:nvSpPr>
          <p:cNvPr id="4" name="Date Placeholder 3"/>
          <p:cNvSpPr>
            <a:spLocks noGrp="1"/>
          </p:cNvSpPr>
          <p:nvPr>
            <p:ph type="dt" sz="half" idx="10"/>
          </p:nvPr>
        </p:nvSpPr>
        <p:spPr/>
        <p:txBody>
          <a:bodyPr/>
          <a:lstStyle/>
          <a:p>
            <a:pPr>
              <a:defRPr/>
            </a:pPr>
            <a:fld id="{A995AD93-1C8A-4302-A8E0-F9521C1A3266}" type="datetime1">
              <a:rPr lang="en-US" smtClean="0"/>
              <a:pPr>
                <a:defRPr/>
              </a:pPr>
              <a:t>3/6/2012</a:t>
            </a:fld>
            <a:endParaRPr lang="en-US" dirty="0"/>
          </a:p>
        </p:txBody>
      </p:sp>
      <p:sp>
        <p:nvSpPr>
          <p:cNvPr id="5" name="Slide Number Placeholder 4"/>
          <p:cNvSpPr>
            <a:spLocks noGrp="1"/>
          </p:cNvSpPr>
          <p:nvPr>
            <p:ph type="sldNum" sz="quarter" idx="11"/>
          </p:nvPr>
        </p:nvSpPr>
        <p:spPr/>
        <p:txBody>
          <a:bodyPr/>
          <a:lstStyle/>
          <a:p>
            <a:pPr>
              <a:defRPr/>
            </a:pPr>
            <a:fld id="{1C83F7B4-D319-4D4E-99E2-A1898C687896}" type="slidenum">
              <a:rPr lang="en-US" smtClean="0"/>
              <a:pPr>
                <a:defRPr/>
              </a:pPr>
              <a:t>4</a:t>
            </a:fld>
            <a:endParaRPr lang="en-US" dirty="0"/>
          </a:p>
        </p:txBody>
      </p:sp>
      <p:sp>
        <p:nvSpPr>
          <p:cNvPr id="6" name="Footer Placeholder 5"/>
          <p:cNvSpPr>
            <a:spLocks noGrp="1"/>
          </p:cNvSpPr>
          <p:nvPr>
            <p:ph type="ftr" sz="quarter" idx="12"/>
          </p:nvPr>
        </p:nvSpPr>
        <p:spPr/>
        <p:txBody>
          <a:bodyPr/>
          <a:lstStyle/>
          <a:p>
            <a:pPr>
              <a:defRPr/>
            </a:pPr>
            <a:r>
              <a:rPr lang="en-US" dirty="0" smtClean="0"/>
              <a:t>TSYS School of Computer Science</a:t>
            </a:r>
            <a:endParaRPr lang="en-US" dirty="0"/>
          </a:p>
        </p:txBody>
      </p:sp>
    </p:spTree>
    <p:extLst>
      <p:ext uri="{BB962C8B-B14F-4D97-AF65-F5344CB8AC3E}">
        <p14:creationId xmlns="" xmlns:p14="http://schemas.microsoft.com/office/powerpoint/2010/main" val="4006147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accent2">
                    <a:lumMod val="75000"/>
                  </a:schemeClr>
                </a:solidFill>
              </a:rPr>
              <a:t>Challenge</a:t>
            </a:r>
            <a:endParaRPr lang="en-US" dirty="0">
              <a:solidFill>
                <a:schemeClr val="accent2">
                  <a:lumMod val="75000"/>
                </a:schemeClr>
              </a:solidFill>
            </a:endParaRPr>
          </a:p>
        </p:txBody>
      </p:sp>
      <p:sp>
        <p:nvSpPr>
          <p:cNvPr id="9" name="Content Placeholder 8"/>
          <p:cNvSpPr>
            <a:spLocks noGrp="1"/>
          </p:cNvSpPr>
          <p:nvPr>
            <p:ph idx="1"/>
          </p:nvPr>
        </p:nvSpPr>
        <p:spPr>
          <a:xfrm>
            <a:off x="457200" y="1371600"/>
            <a:ext cx="8229600" cy="4754563"/>
          </a:xfrm>
        </p:spPr>
        <p:txBody>
          <a:bodyPr/>
          <a:lstStyle/>
          <a:p>
            <a:pPr eaLnBrk="1" hangingPunct="1"/>
            <a:r>
              <a:rPr lang="en-US" sz="4400" dirty="0" smtClean="0">
                <a:solidFill>
                  <a:schemeClr val="accent2">
                    <a:lumMod val="75000"/>
                  </a:schemeClr>
                </a:solidFill>
              </a:rPr>
              <a:t>Professionals in computing s</a:t>
            </a:r>
            <a:r>
              <a:rPr lang="en-US" sz="4000" dirty="0" smtClean="0">
                <a:solidFill>
                  <a:schemeClr val="accent2">
                    <a:lumMod val="75000"/>
                  </a:schemeClr>
                </a:solidFill>
              </a:rPr>
              <a:t>ay that you should like: </a:t>
            </a:r>
          </a:p>
          <a:p>
            <a:pPr lvl="2" eaLnBrk="1" hangingPunct="1"/>
            <a:r>
              <a:rPr lang="en-US" sz="3600" dirty="0" smtClean="0">
                <a:solidFill>
                  <a:schemeClr val="accent2">
                    <a:lumMod val="75000"/>
                  </a:schemeClr>
                </a:solidFill>
              </a:rPr>
              <a:t>Problem solving</a:t>
            </a:r>
          </a:p>
          <a:p>
            <a:pPr lvl="2" eaLnBrk="1" hangingPunct="1"/>
            <a:r>
              <a:rPr lang="en-US" sz="3600" dirty="0" smtClean="0">
                <a:solidFill>
                  <a:schemeClr val="accent2">
                    <a:lumMod val="75000"/>
                  </a:schemeClr>
                </a:solidFill>
              </a:rPr>
              <a:t>Working with others in a team</a:t>
            </a:r>
          </a:p>
          <a:p>
            <a:pPr lvl="2" eaLnBrk="1" hangingPunct="1"/>
            <a:r>
              <a:rPr lang="en-US" sz="3600" dirty="0" smtClean="0">
                <a:solidFill>
                  <a:schemeClr val="accent2">
                    <a:lumMod val="75000"/>
                  </a:schemeClr>
                </a:solidFill>
              </a:rPr>
              <a:t>Being creative</a:t>
            </a:r>
          </a:p>
          <a:p>
            <a:pPr lvl="2" eaLnBrk="1" hangingPunct="1"/>
            <a:r>
              <a:rPr lang="en-US" sz="3600" dirty="0" smtClean="0">
                <a:solidFill>
                  <a:schemeClr val="accent2">
                    <a:lumMod val="75000"/>
                  </a:schemeClr>
                </a:solidFill>
              </a:rPr>
              <a:t>Problem solving</a:t>
            </a:r>
          </a:p>
          <a:p>
            <a:pPr lvl="2" eaLnBrk="1" hangingPunct="1"/>
            <a:r>
              <a:rPr lang="en-US" sz="3600" dirty="0" smtClean="0">
                <a:solidFill>
                  <a:schemeClr val="accent2">
                    <a:lumMod val="75000"/>
                  </a:schemeClr>
                </a:solidFill>
              </a:rPr>
              <a:t>Problem solving</a:t>
            </a:r>
          </a:p>
          <a:p>
            <a:pPr lvl="2" eaLnBrk="1" hangingPunct="1"/>
            <a:endParaRPr lang="en-US" sz="3600" dirty="0" smtClean="0">
              <a:solidFill>
                <a:srgbClr val="FFFF00"/>
              </a:solidFill>
            </a:endParaRPr>
          </a:p>
          <a:p>
            <a:endParaRPr lang="en-US" dirty="0"/>
          </a:p>
        </p:txBody>
      </p:sp>
      <p:sp>
        <p:nvSpPr>
          <p:cNvPr id="5" name="Date Placeholder 4"/>
          <p:cNvSpPr>
            <a:spLocks noGrp="1"/>
          </p:cNvSpPr>
          <p:nvPr>
            <p:ph type="dt" sz="half" idx="10"/>
          </p:nvPr>
        </p:nvSpPr>
        <p:spPr/>
        <p:txBody>
          <a:bodyPr/>
          <a:lstStyle/>
          <a:p>
            <a:pPr>
              <a:defRPr/>
            </a:pPr>
            <a:fld id="{0C9F2B38-FD7A-4E02-AFD5-4E789DBC3EE9}" type="datetime1">
              <a:rPr lang="en-US" smtClean="0"/>
              <a:pPr>
                <a:defRPr/>
              </a:pPr>
              <a:t>3/6/2012</a:t>
            </a:fld>
            <a:endParaRPr lang="en-US"/>
          </a:p>
        </p:txBody>
      </p:sp>
      <p:sp>
        <p:nvSpPr>
          <p:cNvPr id="6" name="Slide Number Placeholder 5"/>
          <p:cNvSpPr>
            <a:spLocks noGrp="1"/>
          </p:cNvSpPr>
          <p:nvPr>
            <p:ph type="sldNum" sz="quarter" idx="11"/>
          </p:nvPr>
        </p:nvSpPr>
        <p:spPr/>
        <p:txBody>
          <a:bodyPr/>
          <a:lstStyle/>
          <a:p>
            <a:pPr>
              <a:defRPr/>
            </a:pPr>
            <a:fld id="{60E16CEB-0982-4C1C-909F-16C3651E5D35}" type="slidenum">
              <a:rPr lang="en-US" smtClean="0"/>
              <a:pPr>
                <a:defRPr/>
              </a:pPr>
              <a:t>5</a:t>
            </a:fld>
            <a:endParaRPr lang="en-US" dirty="0"/>
          </a:p>
        </p:txBody>
      </p:sp>
      <p:sp>
        <p:nvSpPr>
          <p:cNvPr id="7" name="Footer Placeholder 6"/>
          <p:cNvSpPr>
            <a:spLocks noGrp="1"/>
          </p:cNvSpPr>
          <p:nvPr>
            <p:ph type="ftr" sz="quarter" idx="12"/>
          </p:nvPr>
        </p:nvSpPr>
        <p:spPr/>
        <p:txBody>
          <a:bodyPr/>
          <a:lstStyle/>
          <a:p>
            <a:pPr>
              <a:defRPr/>
            </a:pPr>
            <a:r>
              <a:rPr lang="en-US" smtClean="0"/>
              <a:t>TSYS School of Computer Science</a:t>
            </a:r>
            <a:endParaRPr lang="en-US"/>
          </a:p>
        </p:txBody>
      </p:sp>
    </p:spTree>
    <p:extLst>
      <p:ext uri="{BB962C8B-B14F-4D97-AF65-F5344CB8AC3E}">
        <p14:creationId xmlns="" xmlns:p14="http://schemas.microsoft.com/office/powerpoint/2010/main" val="1317710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4"/>
          <p:cNvSpPr>
            <a:spLocks noGrp="1"/>
          </p:cNvSpPr>
          <p:nvPr>
            <p:ph type="dt" sz="quarter" idx="10"/>
          </p:nvPr>
        </p:nvSpPr>
        <p:spPr>
          <a:noFill/>
        </p:spPr>
        <p:txBody>
          <a:bodyPr/>
          <a:lstStyle/>
          <a:p>
            <a:fld id="{A5209A24-A510-4D43-8C7F-B56DB947D1B3}" type="datetime1">
              <a:rPr lang="en-US" smtClean="0"/>
              <a:pPr/>
              <a:t>3/6/2012</a:t>
            </a:fld>
            <a:endParaRPr lang="en-US"/>
          </a:p>
        </p:txBody>
      </p:sp>
      <p:sp>
        <p:nvSpPr>
          <p:cNvPr id="12291" name="Slide Number Placeholder 6"/>
          <p:cNvSpPr>
            <a:spLocks noGrp="1"/>
          </p:cNvSpPr>
          <p:nvPr>
            <p:ph type="sldNum" sz="quarter" idx="12"/>
          </p:nvPr>
        </p:nvSpPr>
        <p:spPr>
          <a:noFill/>
        </p:spPr>
        <p:txBody>
          <a:bodyPr/>
          <a:lstStyle/>
          <a:p>
            <a:fld id="{6922EFE6-14BA-4945-B2AD-C6BBDC4D7379}" type="slidenum">
              <a:rPr lang="en-US"/>
              <a:pPr/>
              <a:t>6</a:t>
            </a:fld>
            <a:endParaRPr lang="en-US" dirty="0"/>
          </a:p>
        </p:txBody>
      </p:sp>
      <p:sp>
        <p:nvSpPr>
          <p:cNvPr id="12292" name="Rectangle 4"/>
          <p:cNvSpPr>
            <a:spLocks noGrp="1" noChangeArrowheads="1"/>
          </p:cNvSpPr>
          <p:nvPr>
            <p:ph type="title"/>
          </p:nvPr>
        </p:nvSpPr>
        <p:spPr>
          <a:xfrm>
            <a:off x="457200" y="274638"/>
            <a:ext cx="8229600" cy="792162"/>
          </a:xfrm>
        </p:spPr>
        <p:txBody>
          <a:bodyPr/>
          <a:lstStyle/>
          <a:p>
            <a:pPr eaLnBrk="1" hangingPunct="1"/>
            <a:r>
              <a:rPr lang="en-US" dirty="0" smtClean="0">
                <a:solidFill>
                  <a:schemeClr val="accent2">
                    <a:lumMod val="75000"/>
                  </a:schemeClr>
                </a:solidFill>
              </a:rPr>
              <a:t>Computers in the 1940s</a:t>
            </a:r>
          </a:p>
        </p:txBody>
      </p:sp>
      <p:sp>
        <p:nvSpPr>
          <p:cNvPr id="12293" name="Rectangle 5"/>
          <p:cNvSpPr>
            <a:spLocks noGrp="1" noChangeArrowheads="1"/>
          </p:cNvSpPr>
          <p:nvPr>
            <p:ph type="body" sz="half" idx="1"/>
          </p:nvPr>
        </p:nvSpPr>
        <p:spPr>
          <a:xfrm>
            <a:off x="5029200" y="1163144"/>
            <a:ext cx="3886200" cy="4525963"/>
          </a:xfrm>
        </p:spPr>
        <p:txBody>
          <a:bodyPr/>
          <a:lstStyle/>
          <a:p>
            <a:pPr eaLnBrk="1" hangingPunct="1"/>
            <a:r>
              <a:rPr lang="en-US" sz="2800" b="1" dirty="0" smtClean="0"/>
              <a:t>Trick questions: </a:t>
            </a:r>
          </a:p>
          <a:p>
            <a:pPr lvl="1" eaLnBrk="1" hangingPunct="1"/>
            <a:r>
              <a:rPr lang="en-US" sz="2400" b="1" dirty="0" smtClean="0"/>
              <a:t>How many computers in this picture?</a:t>
            </a:r>
          </a:p>
          <a:p>
            <a:pPr lvl="1" eaLnBrk="1" hangingPunct="1"/>
            <a:r>
              <a:rPr lang="en-US" sz="2800" dirty="0" smtClean="0"/>
              <a:t>What was the average weight of a computer in the early 1940’s? </a:t>
            </a:r>
          </a:p>
        </p:txBody>
      </p:sp>
      <p:pic>
        <p:nvPicPr>
          <p:cNvPr id="12294" name="Picture 6"/>
          <p:cNvPicPr>
            <a:picLocks noGrp="1" noChangeAspect="1" noChangeArrowheads="1"/>
          </p:cNvPicPr>
          <p:nvPr>
            <p:ph sz="half" idx="2"/>
          </p:nvPr>
        </p:nvPicPr>
        <p:blipFill>
          <a:blip r:embed="rId2" cstate="print"/>
          <a:srcRect/>
          <a:stretch>
            <a:fillRect/>
          </a:stretch>
        </p:blipFill>
        <p:spPr>
          <a:xfrm>
            <a:off x="381000" y="1295400"/>
            <a:ext cx="4343400" cy="4525963"/>
          </a:xfrm>
        </p:spPr>
      </p:pic>
      <p:pic>
        <p:nvPicPr>
          <p:cNvPr id="12295" name="Picture 2" descr="P:\DEPTDATA\COMPUTER_SCIENCE_EDUCATION\Pictures\OXford\bletchley\collosus2.JPG"/>
          <p:cNvPicPr>
            <a:picLocks noChangeAspect="1" noChangeArrowheads="1"/>
          </p:cNvPicPr>
          <p:nvPr/>
        </p:nvPicPr>
        <p:blipFill>
          <a:blip r:embed="rId3" cstate="print"/>
          <a:srcRect/>
          <a:stretch>
            <a:fillRect/>
          </a:stretch>
        </p:blipFill>
        <p:spPr bwMode="auto">
          <a:xfrm>
            <a:off x="6553200" y="4572000"/>
            <a:ext cx="2235200" cy="1676400"/>
          </a:xfrm>
          <a:prstGeom prst="rect">
            <a:avLst/>
          </a:prstGeom>
          <a:noFill/>
          <a:ln w="9525">
            <a:noFill/>
            <a:miter lim="800000"/>
            <a:headEnd/>
            <a:tailEnd/>
          </a:ln>
        </p:spPr>
      </p:pic>
      <p:sp>
        <p:nvSpPr>
          <p:cNvPr id="8" name="Footer Placeholder 7"/>
          <p:cNvSpPr>
            <a:spLocks noGrp="1"/>
          </p:cNvSpPr>
          <p:nvPr>
            <p:ph type="ftr" sz="quarter" idx="12"/>
          </p:nvPr>
        </p:nvSpPr>
        <p:spPr/>
        <p:txBody>
          <a:bodyPr/>
          <a:lstStyle/>
          <a:p>
            <a:pPr>
              <a:defRPr/>
            </a:pPr>
            <a:r>
              <a:rPr lang="en-US" smtClean="0"/>
              <a:t>TSYS School of Computer Science</a:t>
            </a:r>
            <a:endParaRPr lang="en-US"/>
          </a:p>
        </p:txBody>
      </p:sp>
    </p:spTree>
    <p:extLst>
      <p:ext uri="{BB962C8B-B14F-4D97-AF65-F5344CB8AC3E}">
        <p14:creationId xmlns="" xmlns:p14="http://schemas.microsoft.com/office/powerpoint/2010/main" val="3372112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88BE563A-A7CC-416A-AEC5-CE933E8C5D13}" type="datetime1">
              <a:rPr lang="en-US" smtClean="0"/>
              <a:pPr/>
              <a:t>3/6/2012</a:t>
            </a:fld>
            <a:endParaRPr lang="en-US" dirty="0"/>
          </a:p>
        </p:txBody>
      </p:sp>
      <p:sp>
        <p:nvSpPr>
          <p:cNvPr id="18435" name="Slide Number Placeholder 5"/>
          <p:cNvSpPr>
            <a:spLocks noGrp="1"/>
          </p:cNvSpPr>
          <p:nvPr>
            <p:ph type="sldNum" sz="quarter" idx="12"/>
          </p:nvPr>
        </p:nvSpPr>
        <p:spPr>
          <a:noFill/>
        </p:spPr>
        <p:txBody>
          <a:bodyPr/>
          <a:lstStyle/>
          <a:p>
            <a:fld id="{3137FF8D-F6B5-48C1-857A-16B7A1107309}" type="slidenum">
              <a:rPr lang="en-US"/>
              <a:pPr/>
              <a:t>7</a:t>
            </a:fld>
            <a:endParaRPr lang="en-US"/>
          </a:p>
        </p:txBody>
      </p:sp>
      <p:sp>
        <p:nvSpPr>
          <p:cNvPr id="18436" name="Rectangle 2"/>
          <p:cNvSpPr>
            <a:spLocks noGrp="1" noChangeArrowheads="1"/>
          </p:cNvSpPr>
          <p:nvPr>
            <p:ph type="title"/>
          </p:nvPr>
        </p:nvSpPr>
        <p:spPr/>
        <p:txBody>
          <a:bodyPr/>
          <a:lstStyle/>
          <a:p>
            <a:pPr eaLnBrk="1" hangingPunct="1"/>
            <a:r>
              <a:rPr lang="en-US" dirty="0" smtClean="0">
                <a:solidFill>
                  <a:schemeClr val="accent2">
                    <a:lumMod val="75000"/>
                  </a:schemeClr>
                </a:solidFill>
              </a:rPr>
              <a:t>What Computing Was in 70-80s</a:t>
            </a:r>
          </a:p>
        </p:txBody>
      </p:sp>
      <p:sp>
        <p:nvSpPr>
          <p:cNvPr id="18437" name="Rectangle 3"/>
          <p:cNvSpPr>
            <a:spLocks noGrp="1" noChangeArrowheads="1"/>
          </p:cNvSpPr>
          <p:nvPr>
            <p:ph type="body" idx="1"/>
          </p:nvPr>
        </p:nvSpPr>
        <p:spPr/>
        <p:txBody>
          <a:bodyPr/>
          <a:lstStyle/>
          <a:p>
            <a:pPr eaLnBrk="1" hangingPunct="1">
              <a:buFontTx/>
              <a:buNone/>
            </a:pPr>
            <a:endParaRPr lang="en-US" dirty="0" smtClean="0"/>
          </a:p>
        </p:txBody>
      </p:sp>
      <p:pic>
        <p:nvPicPr>
          <p:cNvPr id="18438" name="Picture 4" descr="machine-room3"/>
          <p:cNvPicPr>
            <a:picLocks noChangeAspect="1" noChangeArrowheads="1"/>
          </p:cNvPicPr>
          <p:nvPr/>
        </p:nvPicPr>
        <p:blipFill>
          <a:blip r:embed="rId2" cstate="print"/>
          <a:srcRect/>
          <a:stretch>
            <a:fillRect/>
          </a:stretch>
        </p:blipFill>
        <p:spPr bwMode="auto">
          <a:xfrm>
            <a:off x="609600" y="2209800"/>
            <a:ext cx="3810000" cy="2857500"/>
          </a:xfrm>
          <a:prstGeom prst="rect">
            <a:avLst/>
          </a:prstGeom>
          <a:noFill/>
          <a:ln w="9525">
            <a:noFill/>
            <a:miter lim="800000"/>
            <a:headEnd/>
            <a:tailEnd/>
          </a:ln>
        </p:spPr>
      </p:pic>
      <p:pic>
        <p:nvPicPr>
          <p:cNvPr id="18439" name="Picture 5" descr="IBM_PC"/>
          <p:cNvPicPr>
            <a:picLocks noChangeAspect="1" noChangeArrowheads="1"/>
          </p:cNvPicPr>
          <p:nvPr/>
        </p:nvPicPr>
        <p:blipFill>
          <a:blip r:embed="rId3" cstate="print"/>
          <a:srcRect/>
          <a:stretch>
            <a:fillRect/>
          </a:stretch>
        </p:blipFill>
        <p:spPr bwMode="auto">
          <a:xfrm>
            <a:off x="4572000" y="2133600"/>
            <a:ext cx="3886200" cy="2914650"/>
          </a:xfrm>
          <a:prstGeom prst="rect">
            <a:avLst/>
          </a:prstGeom>
          <a:noFill/>
          <a:ln w="9525">
            <a:noFill/>
            <a:miter lim="800000"/>
            <a:headEnd/>
            <a:tailEnd/>
          </a:ln>
        </p:spPr>
      </p:pic>
      <p:pic>
        <p:nvPicPr>
          <p:cNvPr id="18440" name="Picture 6" descr="punchCard"/>
          <p:cNvPicPr>
            <a:picLocks noChangeAspect="1" noChangeArrowheads="1"/>
          </p:cNvPicPr>
          <p:nvPr/>
        </p:nvPicPr>
        <p:blipFill>
          <a:blip r:embed="rId4" cstate="print"/>
          <a:srcRect/>
          <a:stretch>
            <a:fillRect/>
          </a:stretch>
        </p:blipFill>
        <p:spPr bwMode="auto">
          <a:xfrm>
            <a:off x="2066925" y="3810000"/>
            <a:ext cx="5010150" cy="2247900"/>
          </a:xfrm>
          <a:prstGeom prst="rect">
            <a:avLst/>
          </a:prstGeom>
          <a:noFill/>
          <a:ln w="9525">
            <a:noFill/>
            <a:miter lim="800000"/>
            <a:headEnd/>
            <a:tailEnd/>
          </a:ln>
        </p:spPr>
      </p:pic>
      <p:sp>
        <p:nvSpPr>
          <p:cNvPr id="9" name="Footer Placeholder 8"/>
          <p:cNvSpPr>
            <a:spLocks noGrp="1"/>
          </p:cNvSpPr>
          <p:nvPr>
            <p:ph type="ftr" sz="quarter" idx="12"/>
          </p:nvPr>
        </p:nvSpPr>
        <p:spPr/>
        <p:txBody>
          <a:bodyPr/>
          <a:lstStyle/>
          <a:p>
            <a:pPr>
              <a:defRPr/>
            </a:pPr>
            <a:r>
              <a:rPr lang="en-US" smtClean="0"/>
              <a:t>TSYS School of Computer Science</a:t>
            </a:r>
            <a:endParaRPr lang="en-US"/>
          </a:p>
        </p:txBody>
      </p:sp>
    </p:spTree>
    <p:extLst>
      <p:ext uri="{BB962C8B-B14F-4D97-AF65-F5344CB8AC3E}">
        <p14:creationId xmlns="" xmlns:p14="http://schemas.microsoft.com/office/powerpoint/2010/main" val="594152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845C35AC-4BB2-4F22-8E09-DFF082C88FFA}" type="datetime1">
              <a:rPr lang="en-US" smtClean="0"/>
              <a:pPr/>
              <a:t>3/6/2012</a:t>
            </a:fld>
            <a:endParaRPr lang="en-US"/>
          </a:p>
        </p:txBody>
      </p:sp>
      <p:sp>
        <p:nvSpPr>
          <p:cNvPr id="19459" name="Slide Number Placeholder 5"/>
          <p:cNvSpPr>
            <a:spLocks noGrp="1"/>
          </p:cNvSpPr>
          <p:nvPr>
            <p:ph type="sldNum" sz="quarter" idx="12"/>
          </p:nvPr>
        </p:nvSpPr>
        <p:spPr>
          <a:noFill/>
        </p:spPr>
        <p:txBody>
          <a:bodyPr/>
          <a:lstStyle/>
          <a:p>
            <a:fld id="{4BF29C1A-4EDA-4BCE-BD18-BAB96C255559}" type="slidenum">
              <a:rPr lang="en-US"/>
              <a:pPr/>
              <a:t>8</a:t>
            </a:fld>
            <a:endParaRPr lang="en-US"/>
          </a:p>
        </p:txBody>
      </p:sp>
      <p:sp>
        <p:nvSpPr>
          <p:cNvPr id="19460" name="Rectangle 2"/>
          <p:cNvSpPr>
            <a:spLocks noGrp="1" noChangeArrowheads="1"/>
          </p:cNvSpPr>
          <p:nvPr>
            <p:ph type="title"/>
          </p:nvPr>
        </p:nvSpPr>
        <p:spPr>
          <a:xfrm>
            <a:off x="381000" y="228600"/>
            <a:ext cx="8229600" cy="762000"/>
          </a:xfrm>
        </p:spPr>
        <p:txBody>
          <a:bodyPr/>
          <a:lstStyle/>
          <a:p>
            <a:pPr eaLnBrk="1" hangingPunct="1"/>
            <a:r>
              <a:rPr lang="en-US" dirty="0" smtClean="0">
                <a:solidFill>
                  <a:schemeClr val="accent2">
                    <a:lumMod val="75000"/>
                  </a:schemeClr>
                </a:solidFill>
              </a:rPr>
              <a:t>What Computing is Today</a:t>
            </a:r>
          </a:p>
        </p:txBody>
      </p:sp>
      <p:sp>
        <p:nvSpPr>
          <p:cNvPr id="19461" name="Rectangle 3"/>
          <p:cNvSpPr>
            <a:spLocks noGrp="1" noChangeArrowheads="1"/>
          </p:cNvSpPr>
          <p:nvPr>
            <p:ph type="body" idx="1"/>
          </p:nvPr>
        </p:nvSpPr>
        <p:spPr>
          <a:xfrm>
            <a:off x="457200" y="1122871"/>
            <a:ext cx="8229600" cy="4906963"/>
          </a:xfrm>
        </p:spPr>
        <p:txBody>
          <a:bodyPr/>
          <a:lstStyle/>
          <a:p>
            <a:pPr eaLnBrk="1" hangingPunct="1">
              <a:buFontTx/>
              <a:buNone/>
            </a:pPr>
            <a:endParaRPr lang="en-US" dirty="0" smtClean="0"/>
          </a:p>
        </p:txBody>
      </p:sp>
      <p:pic>
        <p:nvPicPr>
          <p:cNvPr id="62468" name="Picture 4" descr="starner"/>
          <p:cNvPicPr>
            <a:picLocks noChangeAspect="1" noChangeArrowheads="1"/>
          </p:cNvPicPr>
          <p:nvPr/>
        </p:nvPicPr>
        <p:blipFill>
          <a:blip r:embed="rId2" cstate="print"/>
          <a:srcRect/>
          <a:stretch>
            <a:fillRect/>
          </a:stretch>
        </p:blipFill>
        <p:spPr bwMode="auto">
          <a:xfrm>
            <a:off x="490537" y="3581400"/>
            <a:ext cx="1914525" cy="1981200"/>
          </a:xfrm>
          <a:prstGeom prst="rect">
            <a:avLst/>
          </a:prstGeom>
          <a:noFill/>
          <a:ln w="9525">
            <a:noFill/>
            <a:miter lim="800000"/>
            <a:headEnd/>
            <a:tailEnd/>
          </a:ln>
        </p:spPr>
      </p:pic>
      <p:pic>
        <p:nvPicPr>
          <p:cNvPr id="62469" name="Picture 5"/>
          <p:cNvPicPr>
            <a:picLocks noChangeAspect="1" noChangeArrowheads="1"/>
          </p:cNvPicPr>
          <p:nvPr/>
        </p:nvPicPr>
        <p:blipFill>
          <a:blip r:embed="rId3" cstate="print"/>
          <a:srcRect/>
          <a:stretch>
            <a:fillRect/>
          </a:stretch>
        </p:blipFill>
        <p:spPr bwMode="auto">
          <a:xfrm>
            <a:off x="2681720" y="3991992"/>
            <a:ext cx="1328738" cy="1371600"/>
          </a:xfrm>
          <a:prstGeom prst="rect">
            <a:avLst/>
          </a:prstGeom>
          <a:noFill/>
          <a:ln w="28575">
            <a:solidFill>
              <a:schemeClr val="bg1"/>
            </a:solidFill>
            <a:miter lim="800000"/>
            <a:headEnd/>
            <a:tailEnd/>
          </a:ln>
        </p:spPr>
      </p:pic>
      <p:sp>
        <p:nvSpPr>
          <p:cNvPr id="62470" name="Text Box 6"/>
          <p:cNvSpPr txBox="1">
            <a:spLocks noChangeArrowheads="1"/>
          </p:cNvSpPr>
          <p:nvPr/>
        </p:nvSpPr>
        <p:spPr bwMode="auto">
          <a:xfrm>
            <a:off x="1241063" y="5564819"/>
            <a:ext cx="2881313" cy="457200"/>
          </a:xfrm>
          <a:prstGeom prst="rect">
            <a:avLst/>
          </a:prstGeom>
          <a:noFill/>
          <a:ln w="9525">
            <a:noFill/>
            <a:miter lim="800000"/>
            <a:headEnd/>
            <a:tailEnd/>
          </a:ln>
        </p:spPr>
        <p:txBody>
          <a:bodyPr wrap="none">
            <a:spAutoFit/>
          </a:bodyPr>
          <a:lstStyle/>
          <a:p>
            <a:pPr eaLnBrk="0" hangingPunct="0"/>
            <a:r>
              <a:rPr lang="en-US" sz="2400" dirty="0">
                <a:solidFill>
                  <a:schemeClr val="folHlink"/>
                </a:solidFill>
                <a:latin typeface="Comic Sans MS" pitchFamily="66" charset="0"/>
              </a:rPr>
              <a:t>Wearable</a:t>
            </a:r>
            <a:r>
              <a:rPr lang="en-US" sz="2000" b="1" dirty="0">
                <a:solidFill>
                  <a:schemeClr val="folHlink"/>
                </a:solidFill>
                <a:latin typeface="Comic Sans MS" pitchFamily="66" charset="0"/>
              </a:rPr>
              <a:t> Computing</a:t>
            </a:r>
          </a:p>
        </p:txBody>
      </p:sp>
      <p:sp>
        <p:nvSpPr>
          <p:cNvPr id="62471" name="Text Box 7"/>
          <p:cNvSpPr txBox="1">
            <a:spLocks noChangeArrowheads="1"/>
          </p:cNvSpPr>
          <p:nvPr/>
        </p:nvSpPr>
        <p:spPr bwMode="auto">
          <a:xfrm>
            <a:off x="5206753" y="5334000"/>
            <a:ext cx="2255838" cy="457200"/>
          </a:xfrm>
          <a:prstGeom prst="rect">
            <a:avLst/>
          </a:prstGeom>
          <a:noFill/>
          <a:ln w="9525">
            <a:noFill/>
            <a:miter lim="800000"/>
            <a:headEnd/>
            <a:tailEnd/>
          </a:ln>
        </p:spPr>
        <p:txBody>
          <a:bodyPr wrap="none">
            <a:spAutoFit/>
          </a:bodyPr>
          <a:lstStyle/>
          <a:p>
            <a:pPr eaLnBrk="0" hangingPunct="0"/>
            <a:r>
              <a:rPr lang="en-US" sz="2400" dirty="0">
                <a:solidFill>
                  <a:schemeClr val="folHlink"/>
                </a:solidFill>
                <a:latin typeface="Comic Sans MS" pitchFamily="66" charset="0"/>
              </a:rPr>
              <a:t>Bioinformatics</a:t>
            </a:r>
          </a:p>
        </p:txBody>
      </p:sp>
      <p:pic>
        <p:nvPicPr>
          <p:cNvPr id="62472" name="Picture 8" descr="DNA4"/>
          <p:cNvPicPr>
            <a:picLocks noChangeAspect="1" noChangeArrowheads="1"/>
          </p:cNvPicPr>
          <p:nvPr/>
        </p:nvPicPr>
        <p:blipFill>
          <a:blip r:embed="rId4" cstate="print"/>
          <a:srcRect/>
          <a:stretch>
            <a:fillRect/>
          </a:stretch>
        </p:blipFill>
        <p:spPr bwMode="auto">
          <a:xfrm>
            <a:off x="5007522" y="3023617"/>
            <a:ext cx="1327150" cy="2052638"/>
          </a:xfrm>
          <a:prstGeom prst="rect">
            <a:avLst/>
          </a:prstGeom>
          <a:noFill/>
          <a:ln w="9525">
            <a:noFill/>
            <a:miter lim="800000"/>
            <a:headEnd/>
            <a:tailEnd/>
          </a:ln>
        </p:spPr>
      </p:pic>
      <p:sp>
        <p:nvSpPr>
          <p:cNvPr id="62473" name="Text Box 9"/>
          <p:cNvSpPr txBox="1">
            <a:spLocks noChangeArrowheads="1"/>
          </p:cNvSpPr>
          <p:nvPr/>
        </p:nvSpPr>
        <p:spPr bwMode="auto">
          <a:xfrm>
            <a:off x="4495800" y="1516415"/>
            <a:ext cx="2089150" cy="822325"/>
          </a:xfrm>
          <a:prstGeom prst="rect">
            <a:avLst/>
          </a:prstGeom>
          <a:noFill/>
          <a:ln w="9525">
            <a:noFill/>
            <a:miter lim="800000"/>
            <a:headEnd/>
            <a:tailEnd/>
          </a:ln>
        </p:spPr>
        <p:txBody>
          <a:bodyPr wrap="none">
            <a:spAutoFit/>
          </a:bodyPr>
          <a:lstStyle/>
          <a:p>
            <a:pPr algn="r" eaLnBrk="0" hangingPunct="0"/>
            <a:r>
              <a:rPr lang="en-US" sz="2400" dirty="0">
                <a:solidFill>
                  <a:schemeClr val="folHlink"/>
                </a:solidFill>
                <a:latin typeface="Comic Sans MS" pitchFamily="66" charset="0"/>
              </a:rPr>
              <a:t>Virtual</a:t>
            </a:r>
            <a:r>
              <a:rPr lang="en-US" sz="2000" dirty="0">
                <a:solidFill>
                  <a:schemeClr val="folHlink"/>
                </a:solidFill>
                <a:latin typeface="Comic Sans MS" pitchFamily="66" charset="0"/>
              </a:rPr>
              <a:t/>
            </a:r>
            <a:br>
              <a:rPr lang="en-US" sz="2000" dirty="0">
                <a:solidFill>
                  <a:schemeClr val="folHlink"/>
                </a:solidFill>
                <a:latin typeface="Comic Sans MS" pitchFamily="66" charset="0"/>
              </a:rPr>
            </a:br>
            <a:r>
              <a:rPr lang="en-US" sz="2400" dirty="0">
                <a:solidFill>
                  <a:schemeClr val="folHlink"/>
                </a:solidFill>
                <a:latin typeface="Comic Sans MS" pitchFamily="66" charset="0"/>
              </a:rPr>
              <a:t>Environments</a:t>
            </a:r>
          </a:p>
        </p:txBody>
      </p:sp>
      <p:pic>
        <p:nvPicPr>
          <p:cNvPr id="62474" name="Picture 10" descr="UserSplash"/>
          <p:cNvPicPr>
            <a:picLocks noChangeAspect="1" noChangeArrowheads="1"/>
          </p:cNvPicPr>
          <p:nvPr/>
        </p:nvPicPr>
        <p:blipFill>
          <a:blip r:embed="rId5" cstate="print"/>
          <a:srcRect t="7339" b="8257"/>
          <a:stretch>
            <a:fillRect/>
          </a:stretch>
        </p:blipFill>
        <p:spPr bwMode="auto">
          <a:xfrm>
            <a:off x="6705600" y="1192566"/>
            <a:ext cx="1981200" cy="1470025"/>
          </a:xfrm>
          <a:prstGeom prst="rect">
            <a:avLst/>
          </a:prstGeom>
          <a:noFill/>
          <a:ln w="38100">
            <a:solidFill>
              <a:schemeClr val="tx2"/>
            </a:solidFill>
            <a:miter lim="800000"/>
            <a:headEnd/>
            <a:tailEnd/>
          </a:ln>
        </p:spPr>
      </p:pic>
      <p:pic>
        <p:nvPicPr>
          <p:cNvPr id="62475" name="Picture 11" descr="slide0004_image013"/>
          <p:cNvPicPr>
            <a:picLocks noChangeAspect="1" noChangeArrowheads="1"/>
          </p:cNvPicPr>
          <p:nvPr/>
        </p:nvPicPr>
        <p:blipFill>
          <a:blip r:embed="rId6" cstate="print"/>
          <a:srcRect/>
          <a:stretch>
            <a:fillRect/>
          </a:stretch>
        </p:blipFill>
        <p:spPr bwMode="auto">
          <a:xfrm>
            <a:off x="7010400" y="2492375"/>
            <a:ext cx="1371600" cy="958850"/>
          </a:xfrm>
          <a:prstGeom prst="rect">
            <a:avLst/>
          </a:prstGeom>
          <a:noFill/>
          <a:ln w="38100">
            <a:solidFill>
              <a:schemeClr val="bg2"/>
            </a:solidFill>
            <a:miter lim="800000"/>
            <a:headEnd/>
            <a:tailEnd/>
          </a:ln>
        </p:spPr>
      </p:pic>
      <p:sp>
        <p:nvSpPr>
          <p:cNvPr id="62476" name="Text Box 12"/>
          <p:cNvSpPr txBox="1">
            <a:spLocks noChangeArrowheads="1"/>
          </p:cNvSpPr>
          <p:nvPr/>
        </p:nvSpPr>
        <p:spPr bwMode="auto">
          <a:xfrm>
            <a:off x="838200" y="2994025"/>
            <a:ext cx="1423988" cy="457200"/>
          </a:xfrm>
          <a:prstGeom prst="rect">
            <a:avLst/>
          </a:prstGeom>
          <a:noFill/>
          <a:ln w="9525">
            <a:noFill/>
            <a:miter lim="800000"/>
            <a:headEnd/>
            <a:tailEnd/>
          </a:ln>
        </p:spPr>
        <p:txBody>
          <a:bodyPr wrap="none">
            <a:spAutoFit/>
          </a:bodyPr>
          <a:lstStyle/>
          <a:p>
            <a:pPr eaLnBrk="0" hangingPunct="0"/>
            <a:r>
              <a:rPr lang="en-US" sz="2400" dirty="0">
                <a:solidFill>
                  <a:schemeClr val="folHlink"/>
                </a:solidFill>
                <a:latin typeface="Comic Sans MS" pitchFamily="66" charset="0"/>
              </a:rPr>
              <a:t>Graphics</a:t>
            </a:r>
          </a:p>
        </p:txBody>
      </p:sp>
      <p:pic>
        <p:nvPicPr>
          <p:cNvPr id="62477" name="Picture 13"/>
          <p:cNvPicPr>
            <a:picLocks noChangeAspect="1" noChangeArrowheads="1"/>
          </p:cNvPicPr>
          <p:nvPr/>
        </p:nvPicPr>
        <p:blipFill>
          <a:blip r:embed="rId7" cstate="print"/>
          <a:srcRect/>
          <a:stretch>
            <a:fillRect/>
          </a:stretch>
        </p:blipFill>
        <p:spPr bwMode="auto">
          <a:xfrm>
            <a:off x="685800" y="1219200"/>
            <a:ext cx="2743200" cy="1676400"/>
          </a:xfrm>
          <a:prstGeom prst="rect">
            <a:avLst/>
          </a:prstGeom>
          <a:noFill/>
          <a:ln w="9525">
            <a:noFill/>
            <a:miter lim="800000"/>
            <a:headEnd/>
            <a:tailEnd/>
          </a:ln>
        </p:spPr>
      </p:pic>
      <p:pic>
        <p:nvPicPr>
          <p:cNvPr id="62478" name="Picture 14"/>
          <p:cNvPicPr>
            <a:picLocks noChangeAspect="1" noChangeArrowheads="1"/>
          </p:cNvPicPr>
          <p:nvPr/>
        </p:nvPicPr>
        <p:blipFill>
          <a:blip r:embed="rId8" cstate="print"/>
          <a:srcRect/>
          <a:stretch>
            <a:fillRect/>
          </a:stretch>
        </p:blipFill>
        <p:spPr bwMode="auto">
          <a:xfrm>
            <a:off x="3068638" y="2182812"/>
            <a:ext cx="927100" cy="1752600"/>
          </a:xfrm>
          <a:prstGeom prst="rect">
            <a:avLst/>
          </a:prstGeom>
          <a:noFill/>
          <a:ln w="9525">
            <a:noFill/>
            <a:miter lim="800000"/>
            <a:headEnd/>
            <a:tailEnd/>
          </a:ln>
        </p:spPr>
      </p:pic>
      <p:sp>
        <p:nvSpPr>
          <p:cNvPr id="17" name="Footer Placeholder 16"/>
          <p:cNvSpPr>
            <a:spLocks noGrp="1"/>
          </p:cNvSpPr>
          <p:nvPr>
            <p:ph type="ftr" sz="quarter" idx="12"/>
          </p:nvPr>
        </p:nvSpPr>
        <p:spPr/>
        <p:txBody>
          <a:bodyPr/>
          <a:lstStyle/>
          <a:p>
            <a:pPr>
              <a:defRPr/>
            </a:pPr>
            <a:r>
              <a:rPr lang="en-US" smtClean="0"/>
              <a:t>TSYS School of Computer Science</a:t>
            </a:r>
            <a:endParaRPr lang="en-US"/>
          </a:p>
        </p:txBody>
      </p:sp>
    </p:spTree>
    <p:extLst>
      <p:ext uri="{BB962C8B-B14F-4D97-AF65-F5344CB8AC3E}">
        <p14:creationId xmlns="" xmlns:p14="http://schemas.microsoft.com/office/powerpoint/2010/main" val="35444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77"/>
                                        </p:tgtEl>
                                        <p:attrNameLst>
                                          <p:attrName>style.visibility</p:attrName>
                                        </p:attrNameLst>
                                      </p:cBhvr>
                                      <p:to>
                                        <p:strVal val="visible"/>
                                      </p:to>
                                    </p:set>
                                    <p:anim calcmode="lin" valueType="num">
                                      <p:cBhvr additive="base">
                                        <p:cTn id="7" dur="500" fill="hold"/>
                                        <p:tgtEl>
                                          <p:spTgt spid="62477"/>
                                        </p:tgtEl>
                                        <p:attrNameLst>
                                          <p:attrName>ppt_x</p:attrName>
                                        </p:attrNameLst>
                                      </p:cBhvr>
                                      <p:tavLst>
                                        <p:tav tm="0">
                                          <p:val>
                                            <p:strVal val="#ppt_x"/>
                                          </p:val>
                                        </p:tav>
                                        <p:tav tm="100000">
                                          <p:val>
                                            <p:strVal val="#ppt_x"/>
                                          </p:val>
                                        </p:tav>
                                      </p:tavLst>
                                    </p:anim>
                                    <p:anim calcmode="lin" valueType="num">
                                      <p:cBhvr additive="base">
                                        <p:cTn id="8" dur="500" fill="hold"/>
                                        <p:tgtEl>
                                          <p:spTgt spid="6247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478"/>
                                        </p:tgtEl>
                                        <p:attrNameLst>
                                          <p:attrName>style.visibility</p:attrName>
                                        </p:attrNameLst>
                                      </p:cBhvr>
                                      <p:to>
                                        <p:strVal val="visible"/>
                                      </p:to>
                                    </p:set>
                                    <p:anim calcmode="lin" valueType="num">
                                      <p:cBhvr additive="base">
                                        <p:cTn id="11" dur="500" fill="hold"/>
                                        <p:tgtEl>
                                          <p:spTgt spid="62478"/>
                                        </p:tgtEl>
                                        <p:attrNameLst>
                                          <p:attrName>ppt_x</p:attrName>
                                        </p:attrNameLst>
                                      </p:cBhvr>
                                      <p:tavLst>
                                        <p:tav tm="0">
                                          <p:val>
                                            <p:strVal val="#ppt_x"/>
                                          </p:val>
                                        </p:tav>
                                        <p:tav tm="100000">
                                          <p:val>
                                            <p:strVal val="#ppt_x"/>
                                          </p:val>
                                        </p:tav>
                                      </p:tavLst>
                                    </p:anim>
                                    <p:anim calcmode="lin" valueType="num">
                                      <p:cBhvr additive="base">
                                        <p:cTn id="12" dur="500" fill="hold"/>
                                        <p:tgtEl>
                                          <p:spTgt spid="6247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76"/>
                                        </p:tgtEl>
                                        <p:attrNameLst>
                                          <p:attrName>style.visibility</p:attrName>
                                        </p:attrNameLst>
                                      </p:cBhvr>
                                      <p:to>
                                        <p:strVal val="visible"/>
                                      </p:to>
                                    </p:set>
                                    <p:anim calcmode="lin" valueType="num">
                                      <p:cBhvr additive="base">
                                        <p:cTn id="15" dur="500" fill="hold"/>
                                        <p:tgtEl>
                                          <p:spTgt spid="62476"/>
                                        </p:tgtEl>
                                        <p:attrNameLst>
                                          <p:attrName>ppt_x</p:attrName>
                                        </p:attrNameLst>
                                      </p:cBhvr>
                                      <p:tavLst>
                                        <p:tav tm="0">
                                          <p:val>
                                            <p:strVal val="#ppt_x"/>
                                          </p:val>
                                        </p:tav>
                                        <p:tav tm="100000">
                                          <p:val>
                                            <p:strVal val="#ppt_x"/>
                                          </p:val>
                                        </p:tav>
                                      </p:tavLst>
                                    </p:anim>
                                    <p:anim calcmode="lin" valueType="num">
                                      <p:cBhvr additive="base">
                                        <p:cTn id="16" dur="500" fill="hold"/>
                                        <p:tgtEl>
                                          <p:spTgt spid="6247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73"/>
                                        </p:tgtEl>
                                        <p:attrNameLst>
                                          <p:attrName>style.visibility</p:attrName>
                                        </p:attrNameLst>
                                      </p:cBhvr>
                                      <p:to>
                                        <p:strVal val="visible"/>
                                      </p:to>
                                    </p:set>
                                    <p:anim calcmode="lin" valueType="num">
                                      <p:cBhvr additive="base">
                                        <p:cTn id="21" dur="500" fill="hold"/>
                                        <p:tgtEl>
                                          <p:spTgt spid="62473"/>
                                        </p:tgtEl>
                                        <p:attrNameLst>
                                          <p:attrName>ppt_x</p:attrName>
                                        </p:attrNameLst>
                                      </p:cBhvr>
                                      <p:tavLst>
                                        <p:tav tm="0">
                                          <p:val>
                                            <p:strVal val="#ppt_x"/>
                                          </p:val>
                                        </p:tav>
                                        <p:tav tm="100000">
                                          <p:val>
                                            <p:strVal val="#ppt_x"/>
                                          </p:val>
                                        </p:tav>
                                      </p:tavLst>
                                    </p:anim>
                                    <p:anim calcmode="lin" valueType="num">
                                      <p:cBhvr additive="base">
                                        <p:cTn id="22" dur="500" fill="hold"/>
                                        <p:tgtEl>
                                          <p:spTgt spid="6247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2474"/>
                                        </p:tgtEl>
                                        <p:attrNameLst>
                                          <p:attrName>style.visibility</p:attrName>
                                        </p:attrNameLst>
                                      </p:cBhvr>
                                      <p:to>
                                        <p:strVal val="visible"/>
                                      </p:to>
                                    </p:set>
                                    <p:anim calcmode="lin" valueType="num">
                                      <p:cBhvr additive="base">
                                        <p:cTn id="25" dur="500" fill="hold"/>
                                        <p:tgtEl>
                                          <p:spTgt spid="62474"/>
                                        </p:tgtEl>
                                        <p:attrNameLst>
                                          <p:attrName>ppt_x</p:attrName>
                                        </p:attrNameLst>
                                      </p:cBhvr>
                                      <p:tavLst>
                                        <p:tav tm="0">
                                          <p:val>
                                            <p:strVal val="#ppt_x"/>
                                          </p:val>
                                        </p:tav>
                                        <p:tav tm="100000">
                                          <p:val>
                                            <p:strVal val="#ppt_x"/>
                                          </p:val>
                                        </p:tav>
                                      </p:tavLst>
                                    </p:anim>
                                    <p:anim calcmode="lin" valueType="num">
                                      <p:cBhvr additive="base">
                                        <p:cTn id="26" dur="500" fill="hold"/>
                                        <p:tgtEl>
                                          <p:spTgt spid="6247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2475"/>
                                        </p:tgtEl>
                                        <p:attrNameLst>
                                          <p:attrName>style.visibility</p:attrName>
                                        </p:attrNameLst>
                                      </p:cBhvr>
                                      <p:to>
                                        <p:strVal val="visible"/>
                                      </p:to>
                                    </p:set>
                                    <p:anim calcmode="lin" valueType="num">
                                      <p:cBhvr additive="base">
                                        <p:cTn id="29" dur="500" fill="hold"/>
                                        <p:tgtEl>
                                          <p:spTgt spid="62475"/>
                                        </p:tgtEl>
                                        <p:attrNameLst>
                                          <p:attrName>ppt_x</p:attrName>
                                        </p:attrNameLst>
                                      </p:cBhvr>
                                      <p:tavLst>
                                        <p:tav tm="0">
                                          <p:val>
                                            <p:strVal val="#ppt_x"/>
                                          </p:val>
                                        </p:tav>
                                        <p:tav tm="100000">
                                          <p:val>
                                            <p:strVal val="#ppt_x"/>
                                          </p:val>
                                        </p:tav>
                                      </p:tavLst>
                                    </p:anim>
                                    <p:anim calcmode="lin" valueType="num">
                                      <p:cBhvr additive="base">
                                        <p:cTn id="30" dur="500" fill="hold"/>
                                        <p:tgtEl>
                                          <p:spTgt spid="6247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2472"/>
                                        </p:tgtEl>
                                        <p:attrNameLst>
                                          <p:attrName>style.visibility</p:attrName>
                                        </p:attrNameLst>
                                      </p:cBhvr>
                                      <p:to>
                                        <p:strVal val="visible"/>
                                      </p:to>
                                    </p:set>
                                    <p:anim calcmode="lin" valueType="num">
                                      <p:cBhvr additive="base">
                                        <p:cTn id="35" dur="500" fill="hold"/>
                                        <p:tgtEl>
                                          <p:spTgt spid="62472"/>
                                        </p:tgtEl>
                                        <p:attrNameLst>
                                          <p:attrName>ppt_x</p:attrName>
                                        </p:attrNameLst>
                                      </p:cBhvr>
                                      <p:tavLst>
                                        <p:tav tm="0">
                                          <p:val>
                                            <p:strVal val="#ppt_x"/>
                                          </p:val>
                                        </p:tav>
                                        <p:tav tm="100000">
                                          <p:val>
                                            <p:strVal val="#ppt_x"/>
                                          </p:val>
                                        </p:tav>
                                      </p:tavLst>
                                    </p:anim>
                                    <p:anim calcmode="lin" valueType="num">
                                      <p:cBhvr additive="base">
                                        <p:cTn id="36" dur="500" fill="hold"/>
                                        <p:tgtEl>
                                          <p:spTgt spid="624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2471"/>
                                        </p:tgtEl>
                                        <p:attrNameLst>
                                          <p:attrName>style.visibility</p:attrName>
                                        </p:attrNameLst>
                                      </p:cBhvr>
                                      <p:to>
                                        <p:strVal val="visible"/>
                                      </p:to>
                                    </p:set>
                                    <p:anim calcmode="lin" valueType="num">
                                      <p:cBhvr additive="base">
                                        <p:cTn id="39" dur="500" fill="hold"/>
                                        <p:tgtEl>
                                          <p:spTgt spid="62471"/>
                                        </p:tgtEl>
                                        <p:attrNameLst>
                                          <p:attrName>ppt_x</p:attrName>
                                        </p:attrNameLst>
                                      </p:cBhvr>
                                      <p:tavLst>
                                        <p:tav tm="0">
                                          <p:val>
                                            <p:strVal val="#ppt_x"/>
                                          </p:val>
                                        </p:tav>
                                        <p:tav tm="100000">
                                          <p:val>
                                            <p:strVal val="#ppt_x"/>
                                          </p:val>
                                        </p:tav>
                                      </p:tavLst>
                                    </p:anim>
                                    <p:anim calcmode="lin" valueType="num">
                                      <p:cBhvr additive="base">
                                        <p:cTn id="40" dur="500" fill="hold"/>
                                        <p:tgtEl>
                                          <p:spTgt spid="6247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2468"/>
                                        </p:tgtEl>
                                        <p:attrNameLst>
                                          <p:attrName>style.visibility</p:attrName>
                                        </p:attrNameLst>
                                      </p:cBhvr>
                                      <p:to>
                                        <p:strVal val="visible"/>
                                      </p:to>
                                    </p:set>
                                    <p:anim calcmode="lin" valueType="num">
                                      <p:cBhvr additive="base">
                                        <p:cTn id="45" dur="500" fill="hold"/>
                                        <p:tgtEl>
                                          <p:spTgt spid="62468"/>
                                        </p:tgtEl>
                                        <p:attrNameLst>
                                          <p:attrName>ppt_x</p:attrName>
                                        </p:attrNameLst>
                                      </p:cBhvr>
                                      <p:tavLst>
                                        <p:tav tm="0">
                                          <p:val>
                                            <p:strVal val="#ppt_x"/>
                                          </p:val>
                                        </p:tav>
                                        <p:tav tm="100000">
                                          <p:val>
                                            <p:strVal val="#ppt_x"/>
                                          </p:val>
                                        </p:tav>
                                      </p:tavLst>
                                    </p:anim>
                                    <p:anim calcmode="lin" valueType="num">
                                      <p:cBhvr additive="base">
                                        <p:cTn id="46" dur="500" fill="hold"/>
                                        <p:tgtEl>
                                          <p:spTgt spid="6246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2469"/>
                                        </p:tgtEl>
                                        <p:attrNameLst>
                                          <p:attrName>style.visibility</p:attrName>
                                        </p:attrNameLst>
                                      </p:cBhvr>
                                      <p:to>
                                        <p:strVal val="visible"/>
                                      </p:to>
                                    </p:set>
                                    <p:anim calcmode="lin" valueType="num">
                                      <p:cBhvr additive="base">
                                        <p:cTn id="49" dur="500" fill="hold"/>
                                        <p:tgtEl>
                                          <p:spTgt spid="62469"/>
                                        </p:tgtEl>
                                        <p:attrNameLst>
                                          <p:attrName>ppt_x</p:attrName>
                                        </p:attrNameLst>
                                      </p:cBhvr>
                                      <p:tavLst>
                                        <p:tav tm="0">
                                          <p:val>
                                            <p:strVal val="#ppt_x"/>
                                          </p:val>
                                        </p:tav>
                                        <p:tav tm="100000">
                                          <p:val>
                                            <p:strVal val="#ppt_x"/>
                                          </p:val>
                                        </p:tav>
                                      </p:tavLst>
                                    </p:anim>
                                    <p:anim calcmode="lin" valueType="num">
                                      <p:cBhvr additive="base">
                                        <p:cTn id="50" dur="500" fill="hold"/>
                                        <p:tgtEl>
                                          <p:spTgt spid="6246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2470"/>
                                        </p:tgtEl>
                                        <p:attrNameLst>
                                          <p:attrName>style.visibility</p:attrName>
                                        </p:attrNameLst>
                                      </p:cBhvr>
                                      <p:to>
                                        <p:strVal val="visible"/>
                                      </p:to>
                                    </p:set>
                                    <p:anim calcmode="lin" valueType="num">
                                      <p:cBhvr additive="base">
                                        <p:cTn id="53" dur="500" fill="hold"/>
                                        <p:tgtEl>
                                          <p:spTgt spid="62470"/>
                                        </p:tgtEl>
                                        <p:attrNameLst>
                                          <p:attrName>ppt_x</p:attrName>
                                        </p:attrNameLst>
                                      </p:cBhvr>
                                      <p:tavLst>
                                        <p:tav tm="0">
                                          <p:val>
                                            <p:strVal val="#ppt_x"/>
                                          </p:val>
                                        </p:tav>
                                        <p:tav tm="100000">
                                          <p:val>
                                            <p:strVal val="#ppt_x"/>
                                          </p:val>
                                        </p:tav>
                                      </p:tavLst>
                                    </p:anim>
                                    <p:anim calcmode="lin" valueType="num">
                                      <p:cBhvr additive="base">
                                        <p:cTn id="54" dur="500" fill="hold"/>
                                        <p:tgtEl>
                                          <p:spTgt spid="62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3" grpId="0"/>
      <p:bldP spid="624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6FB651D2-20DB-4C31-AD34-CCE7A60E41E8}" type="datetime1">
              <a:rPr lang="en-US" smtClean="0"/>
              <a:pPr/>
              <a:t>3/6/2012</a:t>
            </a:fld>
            <a:endParaRPr lang="en-US"/>
          </a:p>
        </p:txBody>
      </p:sp>
      <p:sp>
        <p:nvSpPr>
          <p:cNvPr id="20483" name="Slide Number Placeholder 5"/>
          <p:cNvSpPr>
            <a:spLocks noGrp="1"/>
          </p:cNvSpPr>
          <p:nvPr>
            <p:ph type="sldNum" sz="quarter" idx="12"/>
          </p:nvPr>
        </p:nvSpPr>
        <p:spPr>
          <a:noFill/>
        </p:spPr>
        <p:txBody>
          <a:bodyPr/>
          <a:lstStyle/>
          <a:p>
            <a:fld id="{12621D8A-0FB9-4EB9-9B8C-6834DF187892}" type="slidenum">
              <a:rPr lang="en-US"/>
              <a:pPr/>
              <a:t>9</a:t>
            </a:fld>
            <a:endParaRPr lang="en-US"/>
          </a:p>
        </p:txBody>
      </p:sp>
      <p:sp>
        <p:nvSpPr>
          <p:cNvPr id="20484" name="Rectangle 2"/>
          <p:cNvSpPr>
            <a:spLocks noGrp="1" noChangeArrowheads="1"/>
          </p:cNvSpPr>
          <p:nvPr>
            <p:ph type="title"/>
          </p:nvPr>
        </p:nvSpPr>
        <p:spPr/>
        <p:txBody>
          <a:bodyPr/>
          <a:lstStyle/>
          <a:p>
            <a:pPr eaLnBrk="1" hangingPunct="1"/>
            <a:r>
              <a:rPr lang="en-US" dirty="0" smtClean="0">
                <a:solidFill>
                  <a:schemeClr val="accent2">
                    <a:lumMod val="75000"/>
                  </a:schemeClr>
                </a:solidFill>
              </a:rPr>
              <a:t>What Computing is Today</a:t>
            </a:r>
          </a:p>
        </p:txBody>
      </p:sp>
      <p:sp>
        <p:nvSpPr>
          <p:cNvPr id="20485" name="Rectangle 3"/>
          <p:cNvSpPr>
            <a:spLocks noGrp="1" noChangeArrowheads="1"/>
          </p:cNvSpPr>
          <p:nvPr>
            <p:ph type="body" idx="1"/>
          </p:nvPr>
        </p:nvSpPr>
        <p:spPr>
          <a:xfrm>
            <a:off x="457200" y="1295400"/>
            <a:ext cx="8229600" cy="4830763"/>
          </a:xfrm>
        </p:spPr>
        <p:txBody>
          <a:bodyPr/>
          <a:lstStyle/>
          <a:p>
            <a:pPr eaLnBrk="1" hangingPunct="1">
              <a:buFontTx/>
              <a:buNone/>
            </a:pPr>
            <a:endParaRPr lang="en-US" dirty="0" smtClean="0"/>
          </a:p>
        </p:txBody>
      </p:sp>
      <p:sp>
        <p:nvSpPr>
          <p:cNvPr id="64516" name="Text Box 4"/>
          <p:cNvSpPr txBox="1">
            <a:spLocks noChangeArrowheads="1"/>
          </p:cNvSpPr>
          <p:nvPr/>
        </p:nvSpPr>
        <p:spPr bwMode="auto">
          <a:xfrm>
            <a:off x="2952442" y="1371600"/>
            <a:ext cx="3251200" cy="457200"/>
          </a:xfrm>
          <a:prstGeom prst="rect">
            <a:avLst/>
          </a:prstGeom>
          <a:noFill/>
          <a:ln w="9525">
            <a:noFill/>
            <a:miter lim="800000"/>
            <a:headEnd/>
            <a:tailEnd/>
          </a:ln>
        </p:spPr>
        <p:txBody>
          <a:bodyPr wrap="none">
            <a:spAutoFit/>
          </a:bodyPr>
          <a:lstStyle/>
          <a:p>
            <a:pPr eaLnBrk="0" hangingPunct="0"/>
            <a:r>
              <a:rPr lang="en-US" sz="2400" dirty="0">
                <a:solidFill>
                  <a:schemeClr val="folHlink"/>
                </a:solidFill>
                <a:latin typeface="Comic Sans MS" pitchFamily="66" charset="0"/>
              </a:rPr>
              <a:t>Ubiquitous</a:t>
            </a:r>
            <a:r>
              <a:rPr lang="en-US" sz="2000" b="1" dirty="0">
                <a:solidFill>
                  <a:schemeClr val="folHlink"/>
                </a:solidFill>
                <a:latin typeface="Comic Sans MS" pitchFamily="66" charset="0"/>
              </a:rPr>
              <a:t> </a:t>
            </a:r>
            <a:r>
              <a:rPr lang="en-US" sz="2400" dirty="0">
                <a:solidFill>
                  <a:schemeClr val="folHlink"/>
                </a:solidFill>
                <a:latin typeface="Comic Sans MS" pitchFamily="66" charset="0"/>
              </a:rPr>
              <a:t>Computing</a:t>
            </a:r>
          </a:p>
        </p:txBody>
      </p:sp>
      <p:pic>
        <p:nvPicPr>
          <p:cNvPr id="64517" name="Picture 5" descr="house2-small"/>
          <p:cNvPicPr>
            <a:picLocks noChangeAspect="1" noChangeArrowheads="1"/>
          </p:cNvPicPr>
          <p:nvPr/>
        </p:nvPicPr>
        <p:blipFill>
          <a:blip r:embed="rId2" cstate="print"/>
          <a:srcRect/>
          <a:stretch>
            <a:fillRect/>
          </a:stretch>
        </p:blipFill>
        <p:spPr bwMode="auto">
          <a:xfrm>
            <a:off x="3406775" y="2000250"/>
            <a:ext cx="2057400" cy="1370013"/>
          </a:xfrm>
          <a:prstGeom prst="rect">
            <a:avLst/>
          </a:prstGeom>
          <a:noFill/>
          <a:ln w="38100">
            <a:solidFill>
              <a:schemeClr val="folHlink"/>
            </a:solidFill>
            <a:miter lim="800000"/>
            <a:headEnd/>
            <a:tailEnd/>
          </a:ln>
        </p:spPr>
      </p:pic>
      <p:pic>
        <p:nvPicPr>
          <p:cNvPr id="64518" name="Picture 6" descr="DSCN1405"/>
          <p:cNvPicPr>
            <a:picLocks noChangeAspect="1" noChangeArrowheads="1"/>
          </p:cNvPicPr>
          <p:nvPr/>
        </p:nvPicPr>
        <p:blipFill>
          <a:blip r:embed="rId3" cstate="print"/>
          <a:srcRect/>
          <a:stretch>
            <a:fillRect/>
          </a:stretch>
        </p:blipFill>
        <p:spPr bwMode="auto">
          <a:xfrm>
            <a:off x="444500" y="1143000"/>
            <a:ext cx="2286000" cy="1714500"/>
          </a:xfrm>
          <a:prstGeom prst="rect">
            <a:avLst/>
          </a:prstGeom>
          <a:noFill/>
          <a:ln w="9525">
            <a:noFill/>
            <a:miter lim="800000"/>
            <a:headEnd/>
            <a:tailEnd/>
          </a:ln>
        </p:spPr>
      </p:pic>
      <p:pic>
        <p:nvPicPr>
          <p:cNvPr id="64519" name="Picture 7" descr="dogs"/>
          <p:cNvPicPr>
            <a:picLocks noChangeAspect="1" noChangeArrowheads="1"/>
          </p:cNvPicPr>
          <p:nvPr/>
        </p:nvPicPr>
        <p:blipFill>
          <a:blip r:embed="rId4" cstate="print"/>
          <a:srcRect/>
          <a:stretch>
            <a:fillRect/>
          </a:stretch>
        </p:blipFill>
        <p:spPr bwMode="auto">
          <a:xfrm>
            <a:off x="444500" y="2685256"/>
            <a:ext cx="2425700" cy="1295400"/>
          </a:xfrm>
          <a:prstGeom prst="rect">
            <a:avLst/>
          </a:prstGeom>
          <a:noFill/>
          <a:ln w="9525">
            <a:noFill/>
            <a:miter lim="800000"/>
            <a:headEnd/>
            <a:tailEnd/>
          </a:ln>
        </p:spPr>
      </p:pic>
      <p:pic>
        <p:nvPicPr>
          <p:cNvPr id="64520" name="Picture 8" descr="newDogsGoal"/>
          <p:cNvPicPr>
            <a:picLocks noChangeAspect="1" noChangeArrowheads="1"/>
          </p:cNvPicPr>
          <p:nvPr/>
        </p:nvPicPr>
        <p:blipFill>
          <a:blip r:embed="rId5" cstate="print"/>
          <a:srcRect/>
          <a:stretch>
            <a:fillRect/>
          </a:stretch>
        </p:blipFill>
        <p:spPr bwMode="auto">
          <a:xfrm>
            <a:off x="304800" y="3980656"/>
            <a:ext cx="2362200" cy="1770063"/>
          </a:xfrm>
          <a:prstGeom prst="rect">
            <a:avLst/>
          </a:prstGeom>
          <a:noFill/>
          <a:ln w="9525">
            <a:noFill/>
            <a:miter lim="800000"/>
            <a:headEnd/>
            <a:tailEnd/>
          </a:ln>
        </p:spPr>
      </p:pic>
      <p:pic>
        <p:nvPicPr>
          <p:cNvPr id="64521" name="Picture 9" descr="VA9903"/>
          <p:cNvPicPr>
            <a:picLocks noChangeAspect="1" noChangeArrowheads="1"/>
          </p:cNvPicPr>
          <p:nvPr/>
        </p:nvPicPr>
        <p:blipFill>
          <a:blip r:embed="rId6" cstate="print"/>
          <a:srcRect/>
          <a:stretch>
            <a:fillRect/>
          </a:stretch>
        </p:blipFill>
        <p:spPr bwMode="auto">
          <a:xfrm>
            <a:off x="3048000" y="3564731"/>
            <a:ext cx="2470150" cy="1900238"/>
          </a:xfrm>
          <a:prstGeom prst="rect">
            <a:avLst/>
          </a:prstGeom>
          <a:noFill/>
          <a:ln w="9525">
            <a:noFill/>
            <a:miter lim="800000"/>
            <a:headEnd/>
            <a:tailEnd/>
          </a:ln>
        </p:spPr>
      </p:pic>
      <p:sp>
        <p:nvSpPr>
          <p:cNvPr id="64522" name="Text Box 10"/>
          <p:cNvSpPr txBox="1">
            <a:spLocks noChangeArrowheads="1"/>
          </p:cNvSpPr>
          <p:nvPr/>
        </p:nvSpPr>
        <p:spPr bwMode="auto">
          <a:xfrm>
            <a:off x="3014794" y="5552281"/>
            <a:ext cx="4313238" cy="457200"/>
          </a:xfrm>
          <a:prstGeom prst="rect">
            <a:avLst/>
          </a:prstGeom>
          <a:noFill/>
          <a:ln w="9525">
            <a:noFill/>
            <a:miter lim="800000"/>
            <a:headEnd/>
            <a:tailEnd/>
          </a:ln>
        </p:spPr>
        <p:txBody>
          <a:bodyPr wrap="none">
            <a:spAutoFit/>
          </a:bodyPr>
          <a:lstStyle/>
          <a:p>
            <a:pPr eaLnBrk="0" hangingPunct="0"/>
            <a:r>
              <a:rPr lang="en-US" sz="2400" dirty="0">
                <a:solidFill>
                  <a:schemeClr val="folHlink"/>
                </a:solidFill>
                <a:latin typeface="Comic Sans MS" pitchFamily="66" charset="0"/>
              </a:rPr>
              <a:t>High Performance Simulation</a:t>
            </a:r>
          </a:p>
        </p:txBody>
      </p:sp>
      <p:pic>
        <p:nvPicPr>
          <p:cNvPr id="64523" name="Picture 11" descr="06"/>
          <p:cNvPicPr>
            <a:picLocks noChangeAspect="1" noChangeArrowheads="1"/>
          </p:cNvPicPr>
          <p:nvPr/>
        </p:nvPicPr>
        <p:blipFill>
          <a:blip r:embed="rId7" cstate="print"/>
          <a:srcRect/>
          <a:stretch>
            <a:fillRect/>
          </a:stretch>
        </p:blipFill>
        <p:spPr bwMode="auto">
          <a:xfrm>
            <a:off x="6152410" y="3332956"/>
            <a:ext cx="2743200" cy="2219325"/>
          </a:xfrm>
          <a:prstGeom prst="rect">
            <a:avLst/>
          </a:prstGeom>
          <a:noFill/>
          <a:ln w="9525">
            <a:noFill/>
            <a:miter lim="800000"/>
            <a:headEnd/>
            <a:tailEnd/>
          </a:ln>
        </p:spPr>
      </p:pic>
      <p:sp>
        <p:nvSpPr>
          <p:cNvPr id="64524" name="Text Box 12"/>
          <p:cNvSpPr txBox="1">
            <a:spLocks noChangeArrowheads="1"/>
          </p:cNvSpPr>
          <p:nvPr/>
        </p:nvSpPr>
        <p:spPr bwMode="auto">
          <a:xfrm>
            <a:off x="5638800" y="2913063"/>
            <a:ext cx="3232150" cy="457200"/>
          </a:xfrm>
          <a:prstGeom prst="rect">
            <a:avLst/>
          </a:prstGeom>
          <a:noFill/>
          <a:ln w="9525">
            <a:noFill/>
            <a:miter lim="800000"/>
            <a:headEnd/>
            <a:tailEnd/>
          </a:ln>
        </p:spPr>
        <p:txBody>
          <a:bodyPr wrap="none">
            <a:spAutoFit/>
          </a:bodyPr>
          <a:lstStyle/>
          <a:p>
            <a:pPr eaLnBrk="0" hangingPunct="0"/>
            <a:r>
              <a:rPr lang="en-US" sz="2400" dirty="0">
                <a:solidFill>
                  <a:schemeClr val="folHlink"/>
                </a:solidFill>
                <a:latin typeface="Comic Sans MS" pitchFamily="66" charset="0"/>
              </a:rPr>
              <a:t>Information Security</a:t>
            </a:r>
          </a:p>
        </p:txBody>
      </p:sp>
      <p:pic>
        <p:nvPicPr>
          <p:cNvPr id="64525" name="Picture 13" descr="images_hp"/>
          <p:cNvPicPr>
            <a:picLocks noChangeAspect="1" noChangeArrowheads="1"/>
          </p:cNvPicPr>
          <p:nvPr/>
        </p:nvPicPr>
        <p:blipFill>
          <a:blip r:embed="rId8" cstate="print"/>
          <a:srcRect/>
          <a:stretch>
            <a:fillRect/>
          </a:stretch>
        </p:blipFill>
        <p:spPr bwMode="auto">
          <a:xfrm>
            <a:off x="6324600" y="1748624"/>
            <a:ext cx="2628900" cy="1047750"/>
          </a:xfrm>
          <a:prstGeom prst="rect">
            <a:avLst/>
          </a:prstGeom>
          <a:noFill/>
          <a:ln w="9525">
            <a:noFill/>
            <a:miter lim="800000"/>
            <a:headEnd/>
            <a:tailEnd/>
          </a:ln>
        </p:spPr>
      </p:pic>
      <p:sp>
        <p:nvSpPr>
          <p:cNvPr id="64526" name="Text Box 14"/>
          <p:cNvSpPr txBox="1">
            <a:spLocks noChangeArrowheads="1"/>
          </p:cNvSpPr>
          <p:nvPr/>
        </p:nvSpPr>
        <p:spPr bwMode="auto">
          <a:xfrm>
            <a:off x="7029450" y="1295400"/>
            <a:ext cx="1657350" cy="457200"/>
          </a:xfrm>
          <a:prstGeom prst="rect">
            <a:avLst/>
          </a:prstGeom>
          <a:noFill/>
          <a:ln w="9525">
            <a:noFill/>
            <a:miter lim="800000"/>
            <a:headEnd/>
            <a:tailEnd/>
          </a:ln>
        </p:spPr>
        <p:txBody>
          <a:bodyPr wrap="none">
            <a:spAutoFit/>
          </a:bodyPr>
          <a:lstStyle/>
          <a:p>
            <a:pPr algn="r" eaLnBrk="0" hangingPunct="0"/>
            <a:r>
              <a:rPr lang="en-US" sz="2400" dirty="0">
                <a:solidFill>
                  <a:schemeClr val="folHlink"/>
                </a:solidFill>
                <a:latin typeface="Comic Sans MS" pitchFamily="66" charset="0"/>
              </a:rPr>
              <a:t>Databases</a:t>
            </a:r>
          </a:p>
        </p:txBody>
      </p:sp>
      <p:sp>
        <p:nvSpPr>
          <p:cNvPr id="17" name="Footer Placeholder 16"/>
          <p:cNvSpPr>
            <a:spLocks noGrp="1"/>
          </p:cNvSpPr>
          <p:nvPr>
            <p:ph type="ftr" sz="quarter" idx="12"/>
          </p:nvPr>
        </p:nvSpPr>
        <p:spPr/>
        <p:txBody>
          <a:bodyPr/>
          <a:lstStyle/>
          <a:p>
            <a:pPr>
              <a:defRPr/>
            </a:pPr>
            <a:r>
              <a:rPr lang="en-US" smtClean="0"/>
              <a:t>TSYS School of Computer Science</a:t>
            </a:r>
            <a:endParaRPr lang="en-US"/>
          </a:p>
        </p:txBody>
      </p:sp>
    </p:spTree>
    <p:extLst>
      <p:ext uri="{BB962C8B-B14F-4D97-AF65-F5344CB8AC3E}">
        <p14:creationId xmlns="" xmlns:p14="http://schemas.microsoft.com/office/powerpoint/2010/main" val="17203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additive="base">
                                        <p:cTn id="7" dur="500" fill="hold"/>
                                        <p:tgtEl>
                                          <p:spTgt spid="64516"/>
                                        </p:tgtEl>
                                        <p:attrNameLst>
                                          <p:attrName>ppt_x</p:attrName>
                                        </p:attrNameLst>
                                      </p:cBhvr>
                                      <p:tavLst>
                                        <p:tav tm="0">
                                          <p:val>
                                            <p:strVal val="#ppt_x"/>
                                          </p:val>
                                        </p:tav>
                                        <p:tav tm="100000">
                                          <p:val>
                                            <p:strVal val="#ppt_x"/>
                                          </p:val>
                                        </p:tav>
                                      </p:tavLst>
                                    </p:anim>
                                    <p:anim calcmode="lin" valueType="num">
                                      <p:cBhvr additive="base">
                                        <p:cTn id="8" dur="500" fill="hold"/>
                                        <p:tgtEl>
                                          <p:spTgt spid="645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517"/>
                                        </p:tgtEl>
                                        <p:attrNameLst>
                                          <p:attrName>style.visibility</p:attrName>
                                        </p:attrNameLst>
                                      </p:cBhvr>
                                      <p:to>
                                        <p:strVal val="visible"/>
                                      </p:to>
                                    </p:set>
                                    <p:anim calcmode="lin" valueType="num">
                                      <p:cBhvr additive="base">
                                        <p:cTn id="11" dur="500" fill="hold"/>
                                        <p:tgtEl>
                                          <p:spTgt spid="64517"/>
                                        </p:tgtEl>
                                        <p:attrNameLst>
                                          <p:attrName>ppt_x</p:attrName>
                                        </p:attrNameLst>
                                      </p:cBhvr>
                                      <p:tavLst>
                                        <p:tav tm="0">
                                          <p:val>
                                            <p:strVal val="#ppt_x"/>
                                          </p:val>
                                        </p:tav>
                                        <p:tav tm="100000">
                                          <p:val>
                                            <p:strVal val="#ppt_x"/>
                                          </p:val>
                                        </p:tav>
                                      </p:tavLst>
                                    </p:anim>
                                    <p:anim calcmode="lin" valueType="num">
                                      <p:cBhvr additive="base">
                                        <p:cTn id="12"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4521"/>
                                        </p:tgtEl>
                                        <p:attrNameLst>
                                          <p:attrName>style.visibility</p:attrName>
                                        </p:attrNameLst>
                                      </p:cBhvr>
                                      <p:to>
                                        <p:strVal val="visible"/>
                                      </p:to>
                                    </p:set>
                                    <p:anim calcmode="lin" valueType="num">
                                      <p:cBhvr additive="base">
                                        <p:cTn id="17" dur="500" fill="hold"/>
                                        <p:tgtEl>
                                          <p:spTgt spid="64521"/>
                                        </p:tgtEl>
                                        <p:attrNameLst>
                                          <p:attrName>ppt_x</p:attrName>
                                        </p:attrNameLst>
                                      </p:cBhvr>
                                      <p:tavLst>
                                        <p:tav tm="0">
                                          <p:val>
                                            <p:strVal val="#ppt_x"/>
                                          </p:val>
                                        </p:tav>
                                        <p:tav tm="100000">
                                          <p:val>
                                            <p:strVal val="#ppt_x"/>
                                          </p:val>
                                        </p:tav>
                                      </p:tavLst>
                                    </p:anim>
                                    <p:anim calcmode="lin" valueType="num">
                                      <p:cBhvr additive="base">
                                        <p:cTn id="18" dur="500" fill="hold"/>
                                        <p:tgtEl>
                                          <p:spTgt spid="645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522"/>
                                        </p:tgtEl>
                                        <p:attrNameLst>
                                          <p:attrName>style.visibility</p:attrName>
                                        </p:attrNameLst>
                                      </p:cBhvr>
                                      <p:to>
                                        <p:strVal val="visible"/>
                                      </p:to>
                                    </p:set>
                                    <p:anim calcmode="lin" valueType="num">
                                      <p:cBhvr additive="base">
                                        <p:cTn id="21" dur="500" fill="hold"/>
                                        <p:tgtEl>
                                          <p:spTgt spid="64522"/>
                                        </p:tgtEl>
                                        <p:attrNameLst>
                                          <p:attrName>ppt_x</p:attrName>
                                        </p:attrNameLst>
                                      </p:cBhvr>
                                      <p:tavLst>
                                        <p:tav tm="0">
                                          <p:val>
                                            <p:strVal val="#ppt_x"/>
                                          </p:val>
                                        </p:tav>
                                        <p:tav tm="100000">
                                          <p:val>
                                            <p:strVal val="#ppt_x"/>
                                          </p:val>
                                        </p:tav>
                                      </p:tavLst>
                                    </p:anim>
                                    <p:anim calcmode="lin" valueType="num">
                                      <p:cBhvr additive="base">
                                        <p:cTn id="22" dur="500" fill="hold"/>
                                        <p:tgtEl>
                                          <p:spTgt spid="645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4526"/>
                                        </p:tgtEl>
                                        <p:attrNameLst>
                                          <p:attrName>style.visibility</p:attrName>
                                        </p:attrNameLst>
                                      </p:cBhvr>
                                      <p:to>
                                        <p:strVal val="visible"/>
                                      </p:to>
                                    </p:set>
                                    <p:anim calcmode="lin" valueType="num">
                                      <p:cBhvr additive="base">
                                        <p:cTn id="27" dur="500" fill="hold"/>
                                        <p:tgtEl>
                                          <p:spTgt spid="64526"/>
                                        </p:tgtEl>
                                        <p:attrNameLst>
                                          <p:attrName>ppt_x</p:attrName>
                                        </p:attrNameLst>
                                      </p:cBhvr>
                                      <p:tavLst>
                                        <p:tav tm="0">
                                          <p:val>
                                            <p:strVal val="#ppt_x"/>
                                          </p:val>
                                        </p:tav>
                                        <p:tav tm="100000">
                                          <p:val>
                                            <p:strVal val="#ppt_x"/>
                                          </p:val>
                                        </p:tav>
                                      </p:tavLst>
                                    </p:anim>
                                    <p:anim calcmode="lin" valueType="num">
                                      <p:cBhvr additive="base">
                                        <p:cTn id="28" dur="500" fill="hold"/>
                                        <p:tgtEl>
                                          <p:spTgt spid="645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4525"/>
                                        </p:tgtEl>
                                        <p:attrNameLst>
                                          <p:attrName>style.visibility</p:attrName>
                                        </p:attrNameLst>
                                      </p:cBhvr>
                                      <p:to>
                                        <p:strVal val="visible"/>
                                      </p:to>
                                    </p:set>
                                    <p:anim calcmode="lin" valueType="num">
                                      <p:cBhvr additive="base">
                                        <p:cTn id="31" dur="500" fill="hold"/>
                                        <p:tgtEl>
                                          <p:spTgt spid="64525"/>
                                        </p:tgtEl>
                                        <p:attrNameLst>
                                          <p:attrName>ppt_x</p:attrName>
                                        </p:attrNameLst>
                                      </p:cBhvr>
                                      <p:tavLst>
                                        <p:tav tm="0">
                                          <p:val>
                                            <p:strVal val="#ppt_x"/>
                                          </p:val>
                                        </p:tav>
                                        <p:tav tm="100000">
                                          <p:val>
                                            <p:strVal val="#ppt_x"/>
                                          </p:val>
                                        </p:tav>
                                      </p:tavLst>
                                    </p:anim>
                                    <p:anim calcmode="lin" valueType="num">
                                      <p:cBhvr additive="base">
                                        <p:cTn id="32" dur="500" fill="hold"/>
                                        <p:tgtEl>
                                          <p:spTgt spid="645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524"/>
                                        </p:tgtEl>
                                        <p:attrNameLst>
                                          <p:attrName>style.visibility</p:attrName>
                                        </p:attrNameLst>
                                      </p:cBhvr>
                                      <p:to>
                                        <p:strVal val="visible"/>
                                      </p:to>
                                    </p:set>
                                    <p:anim calcmode="lin" valueType="num">
                                      <p:cBhvr additive="base">
                                        <p:cTn id="37" dur="500" fill="hold"/>
                                        <p:tgtEl>
                                          <p:spTgt spid="64524"/>
                                        </p:tgtEl>
                                        <p:attrNameLst>
                                          <p:attrName>ppt_x</p:attrName>
                                        </p:attrNameLst>
                                      </p:cBhvr>
                                      <p:tavLst>
                                        <p:tav tm="0">
                                          <p:val>
                                            <p:strVal val="#ppt_x"/>
                                          </p:val>
                                        </p:tav>
                                        <p:tav tm="100000">
                                          <p:val>
                                            <p:strVal val="#ppt_x"/>
                                          </p:val>
                                        </p:tav>
                                      </p:tavLst>
                                    </p:anim>
                                    <p:anim calcmode="lin" valueType="num">
                                      <p:cBhvr additive="base">
                                        <p:cTn id="38" dur="500" fill="hold"/>
                                        <p:tgtEl>
                                          <p:spTgt spid="645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4523"/>
                                        </p:tgtEl>
                                        <p:attrNameLst>
                                          <p:attrName>style.visibility</p:attrName>
                                        </p:attrNameLst>
                                      </p:cBhvr>
                                      <p:to>
                                        <p:strVal val="visible"/>
                                      </p:to>
                                    </p:set>
                                    <p:anim calcmode="lin" valueType="num">
                                      <p:cBhvr additive="base">
                                        <p:cTn id="41" dur="500" fill="hold"/>
                                        <p:tgtEl>
                                          <p:spTgt spid="64523"/>
                                        </p:tgtEl>
                                        <p:attrNameLst>
                                          <p:attrName>ppt_x</p:attrName>
                                        </p:attrNameLst>
                                      </p:cBhvr>
                                      <p:tavLst>
                                        <p:tav tm="0">
                                          <p:val>
                                            <p:strVal val="#ppt_x"/>
                                          </p:val>
                                        </p:tav>
                                        <p:tav tm="100000">
                                          <p:val>
                                            <p:strVal val="#ppt_x"/>
                                          </p:val>
                                        </p:tav>
                                      </p:tavLst>
                                    </p:anim>
                                    <p:anim calcmode="lin" valueType="num">
                                      <p:cBhvr additive="base">
                                        <p:cTn id="42" dur="500" fill="hold"/>
                                        <p:tgtEl>
                                          <p:spTgt spid="6452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4518"/>
                                        </p:tgtEl>
                                        <p:attrNameLst>
                                          <p:attrName>style.visibility</p:attrName>
                                        </p:attrNameLst>
                                      </p:cBhvr>
                                      <p:to>
                                        <p:strVal val="visible"/>
                                      </p:to>
                                    </p:set>
                                    <p:anim calcmode="lin" valueType="num">
                                      <p:cBhvr additive="base">
                                        <p:cTn id="45" dur="500" fill="hold"/>
                                        <p:tgtEl>
                                          <p:spTgt spid="64518"/>
                                        </p:tgtEl>
                                        <p:attrNameLst>
                                          <p:attrName>ppt_x</p:attrName>
                                        </p:attrNameLst>
                                      </p:cBhvr>
                                      <p:tavLst>
                                        <p:tav tm="0">
                                          <p:val>
                                            <p:strVal val="#ppt_x"/>
                                          </p:val>
                                        </p:tav>
                                        <p:tav tm="100000">
                                          <p:val>
                                            <p:strVal val="#ppt_x"/>
                                          </p:val>
                                        </p:tav>
                                      </p:tavLst>
                                    </p:anim>
                                    <p:anim calcmode="lin" valueType="num">
                                      <p:cBhvr additive="base">
                                        <p:cTn id="46" dur="500" fill="hold"/>
                                        <p:tgtEl>
                                          <p:spTgt spid="645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4519"/>
                                        </p:tgtEl>
                                        <p:attrNameLst>
                                          <p:attrName>style.visibility</p:attrName>
                                        </p:attrNameLst>
                                      </p:cBhvr>
                                      <p:to>
                                        <p:strVal val="visible"/>
                                      </p:to>
                                    </p:set>
                                    <p:anim calcmode="lin" valueType="num">
                                      <p:cBhvr additive="base">
                                        <p:cTn id="49" dur="500" fill="hold"/>
                                        <p:tgtEl>
                                          <p:spTgt spid="64519"/>
                                        </p:tgtEl>
                                        <p:attrNameLst>
                                          <p:attrName>ppt_x</p:attrName>
                                        </p:attrNameLst>
                                      </p:cBhvr>
                                      <p:tavLst>
                                        <p:tav tm="0">
                                          <p:val>
                                            <p:strVal val="#ppt_x"/>
                                          </p:val>
                                        </p:tav>
                                        <p:tav tm="100000">
                                          <p:val>
                                            <p:strVal val="#ppt_x"/>
                                          </p:val>
                                        </p:tav>
                                      </p:tavLst>
                                    </p:anim>
                                    <p:anim calcmode="lin" valueType="num">
                                      <p:cBhvr additive="base">
                                        <p:cTn id="50" dur="500" fill="hold"/>
                                        <p:tgtEl>
                                          <p:spTgt spid="645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4520"/>
                                        </p:tgtEl>
                                        <p:attrNameLst>
                                          <p:attrName>style.visibility</p:attrName>
                                        </p:attrNameLst>
                                      </p:cBhvr>
                                      <p:to>
                                        <p:strVal val="visible"/>
                                      </p:to>
                                    </p:set>
                                    <p:anim calcmode="lin" valueType="num">
                                      <p:cBhvr additive="base">
                                        <p:cTn id="53" dur="500" fill="hold"/>
                                        <p:tgtEl>
                                          <p:spTgt spid="64520"/>
                                        </p:tgtEl>
                                        <p:attrNameLst>
                                          <p:attrName>ppt_x</p:attrName>
                                        </p:attrNameLst>
                                      </p:cBhvr>
                                      <p:tavLst>
                                        <p:tav tm="0">
                                          <p:val>
                                            <p:strVal val="#ppt_x"/>
                                          </p:val>
                                        </p:tav>
                                        <p:tav tm="100000">
                                          <p:val>
                                            <p:strVal val="#ppt_x"/>
                                          </p:val>
                                        </p:tav>
                                      </p:tavLst>
                                    </p:anim>
                                    <p:anim calcmode="lin" valueType="num">
                                      <p:cBhvr additive="base">
                                        <p:cTn id="54" dur="500" fill="hold"/>
                                        <p:tgtEl>
                                          <p:spTgt spid="645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22" grpId="0"/>
      <p:bldP spid="64524" grpId="0"/>
      <p:bldP spid="6452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1017</Words>
  <Application>Microsoft Office PowerPoint</Application>
  <PresentationFormat>On-screen Show (4:3)</PresentationFormat>
  <Paragraphs>240</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 PRESENTATION to BEIJING INSTITUTE of PETROCHEMICAL TECHNOLOGY </vt:lpstr>
      <vt:lpstr>AGENDA</vt:lpstr>
      <vt:lpstr>Some Quick Facts about CS Students</vt:lpstr>
      <vt:lpstr>Challenges in the U.S.</vt:lpstr>
      <vt:lpstr>Challenge</vt:lpstr>
      <vt:lpstr>Computers in the 1940s</vt:lpstr>
      <vt:lpstr>What Computing Was in 70-80s</vt:lpstr>
      <vt:lpstr>What Computing is Today</vt:lpstr>
      <vt:lpstr>What Computing is Today</vt:lpstr>
      <vt:lpstr>Academic Programs in Computer Science</vt:lpstr>
      <vt:lpstr>Academic Programs in Computer Science</vt:lpstr>
      <vt:lpstr>Academic Programs in  Computer Science</vt:lpstr>
      <vt:lpstr>Academic Programs in  Computer Science</vt:lpstr>
      <vt:lpstr>Computer Science Undergraduate Research Certificate</vt:lpstr>
      <vt:lpstr>MS Applied Computer Science</vt:lpstr>
      <vt:lpstr>Students are educated to be:</vt:lpstr>
      <vt:lpstr>Student research opportunities</vt:lpstr>
      <vt:lpstr>Internship and coop opportunities</vt:lpstr>
      <vt:lpstr>Computer Science Faculty</vt:lpstr>
      <vt:lpstr>Information Assurance Team</vt:lpstr>
      <vt:lpstr> Games, Educational, Modeling and Simulation Team </vt:lpstr>
      <vt:lpstr>Enterprise Computing Team</vt:lpstr>
      <vt:lpstr>Broadening Participation in Computing Team</vt:lpstr>
      <vt:lpstr>Computer Science projects </vt:lpstr>
      <vt:lpstr>The PC of tomorrow </vt:lpstr>
      <vt:lpstr>TSYS School of Computer Science</vt:lpstr>
    </vt:vector>
  </TitlesOfParts>
  <Company>Columbus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CSU</dc:creator>
  <cp:lastModifiedBy>summers_wayne</cp:lastModifiedBy>
  <cp:revision>48</cp:revision>
  <cp:lastPrinted>2011-02-07T23:41:45Z</cp:lastPrinted>
  <dcterms:created xsi:type="dcterms:W3CDTF">2010-09-19T15:03:07Z</dcterms:created>
  <dcterms:modified xsi:type="dcterms:W3CDTF">2012-03-07T00:31:20Z</dcterms:modified>
</cp:coreProperties>
</file>